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7"/>
  </p:notesMasterIdLst>
  <p:handoutMasterIdLst>
    <p:handoutMasterId r:id="rId18"/>
  </p:handoutMasterIdLst>
  <p:sldIdLst>
    <p:sldId id="256" r:id="rId5"/>
    <p:sldId id="261" r:id="rId6"/>
    <p:sldId id="308" r:id="rId7"/>
    <p:sldId id="309" r:id="rId8"/>
    <p:sldId id="310" r:id="rId9"/>
    <p:sldId id="311" r:id="rId10"/>
    <p:sldId id="312" r:id="rId11"/>
    <p:sldId id="313" r:id="rId12"/>
    <p:sldId id="314" r:id="rId13"/>
    <p:sldId id="315" r:id="rId14"/>
    <p:sldId id="316" r:id="rId15"/>
    <p:sldId id="31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p:scale>
          <a:sx n="75" d="100"/>
          <a:sy n="75" d="100"/>
        </p:scale>
        <p:origin x="324" y="-292"/>
      </p:cViewPr>
      <p:guideLst>
        <p:guide orient="horz" pos="2160"/>
        <p:guide pos="3840"/>
      </p:guideLst>
    </p:cSldViewPr>
  </p:slideViewPr>
  <p:notesTextViewPr>
    <p:cViewPr>
      <p:scale>
        <a:sx n="1" d="1"/>
        <a:sy n="1" d="1"/>
      </p:scale>
      <p:origin x="0" y="0"/>
    </p:cViewPr>
  </p:notesTextViewPr>
  <p:notesViewPr>
    <p:cSldViewPr snapToGrid="0" showGuides="1">
      <p:cViewPr varScale="1">
        <p:scale>
          <a:sx n="58" d="100"/>
          <a:sy n="58" d="100"/>
        </p:scale>
        <p:origin x="197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65FD98-319F-4875-A83F-4AA99E2C8198}"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1EF24BDC-AB07-463A-A70C-768E1B8699BA}">
      <dgm:prSet phldrT="[Text]"/>
      <dgm:spPr/>
      <dgm:t>
        <a:bodyPr/>
        <a:lstStyle/>
        <a:p>
          <a:r>
            <a:rPr lang="en-US" dirty="0"/>
            <a:t>Performance</a:t>
          </a:r>
        </a:p>
      </dgm:t>
    </dgm:pt>
    <dgm:pt modelId="{CFA3D5ED-9F21-4D67-B689-D7A3FCD2875F}" type="parTrans" cxnId="{07A1274F-9EDE-4C2E-A3E3-FFCF37771FB8}">
      <dgm:prSet/>
      <dgm:spPr/>
      <dgm:t>
        <a:bodyPr/>
        <a:lstStyle/>
        <a:p>
          <a:endParaRPr lang="en-US"/>
        </a:p>
      </dgm:t>
    </dgm:pt>
    <dgm:pt modelId="{B1A77DF3-05FD-4322-8E2F-3C599BDB35D1}" type="sibTrans" cxnId="{07A1274F-9EDE-4C2E-A3E3-FFCF37771FB8}">
      <dgm:prSet/>
      <dgm:spPr/>
      <dgm:t>
        <a:bodyPr/>
        <a:lstStyle/>
        <a:p>
          <a:endParaRPr lang="en-US"/>
        </a:p>
      </dgm:t>
    </dgm:pt>
    <dgm:pt modelId="{845E2374-2926-4B1B-AAAC-624169C67B2D}">
      <dgm:prSet phldrT="[Text]"/>
      <dgm:spPr/>
      <dgm:t>
        <a:bodyPr/>
        <a:lstStyle/>
        <a:p>
          <a:r>
            <a:rPr lang="en-US" dirty="0"/>
            <a:t>peak power P</a:t>
          </a:r>
          <a:r>
            <a:rPr lang="en-US" baseline="-25000" dirty="0"/>
            <a:t>max</a:t>
          </a:r>
          <a:r>
            <a:rPr lang="en-US" dirty="0"/>
            <a:t>,</a:t>
          </a:r>
        </a:p>
      </dgm:t>
    </dgm:pt>
    <dgm:pt modelId="{D4B0027F-ED82-4D30-AA90-C0D57F0DDE8A}" type="parTrans" cxnId="{1BEE68FB-1455-4768-8E54-74FDEC151390}">
      <dgm:prSet/>
      <dgm:spPr/>
      <dgm:t>
        <a:bodyPr/>
        <a:lstStyle/>
        <a:p>
          <a:endParaRPr lang="en-US"/>
        </a:p>
      </dgm:t>
    </dgm:pt>
    <dgm:pt modelId="{512AE625-C8E2-4950-8188-452EF3A584A3}" type="sibTrans" cxnId="{1BEE68FB-1455-4768-8E54-74FDEC151390}">
      <dgm:prSet/>
      <dgm:spPr/>
      <dgm:t>
        <a:bodyPr/>
        <a:lstStyle/>
        <a:p>
          <a:endParaRPr lang="en-US"/>
        </a:p>
      </dgm:t>
    </dgm:pt>
    <dgm:pt modelId="{A324BABB-AB9E-4A64-AC1B-65A25CAD88A4}">
      <dgm:prSet phldrT="[Text]"/>
      <dgm:spPr/>
      <dgm:t>
        <a:bodyPr/>
        <a:lstStyle/>
        <a:p>
          <a:r>
            <a:rPr lang="en-US" dirty="0"/>
            <a:t>short circuit current density </a:t>
          </a:r>
          <a:r>
            <a:rPr lang="en-US" dirty="0" err="1"/>
            <a:t>J</a:t>
          </a:r>
          <a:r>
            <a:rPr lang="en-US" baseline="-25000" dirty="0" err="1"/>
            <a:t>sc</a:t>
          </a:r>
          <a:endParaRPr lang="en-US" baseline="-25000" dirty="0"/>
        </a:p>
      </dgm:t>
    </dgm:pt>
    <dgm:pt modelId="{E596E391-03C7-47D0-891E-0D875F74DFB7}" type="parTrans" cxnId="{6A1AFEC0-EACE-4B5A-B498-2B62AA3C4398}">
      <dgm:prSet/>
      <dgm:spPr/>
      <dgm:t>
        <a:bodyPr/>
        <a:lstStyle/>
        <a:p>
          <a:endParaRPr lang="en-US"/>
        </a:p>
      </dgm:t>
    </dgm:pt>
    <dgm:pt modelId="{6C019137-8393-4AB4-8E5B-1612064AAE87}" type="sibTrans" cxnId="{6A1AFEC0-EACE-4B5A-B498-2B62AA3C4398}">
      <dgm:prSet/>
      <dgm:spPr/>
      <dgm:t>
        <a:bodyPr/>
        <a:lstStyle/>
        <a:p>
          <a:endParaRPr lang="en-US"/>
        </a:p>
      </dgm:t>
    </dgm:pt>
    <dgm:pt modelId="{202E0106-A1BC-4CE4-9D29-38DE9EA3505F}">
      <dgm:prSet phldrT="[Text]"/>
      <dgm:spPr/>
      <dgm:t>
        <a:bodyPr/>
        <a:lstStyle/>
        <a:p>
          <a:r>
            <a:rPr lang="en-US" dirty="0"/>
            <a:t>open circuit voltage </a:t>
          </a:r>
          <a:r>
            <a:rPr lang="en-US" dirty="0" err="1"/>
            <a:t>V</a:t>
          </a:r>
          <a:r>
            <a:rPr lang="en-US" baseline="-25000" dirty="0" err="1"/>
            <a:t>oc</a:t>
          </a:r>
          <a:endParaRPr lang="en-US" baseline="-25000" dirty="0"/>
        </a:p>
      </dgm:t>
    </dgm:pt>
    <dgm:pt modelId="{956B2AEC-B2AE-4B1B-97C0-DC68D3B5886E}" type="parTrans" cxnId="{BE862475-CE23-4DC0-8A5B-EB2EBE7AC4A1}">
      <dgm:prSet/>
      <dgm:spPr/>
      <dgm:t>
        <a:bodyPr/>
        <a:lstStyle/>
        <a:p>
          <a:endParaRPr lang="en-US"/>
        </a:p>
      </dgm:t>
    </dgm:pt>
    <dgm:pt modelId="{03A1F2B5-DE50-459A-BF55-1CC3753A00C1}" type="sibTrans" cxnId="{BE862475-CE23-4DC0-8A5B-EB2EBE7AC4A1}">
      <dgm:prSet/>
      <dgm:spPr/>
      <dgm:t>
        <a:bodyPr/>
        <a:lstStyle/>
        <a:p>
          <a:endParaRPr lang="en-US"/>
        </a:p>
      </dgm:t>
    </dgm:pt>
    <dgm:pt modelId="{977BC030-22A8-456F-BAAF-5FA08A442C74}">
      <dgm:prSet phldrT="[Text]"/>
      <dgm:spPr/>
      <dgm:t>
        <a:bodyPr/>
        <a:lstStyle/>
        <a:p>
          <a:r>
            <a:rPr lang="en-US" dirty="0"/>
            <a:t>fill factor Voltage FF,</a:t>
          </a:r>
        </a:p>
      </dgm:t>
    </dgm:pt>
    <dgm:pt modelId="{43167C28-BF42-4FCC-83EB-21988EC48199}" type="parTrans" cxnId="{C354469E-356C-4A5D-8CD4-77E1E3343FCD}">
      <dgm:prSet/>
      <dgm:spPr/>
      <dgm:t>
        <a:bodyPr/>
        <a:lstStyle/>
        <a:p>
          <a:endParaRPr lang="en-US"/>
        </a:p>
      </dgm:t>
    </dgm:pt>
    <dgm:pt modelId="{2EFD673C-C461-4D0E-8BF2-5B4E232795E8}" type="sibTrans" cxnId="{C354469E-356C-4A5D-8CD4-77E1E3343FCD}">
      <dgm:prSet/>
      <dgm:spPr/>
      <dgm:t>
        <a:bodyPr/>
        <a:lstStyle/>
        <a:p>
          <a:endParaRPr lang="en-US"/>
        </a:p>
      </dgm:t>
    </dgm:pt>
    <dgm:pt modelId="{6798C500-41D0-4B52-867D-F573D1669660}" type="pres">
      <dgm:prSet presAssocID="{BD65FD98-319F-4875-A83F-4AA99E2C8198}" presName="vert0" presStyleCnt="0">
        <dgm:presLayoutVars>
          <dgm:dir/>
          <dgm:animOne val="branch"/>
          <dgm:animLvl val="lvl"/>
        </dgm:presLayoutVars>
      </dgm:prSet>
      <dgm:spPr/>
    </dgm:pt>
    <dgm:pt modelId="{03F27F64-CD30-4FB3-A042-EC212D04CBBE}" type="pres">
      <dgm:prSet presAssocID="{1EF24BDC-AB07-463A-A70C-768E1B8699BA}" presName="thickLine" presStyleLbl="alignNode1" presStyleIdx="0" presStyleCnt="1"/>
      <dgm:spPr/>
    </dgm:pt>
    <dgm:pt modelId="{CE9E1FE7-6F87-42DB-82E7-834AA410CB90}" type="pres">
      <dgm:prSet presAssocID="{1EF24BDC-AB07-463A-A70C-768E1B8699BA}" presName="horz1" presStyleCnt="0"/>
      <dgm:spPr/>
    </dgm:pt>
    <dgm:pt modelId="{C321A731-54AE-4384-AA74-888CE2F70089}" type="pres">
      <dgm:prSet presAssocID="{1EF24BDC-AB07-463A-A70C-768E1B8699BA}" presName="tx1" presStyleLbl="revTx" presStyleIdx="0" presStyleCnt="5"/>
      <dgm:spPr/>
    </dgm:pt>
    <dgm:pt modelId="{9536654B-20E8-4C8D-AA44-C63E37698582}" type="pres">
      <dgm:prSet presAssocID="{1EF24BDC-AB07-463A-A70C-768E1B8699BA}" presName="vert1" presStyleCnt="0"/>
      <dgm:spPr/>
    </dgm:pt>
    <dgm:pt modelId="{E97E20F2-8237-4D81-AB51-053A699ACEEC}" type="pres">
      <dgm:prSet presAssocID="{845E2374-2926-4B1B-AAAC-624169C67B2D}" presName="vertSpace2a" presStyleCnt="0"/>
      <dgm:spPr/>
    </dgm:pt>
    <dgm:pt modelId="{0E900256-245D-4873-A71B-2DD36CCD76D6}" type="pres">
      <dgm:prSet presAssocID="{845E2374-2926-4B1B-AAAC-624169C67B2D}" presName="horz2" presStyleCnt="0"/>
      <dgm:spPr/>
    </dgm:pt>
    <dgm:pt modelId="{D9AF9642-444E-4DF4-8D6D-544E1E0D5123}" type="pres">
      <dgm:prSet presAssocID="{845E2374-2926-4B1B-AAAC-624169C67B2D}" presName="horzSpace2" presStyleCnt="0"/>
      <dgm:spPr/>
    </dgm:pt>
    <dgm:pt modelId="{87FD3D1E-6846-4C09-B590-BDA62B147E01}" type="pres">
      <dgm:prSet presAssocID="{845E2374-2926-4B1B-AAAC-624169C67B2D}" presName="tx2" presStyleLbl="revTx" presStyleIdx="1" presStyleCnt="5"/>
      <dgm:spPr/>
    </dgm:pt>
    <dgm:pt modelId="{07DE2516-9ED3-4BB5-B957-899C8C1B97EB}" type="pres">
      <dgm:prSet presAssocID="{845E2374-2926-4B1B-AAAC-624169C67B2D}" presName="vert2" presStyleCnt="0"/>
      <dgm:spPr/>
    </dgm:pt>
    <dgm:pt modelId="{7AD54248-4E54-4C37-9CA0-3C9395094C25}" type="pres">
      <dgm:prSet presAssocID="{845E2374-2926-4B1B-AAAC-624169C67B2D}" presName="thinLine2b" presStyleLbl="callout" presStyleIdx="0" presStyleCnt="4"/>
      <dgm:spPr/>
    </dgm:pt>
    <dgm:pt modelId="{E19C7350-6EEC-4357-974F-551F3E30A956}" type="pres">
      <dgm:prSet presAssocID="{845E2374-2926-4B1B-AAAC-624169C67B2D}" presName="vertSpace2b" presStyleCnt="0"/>
      <dgm:spPr/>
    </dgm:pt>
    <dgm:pt modelId="{9A9E5AC1-CCF5-44D5-8F18-64BB80855C88}" type="pres">
      <dgm:prSet presAssocID="{A324BABB-AB9E-4A64-AC1B-65A25CAD88A4}" presName="horz2" presStyleCnt="0"/>
      <dgm:spPr/>
    </dgm:pt>
    <dgm:pt modelId="{3387E89B-863B-4473-BA70-90AAF506AC32}" type="pres">
      <dgm:prSet presAssocID="{A324BABB-AB9E-4A64-AC1B-65A25CAD88A4}" presName="horzSpace2" presStyleCnt="0"/>
      <dgm:spPr/>
    </dgm:pt>
    <dgm:pt modelId="{7D7078DA-006E-4AF7-A89A-D7BB275BD249}" type="pres">
      <dgm:prSet presAssocID="{A324BABB-AB9E-4A64-AC1B-65A25CAD88A4}" presName="tx2" presStyleLbl="revTx" presStyleIdx="2" presStyleCnt="5"/>
      <dgm:spPr/>
    </dgm:pt>
    <dgm:pt modelId="{5D24687F-8DF9-4A80-9F41-F3E9A4D144A9}" type="pres">
      <dgm:prSet presAssocID="{A324BABB-AB9E-4A64-AC1B-65A25CAD88A4}" presName="vert2" presStyleCnt="0"/>
      <dgm:spPr/>
    </dgm:pt>
    <dgm:pt modelId="{DF95F5F9-6947-45ED-BE39-A253F8DC32F0}" type="pres">
      <dgm:prSet presAssocID="{A324BABB-AB9E-4A64-AC1B-65A25CAD88A4}" presName="thinLine2b" presStyleLbl="callout" presStyleIdx="1" presStyleCnt="4"/>
      <dgm:spPr/>
    </dgm:pt>
    <dgm:pt modelId="{C1908B79-DA97-4181-845A-5BEC2CA0C7A0}" type="pres">
      <dgm:prSet presAssocID="{A324BABB-AB9E-4A64-AC1B-65A25CAD88A4}" presName="vertSpace2b" presStyleCnt="0"/>
      <dgm:spPr/>
    </dgm:pt>
    <dgm:pt modelId="{58080BCA-E3B0-43BE-97BA-7D3E2CA24F22}" type="pres">
      <dgm:prSet presAssocID="{202E0106-A1BC-4CE4-9D29-38DE9EA3505F}" presName="horz2" presStyleCnt="0"/>
      <dgm:spPr/>
    </dgm:pt>
    <dgm:pt modelId="{C9745C7C-3381-4377-8CC3-2E45F8911DDF}" type="pres">
      <dgm:prSet presAssocID="{202E0106-A1BC-4CE4-9D29-38DE9EA3505F}" presName="horzSpace2" presStyleCnt="0"/>
      <dgm:spPr/>
    </dgm:pt>
    <dgm:pt modelId="{1C22E249-B866-49E6-AE22-6DAB1B65E42F}" type="pres">
      <dgm:prSet presAssocID="{202E0106-A1BC-4CE4-9D29-38DE9EA3505F}" presName="tx2" presStyleLbl="revTx" presStyleIdx="3" presStyleCnt="5"/>
      <dgm:spPr/>
    </dgm:pt>
    <dgm:pt modelId="{F4947309-A5EA-4054-A74C-97AACF6C14B8}" type="pres">
      <dgm:prSet presAssocID="{202E0106-A1BC-4CE4-9D29-38DE9EA3505F}" presName="vert2" presStyleCnt="0"/>
      <dgm:spPr/>
    </dgm:pt>
    <dgm:pt modelId="{566A8354-2902-482A-94A3-8CE2B1B46858}" type="pres">
      <dgm:prSet presAssocID="{202E0106-A1BC-4CE4-9D29-38DE9EA3505F}" presName="thinLine2b" presStyleLbl="callout" presStyleIdx="2" presStyleCnt="4"/>
      <dgm:spPr/>
    </dgm:pt>
    <dgm:pt modelId="{ACEC9D4E-D104-46F1-9B20-2F688FEF2817}" type="pres">
      <dgm:prSet presAssocID="{202E0106-A1BC-4CE4-9D29-38DE9EA3505F}" presName="vertSpace2b" presStyleCnt="0"/>
      <dgm:spPr/>
    </dgm:pt>
    <dgm:pt modelId="{07455203-F611-4115-B684-89D997F3BCC7}" type="pres">
      <dgm:prSet presAssocID="{977BC030-22A8-456F-BAAF-5FA08A442C74}" presName="horz2" presStyleCnt="0"/>
      <dgm:spPr/>
    </dgm:pt>
    <dgm:pt modelId="{CA40F977-5DFE-4CB4-85C0-9044508F9D26}" type="pres">
      <dgm:prSet presAssocID="{977BC030-22A8-456F-BAAF-5FA08A442C74}" presName="horzSpace2" presStyleCnt="0"/>
      <dgm:spPr/>
    </dgm:pt>
    <dgm:pt modelId="{EE2E77B6-AA54-4604-BA90-DA1EF504D79C}" type="pres">
      <dgm:prSet presAssocID="{977BC030-22A8-456F-BAAF-5FA08A442C74}" presName="tx2" presStyleLbl="revTx" presStyleIdx="4" presStyleCnt="5"/>
      <dgm:spPr/>
    </dgm:pt>
    <dgm:pt modelId="{341109D4-3F40-4480-9FE0-42BD1C2A6B08}" type="pres">
      <dgm:prSet presAssocID="{977BC030-22A8-456F-BAAF-5FA08A442C74}" presName="vert2" presStyleCnt="0"/>
      <dgm:spPr/>
    </dgm:pt>
    <dgm:pt modelId="{210ABD2C-25DF-4380-9401-ACC88DC7685B}" type="pres">
      <dgm:prSet presAssocID="{977BC030-22A8-456F-BAAF-5FA08A442C74}" presName="thinLine2b" presStyleLbl="callout" presStyleIdx="3" presStyleCnt="4"/>
      <dgm:spPr/>
    </dgm:pt>
    <dgm:pt modelId="{5351990B-B7AE-42A5-B28C-0268B4B2FD8E}" type="pres">
      <dgm:prSet presAssocID="{977BC030-22A8-456F-BAAF-5FA08A442C74}" presName="vertSpace2b" presStyleCnt="0"/>
      <dgm:spPr/>
    </dgm:pt>
  </dgm:ptLst>
  <dgm:cxnLst>
    <dgm:cxn modelId="{7E1B6E22-4D65-4190-A917-A6311E2F3BCA}" type="presOf" srcId="{BD65FD98-319F-4875-A83F-4AA99E2C8198}" destId="{6798C500-41D0-4B52-867D-F573D1669660}" srcOrd="0" destOrd="0" presId="urn:microsoft.com/office/officeart/2008/layout/LinedList"/>
    <dgm:cxn modelId="{07A1274F-9EDE-4C2E-A3E3-FFCF37771FB8}" srcId="{BD65FD98-319F-4875-A83F-4AA99E2C8198}" destId="{1EF24BDC-AB07-463A-A70C-768E1B8699BA}" srcOrd="0" destOrd="0" parTransId="{CFA3D5ED-9F21-4D67-B689-D7A3FCD2875F}" sibTransId="{B1A77DF3-05FD-4322-8E2F-3C599BDB35D1}"/>
    <dgm:cxn modelId="{BE862475-CE23-4DC0-8A5B-EB2EBE7AC4A1}" srcId="{1EF24BDC-AB07-463A-A70C-768E1B8699BA}" destId="{202E0106-A1BC-4CE4-9D29-38DE9EA3505F}" srcOrd="2" destOrd="0" parTransId="{956B2AEC-B2AE-4B1B-97C0-DC68D3B5886E}" sibTransId="{03A1F2B5-DE50-459A-BF55-1CC3753A00C1}"/>
    <dgm:cxn modelId="{C354469E-356C-4A5D-8CD4-77E1E3343FCD}" srcId="{1EF24BDC-AB07-463A-A70C-768E1B8699BA}" destId="{977BC030-22A8-456F-BAAF-5FA08A442C74}" srcOrd="3" destOrd="0" parTransId="{43167C28-BF42-4FCC-83EB-21988EC48199}" sibTransId="{2EFD673C-C461-4D0E-8BF2-5B4E232795E8}"/>
    <dgm:cxn modelId="{823E63AC-D7AD-44B4-A43D-F3A3EDD3C511}" type="presOf" srcId="{202E0106-A1BC-4CE4-9D29-38DE9EA3505F}" destId="{1C22E249-B866-49E6-AE22-6DAB1B65E42F}" srcOrd="0" destOrd="0" presId="urn:microsoft.com/office/officeart/2008/layout/LinedList"/>
    <dgm:cxn modelId="{6A1AFEC0-EACE-4B5A-B498-2B62AA3C4398}" srcId="{1EF24BDC-AB07-463A-A70C-768E1B8699BA}" destId="{A324BABB-AB9E-4A64-AC1B-65A25CAD88A4}" srcOrd="1" destOrd="0" parTransId="{E596E391-03C7-47D0-891E-0D875F74DFB7}" sibTransId="{6C019137-8393-4AB4-8E5B-1612064AAE87}"/>
    <dgm:cxn modelId="{36B8E3D0-3011-405C-85B1-DB8CF2405514}" type="presOf" srcId="{A324BABB-AB9E-4A64-AC1B-65A25CAD88A4}" destId="{7D7078DA-006E-4AF7-A89A-D7BB275BD249}" srcOrd="0" destOrd="0" presId="urn:microsoft.com/office/officeart/2008/layout/LinedList"/>
    <dgm:cxn modelId="{832085D1-E999-455D-9672-F1C8353D796D}" type="presOf" srcId="{977BC030-22A8-456F-BAAF-5FA08A442C74}" destId="{EE2E77B6-AA54-4604-BA90-DA1EF504D79C}" srcOrd="0" destOrd="0" presId="urn:microsoft.com/office/officeart/2008/layout/LinedList"/>
    <dgm:cxn modelId="{D4C3DADB-0B09-4929-9131-5E6382E17811}" type="presOf" srcId="{845E2374-2926-4B1B-AAAC-624169C67B2D}" destId="{87FD3D1E-6846-4C09-B590-BDA62B147E01}" srcOrd="0" destOrd="0" presId="urn:microsoft.com/office/officeart/2008/layout/LinedList"/>
    <dgm:cxn modelId="{1BEE68FB-1455-4768-8E54-74FDEC151390}" srcId="{1EF24BDC-AB07-463A-A70C-768E1B8699BA}" destId="{845E2374-2926-4B1B-AAAC-624169C67B2D}" srcOrd="0" destOrd="0" parTransId="{D4B0027F-ED82-4D30-AA90-C0D57F0DDE8A}" sibTransId="{512AE625-C8E2-4950-8188-452EF3A584A3}"/>
    <dgm:cxn modelId="{055651FE-703D-4DB8-A35C-1C026B9C1C3C}" type="presOf" srcId="{1EF24BDC-AB07-463A-A70C-768E1B8699BA}" destId="{C321A731-54AE-4384-AA74-888CE2F70089}" srcOrd="0" destOrd="0" presId="urn:microsoft.com/office/officeart/2008/layout/LinedList"/>
    <dgm:cxn modelId="{933A93D9-B62C-441F-8E27-2C93371CCD4E}" type="presParOf" srcId="{6798C500-41D0-4B52-867D-F573D1669660}" destId="{03F27F64-CD30-4FB3-A042-EC212D04CBBE}" srcOrd="0" destOrd="0" presId="urn:microsoft.com/office/officeart/2008/layout/LinedList"/>
    <dgm:cxn modelId="{513BF690-68A6-49CC-BB52-4818D23B0D50}" type="presParOf" srcId="{6798C500-41D0-4B52-867D-F573D1669660}" destId="{CE9E1FE7-6F87-42DB-82E7-834AA410CB90}" srcOrd="1" destOrd="0" presId="urn:microsoft.com/office/officeart/2008/layout/LinedList"/>
    <dgm:cxn modelId="{0E3F95FD-7D70-431A-ABFE-947563DAE017}" type="presParOf" srcId="{CE9E1FE7-6F87-42DB-82E7-834AA410CB90}" destId="{C321A731-54AE-4384-AA74-888CE2F70089}" srcOrd="0" destOrd="0" presId="urn:microsoft.com/office/officeart/2008/layout/LinedList"/>
    <dgm:cxn modelId="{C72F5ABC-4E06-468A-9C06-7A5F279FF4E3}" type="presParOf" srcId="{CE9E1FE7-6F87-42DB-82E7-834AA410CB90}" destId="{9536654B-20E8-4C8D-AA44-C63E37698582}" srcOrd="1" destOrd="0" presId="urn:microsoft.com/office/officeart/2008/layout/LinedList"/>
    <dgm:cxn modelId="{EAF2AA2F-1EE7-4FD8-A679-CB1BB334D18D}" type="presParOf" srcId="{9536654B-20E8-4C8D-AA44-C63E37698582}" destId="{E97E20F2-8237-4D81-AB51-053A699ACEEC}" srcOrd="0" destOrd="0" presId="urn:microsoft.com/office/officeart/2008/layout/LinedList"/>
    <dgm:cxn modelId="{13561866-EAEB-478E-85B5-BE537C72BB06}" type="presParOf" srcId="{9536654B-20E8-4C8D-AA44-C63E37698582}" destId="{0E900256-245D-4873-A71B-2DD36CCD76D6}" srcOrd="1" destOrd="0" presId="urn:microsoft.com/office/officeart/2008/layout/LinedList"/>
    <dgm:cxn modelId="{CBCE6777-8D75-4CCC-B13D-0AD195F57011}" type="presParOf" srcId="{0E900256-245D-4873-A71B-2DD36CCD76D6}" destId="{D9AF9642-444E-4DF4-8D6D-544E1E0D5123}" srcOrd="0" destOrd="0" presId="urn:microsoft.com/office/officeart/2008/layout/LinedList"/>
    <dgm:cxn modelId="{07864A6A-5455-4CDB-B64C-8596A6AEAC67}" type="presParOf" srcId="{0E900256-245D-4873-A71B-2DD36CCD76D6}" destId="{87FD3D1E-6846-4C09-B590-BDA62B147E01}" srcOrd="1" destOrd="0" presId="urn:microsoft.com/office/officeart/2008/layout/LinedList"/>
    <dgm:cxn modelId="{BD8EA936-D0D2-4771-BF1A-1EBAFE14ABC8}" type="presParOf" srcId="{0E900256-245D-4873-A71B-2DD36CCD76D6}" destId="{07DE2516-9ED3-4BB5-B957-899C8C1B97EB}" srcOrd="2" destOrd="0" presId="urn:microsoft.com/office/officeart/2008/layout/LinedList"/>
    <dgm:cxn modelId="{96DB6019-F056-44F6-9194-624993857D39}" type="presParOf" srcId="{9536654B-20E8-4C8D-AA44-C63E37698582}" destId="{7AD54248-4E54-4C37-9CA0-3C9395094C25}" srcOrd="2" destOrd="0" presId="urn:microsoft.com/office/officeart/2008/layout/LinedList"/>
    <dgm:cxn modelId="{0E6986E2-F018-460A-A279-21032FC3655C}" type="presParOf" srcId="{9536654B-20E8-4C8D-AA44-C63E37698582}" destId="{E19C7350-6EEC-4357-974F-551F3E30A956}" srcOrd="3" destOrd="0" presId="urn:microsoft.com/office/officeart/2008/layout/LinedList"/>
    <dgm:cxn modelId="{0FF61AF6-AD3D-4C74-8917-27EAC5F07263}" type="presParOf" srcId="{9536654B-20E8-4C8D-AA44-C63E37698582}" destId="{9A9E5AC1-CCF5-44D5-8F18-64BB80855C88}" srcOrd="4" destOrd="0" presId="urn:microsoft.com/office/officeart/2008/layout/LinedList"/>
    <dgm:cxn modelId="{77F25CDA-42A3-4C40-B253-B6028466489D}" type="presParOf" srcId="{9A9E5AC1-CCF5-44D5-8F18-64BB80855C88}" destId="{3387E89B-863B-4473-BA70-90AAF506AC32}" srcOrd="0" destOrd="0" presId="urn:microsoft.com/office/officeart/2008/layout/LinedList"/>
    <dgm:cxn modelId="{1867DAE6-EA7A-414E-9C43-31E5B62E3749}" type="presParOf" srcId="{9A9E5AC1-CCF5-44D5-8F18-64BB80855C88}" destId="{7D7078DA-006E-4AF7-A89A-D7BB275BD249}" srcOrd="1" destOrd="0" presId="urn:microsoft.com/office/officeart/2008/layout/LinedList"/>
    <dgm:cxn modelId="{B29B5487-E2E7-444B-A7C1-C1E4E5D05AC1}" type="presParOf" srcId="{9A9E5AC1-CCF5-44D5-8F18-64BB80855C88}" destId="{5D24687F-8DF9-4A80-9F41-F3E9A4D144A9}" srcOrd="2" destOrd="0" presId="urn:microsoft.com/office/officeart/2008/layout/LinedList"/>
    <dgm:cxn modelId="{808FF706-0BC8-43F3-95C0-8BC3E074CB25}" type="presParOf" srcId="{9536654B-20E8-4C8D-AA44-C63E37698582}" destId="{DF95F5F9-6947-45ED-BE39-A253F8DC32F0}" srcOrd="5" destOrd="0" presId="urn:microsoft.com/office/officeart/2008/layout/LinedList"/>
    <dgm:cxn modelId="{8CE2947D-0FE5-4757-98C1-E8ED610EBF1E}" type="presParOf" srcId="{9536654B-20E8-4C8D-AA44-C63E37698582}" destId="{C1908B79-DA97-4181-845A-5BEC2CA0C7A0}" srcOrd="6" destOrd="0" presId="urn:microsoft.com/office/officeart/2008/layout/LinedList"/>
    <dgm:cxn modelId="{1B18CD5E-99F2-400A-9D8B-F65D45AFA574}" type="presParOf" srcId="{9536654B-20E8-4C8D-AA44-C63E37698582}" destId="{58080BCA-E3B0-43BE-97BA-7D3E2CA24F22}" srcOrd="7" destOrd="0" presId="urn:microsoft.com/office/officeart/2008/layout/LinedList"/>
    <dgm:cxn modelId="{23F7D45A-CF69-4B66-9211-B66B2828FF04}" type="presParOf" srcId="{58080BCA-E3B0-43BE-97BA-7D3E2CA24F22}" destId="{C9745C7C-3381-4377-8CC3-2E45F8911DDF}" srcOrd="0" destOrd="0" presId="urn:microsoft.com/office/officeart/2008/layout/LinedList"/>
    <dgm:cxn modelId="{633B9DD1-9441-43F7-AA05-1AC309B575C0}" type="presParOf" srcId="{58080BCA-E3B0-43BE-97BA-7D3E2CA24F22}" destId="{1C22E249-B866-49E6-AE22-6DAB1B65E42F}" srcOrd="1" destOrd="0" presId="urn:microsoft.com/office/officeart/2008/layout/LinedList"/>
    <dgm:cxn modelId="{66B77E34-2CDF-469F-937B-6CD06C78F2D9}" type="presParOf" srcId="{58080BCA-E3B0-43BE-97BA-7D3E2CA24F22}" destId="{F4947309-A5EA-4054-A74C-97AACF6C14B8}" srcOrd="2" destOrd="0" presId="urn:microsoft.com/office/officeart/2008/layout/LinedList"/>
    <dgm:cxn modelId="{40FF4A54-86C9-4792-99E7-FFCFD79DAF89}" type="presParOf" srcId="{9536654B-20E8-4C8D-AA44-C63E37698582}" destId="{566A8354-2902-482A-94A3-8CE2B1B46858}" srcOrd="8" destOrd="0" presId="urn:microsoft.com/office/officeart/2008/layout/LinedList"/>
    <dgm:cxn modelId="{0984FC48-288D-4661-95F5-314C75D967DE}" type="presParOf" srcId="{9536654B-20E8-4C8D-AA44-C63E37698582}" destId="{ACEC9D4E-D104-46F1-9B20-2F688FEF2817}" srcOrd="9" destOrd="0" presId="urn:microsoft.com/office/officeart/2008/layout/LinedList"/>
    <dgm:cxn modelId="{AF589842-7A78-4147-92D6-3908333E19D2}" type="presParOf" srcId="{9536654B-20E8-4C8D-AA44-C63E37698582}" destId="{07455203-F611-4115-B684-89D997F3BCC7}" srcOrd="10" destOrd="0" presId="urn:microsoft.com/office/officeart/2008/layout/LinedList"/>
    <dgm:cxn modelId="{D4811E8C-332E-4E62-8A0B-1865F56C4BA4}" type="presParOf" srcId="{07455203-F611-4115-B684-89D997F3BCC7}" destId="{CA40F977-5DFE-4CB4-85C0-9044508F9D26}" srcOrd="0" destOrd="0" presId="urn:microsoft.com/office/officeart/2008/layout/LinedList"/>
    <dgm:cxn modelId="{CC9B772D-61F7-425A-BE37-6DF42D2683F7}" type="presParOf" srcId="{07455203-F611-4115-B684-89D997F3BCC7}" destId="{EE2E77B6-AA54-4604-BA90-DA1EF504D79C}" srcOrd="1" destOrd="0" presId="urn:microsoft.com/office/officeart/2008/layout/LinedList"/>
    <dgm:cxn modelId="{CC06EC8D-5A83-4BFB-A253-5CDE6CBDC163}" type="presParOf" srcId="{07455203-F611-4115-B684-89D997F3BCC7}" destId="{341109D4-3F40-4480-9FE0-42BD1C2A6B08}" srcOrd="2" destOrd="0" presId="urn:microsoft.com/office/officeart/2008/layout/LinedList"/>
    <dgm:cxn modelId="{E94A6929-6009-47CA-93DE-865BDB88D87D}" type="presParOf" srcId="{9536654B-20E8-4C8D-AA44-C63E37698582}" destId="{210ABD2C-25DF-4380-9401-ACC88DC7685B}" srcOrd="11" destOrd="0" presId="urn:microsoft.com/office/officeart/2008/layout/LinedList"/>
    <dgm:cxn modelId="{0A04653A-02E2-4006-93F2-575E3EDB2FA7}" type="presParOf" srcId="{9536654B-20E8-4C8D-AA44-C63E37698582}" destId="{5351990B-B7AE-42A5-B28C-0268B4B2FD8E}" srcOrd="12"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F27F64-CD30-4FB3-A042-EC212D04CBBE}">
      <dsp:nvSpPr>
        <dsp:cNvPr id="0" name=""/>
        <dsp:cNvSpPr/>
      </dsp:nvSpPr>
      <dsp:spPr>
        <a:xfrm>
          <a:off x="0" y="0"/>
          <a:ext cx="9982200" cy="0"/>
        </a:xfrm>
        <a:prstGeom prst="line">
          <a:avLst/>
        </a:prstGeom>
        <a:solidFill>
          <a:schemeClr val="accent1">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21A731-54AE-4384-AA74-888CE2F70089}">
      <dsp:nvSpPr>
        <dsp:cNvPr id="0" name=""/>
        <dsp:cNvSpPr/>
      </dsp:nvSpPr>
      <dsp:spPr>
        <a:xfrm>
          <a:off x="0" y="0"/>
          <a:ext cx="1996440" cy="457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Performance</a:t>
          </a:r>
        </a:p>
      </dsp:txBody>
      <dsp:txXfrm>
        <a:off x="0" y="0"/>
        <a:ext cx="1996440" cy="4572000"/>
      </dsp:txXfrm>
    </dsp:sp>
    <dsp:sp modelId="{87FD3D1E-6846-4C09-B590-BDA62B147E01}">
      <dsp:nvSpPr>
        <dsp:cNvPr id="0" name=""/>
        <dsp:cNvSpPr/>
      </dsp:nvSpPr>
      <dsp:spPr>
        <a:xfrm>
          <a:off x="2146173" y="53745"/>
          <a:ext cx="7836027" cy="1074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020" tIns="160020" rIns="160020" bIns="160020" numCol="1" spcCol="1270" anchor="t" anchorCtr="0">
          <a:noAutofit/>
        </a:bodyPr>
        <a:lstStyle/>
        <a:p>
          <a:pPr marL="0" lvl="0" indent="0" algn="l" defTabSz="1866900">
            <a:lnSpc>
              <a:spcPct val="90000"/>
            </a:lnSpc>
            <a:spcBef>
              <a:spcPct val="0"/>
            </a:spcBef>
            <a:spcAft>
              <a:spcPct val="35000"/>
            </a:spcAft>
            <a:buNone/>
          </a:pPr>
          <a:r>
            <a:rPr lang="en-US" sz="4200" kern="1200" dirty="0"/>
            <a:t>peak power P</a:t>
          </a:r>
          <a:r>
            <a:rPr lang="en-US" sz="4200" kern="1200" baseline="-25000" dirty="0"/>
            <a:t>max</a:t>
          </a:r>
          <a:r>
            <a:rPr lang="en-US" sz="4200" kern="1200" dirty="0"/>
            <a:t>,</a:t>
          </a:r>
        </a:p>
      </dsp:txBody>
      <dsp:txXfrm>
        <a:off x="2146173" y="53745"/>
        <a:ext cx="7836027" cy="1074911"/>
      </dsp:txXfrm>
    </dsp:sp>
    <dsp:sp modelId="{7AD54248-4E54-4C37-9CA0-3C9395094C25}">
      <dsp:nvSpPr>
        <dsp:cNvPr id="0" name=""/>
        <dsp:cNvSpPr/>
      </dsp:nvSpPr>
      <dsp:spPr>
        <a:xfrm>
          <a:off x="1996440" y="1128656"/>
          <a:ext cx="7985760" cy="0"/>
        </a:xfrm>
        <a:prstGeom prst="line">
          <a:avLst/>
        </a:prstGeom>
        <a:solidFill>
          <a:schemeClr val="accent1">
            <a:hueOff val="0"/>
            <a:satOff val="0"/>
            <a:lumOff val="0"/>
            <a:alphaOff val="0"/>
          </a:schemeClr>
        </a:solidFill>
        <a:ln w="48000" cap="flat" cmpd="thickThin"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7078DA-006E-4AF7-A89A-D7BB275BD249}">
      <dsp:nvSpPr>
        <dsp:cNvPr id="0" name=""/>
        <dsp:cNvSpPr/>
      </dsp:nvSpPr>
      <dsp:spPr>
        <a:xfrm>
          <a:off x="2146173" y="1182402"/>
          <a:ext cx="7836027" cy="1074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020" tIns="160020" rIns="160020" bIns="160020" numCol="1" spcCol="1270" anchor="t" anchorCtr="0">
          <a:noAutofit/>
        </a:bodyPr>
        <a:lstStyle/>
        <a:p>
          <a:pPr marL="0" lvl="0" indent="0" algn="l" defTabSz="1866900">
            <a:lnSpc>
              <a:spcPct val="90000"/>
            </a:lnSpc>
            <a:spcBef>
              <a:spcPct val="0"/>
            </a:spcBef>
            <a:spcAft>
              <a:spcPct val="35000"/>
            </a:spcAft>
            <a:buNone/>
          </a:pPr>
          <a:r>
            <a:rPr lang="en-US" sz="4200" kern="1200" dirty="0"/>
            <a:t>short circuit current density </a:t>
          </a:r>
          <a:r>
            <a:rPr lang="en-US" sz="4200" kern="1200" dirty="0" err="1"/>
            <a:t>J</a:t>
          </a:r>
          <a:r>
            <a:rPr lang="en-US" sz="4200" kern="1200" baseline="-25000" dirty="0" err="1"/>
            <a:t>sc</a:t>
          </a:r>
          <a:endParaRPr lang="en-US" sz="4200" kern="1200" baseline="-25000" dirty="0"/>
        </a:p>
      </dsp:txBody>
      <dsp:txXfrm>
        <a:off x="2146173" y="1182402"/>
        <a:ext cx="7836027" cy="1074911"/>
      </dsp:txXfrm>
    </dsp:sp>
    <dsp:sp modelId="{DF95F5F9-6947-45ED-BE39-A253F8DC32F0}">
      <dsp:nvSpPr>
        <dsp:cNvPr id="0" name=""/>
        <dsp:cNvSpPr/>
      </dsp:nvSpPr>
      <dsp:spPr>
        <a:xfrm>
          <a:off x="1996440" y="2257313"/>
          <a:ext cx="7985760" cy="0"/>
        </a:xfrm>
        <a:prstGeom prst="line">
          <a:avLst/>
        </a:prstGeom>
        <a:solidFill>
          <a:schemeClr val="accent1">
            <a:hueOff val="0"/>
            <a:satOff val="0"/>
            <a:lumOff val="0"/>
            <a:alphaOff val="0"/>
          </a:schemeClr>
        </a:solidFill>
        <a:ln w="48000" cap="flat" cmpd="thickThin"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C22E249-B866-49E6-AE22-6DAB1B65E42F}">
      <dsp:nvSpPr>
        <dsp:cNvPr id="0" name=""/>
        <dsp:cNvSpPr/>
      </dsp:nvSpPr>
      <dsp:spPr>
        <a:xfrm>
          <a:off x="2146173" y="2311058"/>
          <a:ext cx="7836027" cy="1074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020" tIns="160020" rIns="160020" bIns="160020" numCol="1" spcCol="1270" anchor="t" anchorCtr="0">
          <a:noAutofit/>
        </a:bodyPr>
        <a:lstStyle/>
        <a:p>
          <a:pPr marL="0" lvl="0" indent="0" algn="l" defTabSz="1866900">
            <a:lnSpc>
              <a:spcPct val="90000"/>
            </a:lnSpc>
            <a:spcBef>
              <a:spcPct val="0"/>
            </a:spcBef>
            <a:spcAft>
              <a:spcPct val="35000"/>
            </a:spcAft>
            <a:buNone/>
          </a:pPr>
          <a:r>
            <a:rPr lang="en-US" sz="4200" kern="1200" dirty="0"/>
            <a:t>open circuit voltage </a:t>
          </a:r>
          <a:r>
            <a:rPr lang="en-US" sz="4200" kern="1200" dirty="0" err="1"/>
            <a:t>V</a:t>
          </a:r>
          <a:r>
            <a:rPr lang="en-US" sz="4200" kern="1200" baseline="-25000" dirty="0" err="1"/>
            <a:t>oc</a:t>
          </a:r>
          <a:endParaRPr lang="en-US" sz="4200" kern="1200" baseline="-25000" dirty="0"/>
        </a:p>
      </dsp:txBody>
      <dsp:txXfrm>
        <a:off x="2146173" y="2311058"/>
        <a:ext cx="7836027" cy="1074911"/>
      </dsp:txXfrm>
    </dsp:sp>
    <dsp:sp modelId="{566A8354-2902-482A-94A3-8CE2B1B46858}">
      <dsp:nvSpPr>
        <dsp:cNvPr id="0" name=""/>
        <dsp:cNvSpPr/>
      </dsp:nvSpPr>
      <dsp:spPr>
        <a:xfrm>
          <a:off x="1996440" y="3385970"/>
          <a:ext cx="7985760" cy="0"/>
        </a:xfrm>
        <a:prstGeom prst="line">
          <a:avLst/>
        </a:prstGeom>
        <a:solidFill>
          <a:schemeClr val="accent1">
            <a:hueOff val="0"/>
            <a:satOff val="0"/>
            <a:lumOff val="0"/>
            <a:alphaOff val="0"/>
          </a:schemeClr>
        </a:solidFill>
        <a:ln w="48000" cap="flat" cmpd="thickThin"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E2E77B6-AA54-4604-BA90-DA1EF504D79C}">
      <dsp:nvSpPr>
        <dsp:cNvPr id="0" name=""/>
        <dsp:cNvSpPr/>
      </dsp:nvSpPr>
      <dsp:spPr>
        <a:xfrm>
          <a:off x="2146173" y="3439715"/>
          <a:ext cx="7836027" cy="1074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020" tIns="160020" rIns="160020" bIns="160020" numCol="1" spcCol="1270" anchor="t" anchorCtr="0">
          <a:noAutofit/>
        </a:bodyPr>
        <a:lstStyle/>
        <a:p>
          <a:pPr marL="0" lvl="0" indent="0" algn="l" defTabSz="1866900">
            <a:lnSpc>
              <a:spcPct val="90000"/>
            </a:lnSpc>
            <a:spcBef>
              <a:spcPct val="0"/>
            </a:spcBef>
            <a:spcAft>
              <a:spcPct val="35000"/>
            </a:spcAft>
            <a:buNone/>
          </a:pPr>
          <a:r>
            <a:rPr lang="en-US" sz="4200" kern="1200" dirty="0"/>
            <a:t>fill factor Voltage FF,</a:t>
          </a:r>
        </a:p>
      </dsp:txBody>
      <dsp:txXfrm>
        <a:off x="2146173" y="3439715"/>
        <a:ext cx="7836027" cy="1074911"/>
      </dsp:txXfrm>
    </dsp:sp>
    <dsp:sp modelId="{210ABD2C-25DF-4380-9401-ACC88DC7685B}">
      <dsp:nvSpPr>
        <dsp:cNvPr id="0" name=""/>
        <dsp:cNvSpPr/>
      </dsp:nvSpPr>
      <dsp:spPr>
        <a:xfrm>
          <a:off x="1996440" y="4514626"/>
          <a:ext cx="7985760" cy="0"/>
        </a:xfrm>
        <a:prstGeom prst="line">
          <a:avLst/>
        </a:prstGeom>
        <a:solidFill>
          <a:schemeClr val="accent1">
            <a:hueOff val="0"/>
            <a:satOff val="0"/>
            <a:lumOff val="0"/>
            <a:alphaOff val="0"/>
          </a:schemeClr>
        </a:solidFill>
        <a:ln w="48000" cap="flat" cmpd="thickThin"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CEAAF3-9831-450B-8D59-2C09DB96C8FC}" type="datetimeFigureOut">
              <a:rPr lang="en-US"/>
              <a:t>8/18/2020</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834459-7356-44BF-850D-8B30C4FB3B6B}" type="slidenum">
              <a:r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0CD79-FC16-4410-AB61-17F26E6D3BC8}" type="datetimeFigureOut">
              <a:rPr lang="en-US"/>
              <a:t>8/18/2020</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C37BE-C303-496D-B5CD-85F2937540FC}" type="slidenum">
              <a:r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a:t>
            </a:fld>
            <a:endParaRPr lang="en-US"/>
          </a:p>
        </p:txBody>
      </p:sp>
    </p:spTree>
    <p:extLst>
      <p:ext uri="{BB962C8B-B14F-4D97-AF65-F5344CB8AC3E}">
        <p14:creationId xmlns:p14="http://schemas.microsoft.com/office/powerpoint/2010/main" val="240615026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
        <p:nvSpPr>
          <p:cNvPr id="2" name="Title 1"/>
          <p:cNvSpPr>
            <a:spLocks noGrp="1"/>
          </p:cNvSpPr>
          <p:nvPr>
            <p:ph type="ctrTitle"/>
          </p:nvPr>
        </p:nvSpPr>
        <p:spPr>
          <a:xfrm>
            <a:off x="1104900" y="2292094"/>
            <a:ext cx="10096500" cy="2219691"/>
          </a:xfrm>
        </p:spPr>
        <p:txBody>
          <a:bodyPr anchor="ctr">
            <a:normAutofit/>
          </a:bodyPr>
          <a:lstStyle>
            <a:lvl1pPr algn="l">
              <a:defRPr sz="4400" cap="all" baseline="0"/>
            </a:lvl1pPr>
          </a:lstStyle>
          <a:p>
            <a:r>
              <a:rPr lang="en-US"/>
              <a:t>Click to edit Master title style</a:t>
            </a:r>
            <a:endParaRPr/>
          </a:p>
        </p:txBody>
      </p:sp>
      <p:sp>
        <p:nvSpPr>
          <p:cNvPr id="3" name="Subtitle 2"/>
          <p:cNvSpPr>
            <a:spLocks noGrp="1"/>
          </p:cNvSpPr>
          <p:nvPr>
            <p:ph type="subTitle" idx="1"/>
          </p:nvPr>
        </p:nvSpPr>
        <p:spPr>
          <a:xfrm>
            <a:off x="1104898" y="4511784"/>
            <a:ext cx="10096501"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Date Placeholder 3"/>
          <p:cNvSpPr>
            <a:spLocks noGrp="1"/>
          </p:cNvSpPr>
          <p:nvPr>
            <p:ph type="dt" sz="half" idx="10"/>
          </p:nvPr>
        </p:nvSpPr>
        <p:spPr/>
        <p:txBody>
          <a:bodyPr/>
          <a:lstStyle>
            <a:lvl1pPr>
              <a:defRPr baseline="0">
                <a:solidFill>
                  <a:schemeClr val="tx1">
                    <a:lumMod val="20000"/>
                    <a:lumOff val="80000"/>
                  </a:schemeClr>
                </a:solidFill>
              </a:defRPr>
            </a:lvl1pPr>
          </a:lstStyle>
          <a:p>
            <a:endParaRPr lang="en-US" dirty="0"/>
          </a:p>
        </p:txBody>
      </p:sp>
      <p:sp>
        <p:nvSpPr>
          <p:cNvPr id="5" name="Footer Placeholder 4"/>
          <p:cNvSpPr>
            <a:spLocks noGrp="1"/>
          </p:cNvSpPr>
          <p:nvPr>
            <p:ph type="ftr" sz="quarter" idx="11"/>
          </p:nvPr>
        </p:nvSpPr>
        <p:spPr/>
        <p:txBody>
          <a:bodyPr/>
          <a:lstStyle>
            <a:lvl1pPr>
              <a:defRPr baseline="0">
                <a:solidFill>
                  <a:schemeClr val="tx1">
                    <a:lumMod val="20000"/>
                    <a:lumOff val="80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baseline="0">
                <a:solidFill>
                  <a:schemeClr val="tx1">
                    <a:lumMod val="20000"/>
                    <a:lumOff val="80000"/>
                  </a:schemeClr>
                </a:solidFill>
              </a:defRPr>
            </a:lvl1pPr>
          </a:lstStyle>
          <a:p>
            <a:fld id="{0FF54DE5-C571-48E8-A5BC-B369434E2F44}" type="slidenum">
              <a:rPr lang="en-US" smtClean="0"/>
              <a:pPr/>
              <a:t>‹#›</a:t>
            </a:fld>
            <a:endParaRPr lang="en-US"/>
          </a:p>
        </p:txBody>
      </p:sp>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endParaRPr/>
          </a:p>
        </p:txBody>
      </p:sp>
      <p:sp>
        <p:nvSpPr>
          <p:cNvPr id="4" name="Text Placeholder 3"/>
          <p:cNvSpPr>
            <a:spLocks noGrp="1"/>
          </p:cNvSpPr>
          <p:nvPr>
            <p:ph type="body" sz="half" idx="2"/>
          </p:nvPr>
        </p:nvSpPr>
        <p:spPr>
          <a:xfrm>
            <a:off x="1104900" y="1600200"/>
            <a:ext cx="3396996"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4654671" y="1600199"/>
            <a:ext cx="6430912" cy="4572001"/>
          </a:xfrm>
        </p:spPr>
        <p:txBody>
          <a:bodyPr tIns="118872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5" name="Date Placeholder 4"/>
          <p:cNvSpPr>
            <a:spLocks noGrp="1"/>
          </p:cNvSpPr>
          <p:nvPr>
            <p:ph type="dt" sz="half" idx="10"/>
          </p:nvPr>
        </p:nvSpPr>
        <p:spPr/>
        <p:txBody>
          <a:bodyPr/>
          <a:lstStyle/>
          <a:p>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2600" y="365125"/>
            <a:ext cx="1714500" cy="5811838"/>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104900" y="365125"/>
            <a:ext cx="8098896"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grpSp>
        <p:nvGrpSpPr>
          <p:cNvPr id="7" name="Group 6"/>
          <p:cNvGrpSpPr/>
          <p:nvPr/>
        </p:nvGrpSpPr>
        <p:grpSpPr>
          <a:xfrm rot="5400000">
            <a:off x="6514047" y="3228843"/>
            <a:ext cx="5632704" cy="84403"/>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en-US"/>
              <a:t>Click to edit Master title style</a:t>
            </a:r>
            <a:endParaRPr/>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en-US"/>
              <a:t>Click icon to add picture</a:t>
            </a:r>
            <a:endParaRPr/>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4" name="Group 13"/>
          <p:cNvGrpSpPr/>
          <p:nvPr/>
        </p:nvGrpSpPr>
        <p:grpSpPr>
          <a:xfrm>
            <a:off x="0" y="1143000"/>
            <a:ext cx="12192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grpSp>
        <p:nvGrpSpPr>
          <p:cNvPr id="13" name="Group 12"/>
          <p:cNvGrpSpPr/>
          <p:nvPr/>
        </p:nvGrpSpPr>
        <p:grpSpPr>
          <a:xfrm rot="10800000">
            <a:off x="0" y="5645510"/>
            <a:ext cx="12192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0"/>
            <a:ext cx="12192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
        <p:nvSpPr>
          <p:cNvPr id="2" name="Title 1"/>
          <p:cNvSpPr>
            <a:spLocks noGrp="1"/>
          </p:cNvSpPr>
          <p:nvPr>
            <p:ph type="title"/>
          </p:nvPr>
        </p:nvSpPr>
        <p:spPr>
          <a:xfrm>
            <a:off x="1104899" y="2971806"/>
            <a:ext cx="10071099" cy="1684150"/>
          </a:xfrm>
        </p:spPr>
        <p:txBody>
          <a:bodyPr anchor="ctr">
            <a:normAutofit/>
          </a:bodyPr>
          <a:lstStyle>
            <a:lvl1pPr>
              <a:defRPr sz="4400" cap="all"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1104899" y="4655956"/>
            <a:ext cx="10071099" cy="509750"/>
          </a:xfrm>
        </p:spPr>
        <p:txBody>
          <a:bodyPr>
            <a:normAutofit/>
          </a:bodyPr>
          <a:lstStyle>
            <a:lvl1pPr marL="0" indent="0">
              <a:spcBef>
                <a:spcPts val="0"/>
              </a:spcBef>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104900" y="1600200"/>
            <a:ext cx="4914900" cy="4571999"/>
          </a:xfrm>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172200" y="1600200"/>
            <a:ext cx="4914900" cy="4571999"/>
          </a:xfrm>
        </p:spPr>
        <p:txBody>
          <a:bodyPr/>
          <a:lstStyle>
            <a:lvl5pPr>
              <a:defRPr/>
            </a:lvl5pPr>
            <a:lvl6pPr>
              <a:defRPr/>
            </a:lvl6pPr>
            <a:lvl7pPr>
              <a:defRPr/>
            </a:lvl7pPr>
            <a:lvl8pPr>
              <a:defRPr/>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10490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4900" y="2424112"/>
            <a:ext cx="4919472"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16611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66110" y="2424112"/>
            <a:ext cx="4919472"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endParaRPr/>
          </a:p>
        </p:txBody>
      </p:sp>
      <p:sp>
        <p:nvSpPr>
          <p:cNvPr id="4" name="Text Placeholder 3"/>
          <p:cNvSpPr>
            <a:spLocks noGrp="1"/>
          </p:cNvSpPr>
          <p:nvPr>
            <p:ph type="body" sz="half" idx="2"/>
          </p:nvPr>
        </p:nvSpPr>
        <p:spPr>
          <a:xfrm>
            <a:off x="1104900" y="1600200"/>
            <a:ext cx="4384548"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Content Placeholder 2"/>
          <p:cNvSpPr>
            <a:spLocks noGrp="1"/>
          </p:cNvSpPr>
          <p:nvPr>
            <p:ph idx="1"/>
          </p:nvPr>
        </p:nvSpPr>
        <p:spPr>
          <a:xfrm>
            <a:off x="5641848" y="1600199"/>
            <a:ext cx="5445252" cy="4572001"/>
          </a:xfrm>
        </p:spPr>
        <p:txBody>
          <a:bodyPr>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a:defRPr sz="1200" baseline="0">
                <a:solidFill>
                  <a:schemeClr val="tx1">
                    <a:lumMod val="75000"/>
                  </a:schemeClr>
                </a:solidFill>
              </a:defRPr>
            </a:lvl1pPr>
          </a:lstStyle>
          <a:p>
            <a:endParaRPr lang="en-US"/>
          </a:p>
        </p:txBody>
      </p:sp>
      <p:sp>
        <p:nvSpPr>
          <p:cNvPr id="5" name="Footer Placeholder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a:defRPr sz="1200" baseline="0">
                <a:solidFill>
                  <a:schemeClr val="tx1">
                    <a:lumMod val="75000"/>
                  </a:schemeClr>
                </a:solidFill>
              </a:defRPr>
            </a:lvl1pPr>
          </a:lstStyle>
          <a:p>
            <a:endParaRPr lang="en-US"/>
          </a:p>
        </p:txBody>
      </p:sp>
      <p:sp>
        <p:nvSpPr>
          <p:cNvPr id="6" name="Slide Number Placeholder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a:defRPr sz="1200" baseline="0">
                <a:solidFill>
                  <a:schemeClr val="tx1">
                    <a:lumMod val="75000"/>
                  </a:schemeClr>
                </a:solidFill>
              </a:defRPr>
            </a:lvl1pPr>
          </a:lstStyle>
          <a:p>
            <a:fld id="{0FF54DE5-C571-48E8-A5BC-B369434E2F44}" type="slidenum">
              <a:rPr lang="en-US" smtClean="0"/>
              <a:pPr/>
              <a:t>‹#›</a:t>
            </a:fld>
            <a:endParaRPr lang="en-US"/>
          </a:p>
        </p:txBody>
      </p:sp>
      <p:grpSp>
        <p:nvGrpSpPr>
          <p:cNvPr id="15" name="Group 14"/>
          <p:cNvGrpSpPr/>
          <p:nvPr/>
        </p:nvGrpSpPr>
        <p:grpSpPr>
          <a:xfrm>
            <a:off x="1103376" y="1219201"/>
            <a:ext cx="9985248"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hyperlink" Target="https://en.wikipedia.org/wiki/Crystalline_silicon" TargetMode="External"/><Relationship Id="rId7" Type="http://schemas.openxmlformats.org/officeDocument/2006/relationships/diagramColors" Target="../diagrams/colors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microsoft.com/office/2007/relationships/hdphoto" Target="../media/hdphoto2.wdp"/></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121308" y="2076913"/>
            <a:ext cx="5734050" cy="2219691"/>
          </a:xfrm>
        </p:spPr>
        <p:txBody>
          <a:bodyPr anchor="ctr">
            <a:normAutofit/>
          </a:bodyPr>
          <a:lstStyle/>
          <a:p>
            <a:pPr algn="ctr"/>
            <a:r>
              <a:rPr lang="en-US" sz="4000" b="1" i="0" u="none" strike="noStrike" baseline="0" dirty="0">
                <a:latin typeface="LiberationSerif-Bold"/>
              </a:rPr>
              <a:t>Solar Cell Parameters</a:t>
            </a:r>
            <a:endParaRPr lang="en-US" sz="8000" dirty="0"/>
          </a:p>
        </p:txBody>
      </p:sp>
      <p:sp>
        <p:nvSpPr>
          <p:cNvPr id="7" name="Subtitle 6"/>
          <p:cNvSpPr>
            <a:spLocks noGrp="1"/>
          </p:cNvSpPr>
          <p:nvPr>
            <p:ph type="subTitle" idx="1"/>
          </p:nvPr>
        </p:nvSpPr>
        <p:spPr>
          <a:xfrm>
            <a:off x="1498960" y="4876094"/>
            <a:ext cx="5734050" cy="955565"/>
          </a:xfrm>
        </p:spPr>
        <p:txBody>
          <a:bodyPr>
            <a:normAutofit/>
          </a:bodyPr>
          <a:lstStyle/>
          <a:p>
            <a:r>
              <a:rPr lang="en-US" sz="2400" b="1" dirty="0"/>
              <a:t>Dr. Satyanarayan Dhal</a:t>
            </a:r>
          </a:p>
        </p:txBody>
      </p:sp>
      <p:sp>
        <p:nvSpPr>
          <p:cNvPr id="8" name="Subtitle 6">
            <a:extLst>
              <a:ext uri="{FF2B5EF4-FFF2-40B4-BE49-F238E27FC236}">
                <a16:creationId xmlns:a16="http://schemas.microsoft.com/office/drawing/2014/main" id="{8D7C6FD8-639F-4FA1-8B3B-4D5457AED449}"/>
              </a:ext>
            </a:extLst>
          </p:cNvPr>
          <p:cNvSpPr txBox="1">
            <a:spLocks/>
          </p:cNvSpPr>
          <p:nvPr/>
        </p:nvSpPr>
        <p:spPr>
          <a:xfrm>
            <a:off x="3112810" y="1927782"/>
            <a:ext cx="5734050" cy="955565"/>
          </a:xfrm>
          <a:prstGeom prst="rect">
            <a:avLst/>
          </a:prstGeom>
        </p:spPr>
        <p:txBody>
          <a:bodyPr vert="horz" lIns="0" tIns="45720" rIns="0" bIns="45720" rtlCol="0">
            <a:normAutofit/>
          </a:bodyPr>
          <a:lstStyle>
            <a:lvl1pPr marL="0" indent="0" algn="l" defTabSz="914400" rtl="0" eaLnBrk="1" latinLnBrk="0" hangingPunct="1">
              <a:lnSpc>
                <a:spcPct val="90000"/>
              </a:lnSpc>
              <a:spcBef>
                <a:spcPts val="0"/>
              </a:spcBef>
              <a:buFont typeface="Wingdings" panose="05000000000000000000" pitchFamily="2" charset="2"/>
              <a:buNone/>
              <a:defRPr sz="1800" kern="1200">
                <a:solidFill>
                  <a:schemeClr val="tx1"/>
                </a:solidFill>
                <a:latin typeface="+mn-lt"/>
                <a:ea typeface="+mn-ea"/>
                <a:cs typeface="+mn-cs"/>
              </a:defRPr>
            </a:lvl1pPr>
            <a:lvl2pPr marL="457200" indent="0" algn="ctr" defTabSz="914400" rtl="0" eaLnBrk="1" latinLnBrk="0" hangingPunct="1">
              <a:lnSpc>
                <a:spcPct val="90000"/>
              </a:lnSpc>
              <a:spcBef>
                <a:spcPts val="600"/>
              </a:spcBef>
              <a:buFont typeface="Wingdings" panose="05000000000000000000" pitchFamily="2" charset="2"/>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600"/>
              </a:spcBef>
              <a:buFont typeface="Wingdings" panose="05000000000000000000" pitchFamily="2" charset="2"/>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600"/>
              </a:spcBef>
              <a:buFont typeface="Wingdings" panose="05000000000000000000" pitchFamily="2"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600"/>
              </a:spcBef>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mn-lt"/>
                <a:ea typeface="+mn-ea"/>
                <a:cs typeface="+mn-cs"/>
              </a:defRPr>
            </a:lvl9pPr>
          </a:lstStyle>
          <a:p>
            <a:r>
              <a:rPr lang="en-US" b="1" dirty="0"/>
              <a:t>Lecture-7</a:t>
            </a:r>
          </a:p>
          <a:p>
            <a:endParaRPr lang="en-US" b="1" dirty="0"/>
          </a:p>
        </p:txBody>
      </p:sp>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24D58-FE4A-463F-BC9F-374712DE7624}"/>
              </a:ext>
            </a:extLst>
          </p:cNvPr>
          <p:cNvSpPr>
            <a:spLocks noGrp="1"/>
          </p:cNvSpPr>
          <p:nvPr>
            <p:ph type="title"/>
          </p:nvPr>
        </p:nvSpPr>
        <p:spPr/>
        <p:txBody>
          <a:bodyPr>
            <a:normAutofit/>
          </a:bodyPr>
          <a:lstStyle/>
          <a:p>
            <a:pPr algn="ctr"/>
            <a:r>
              <a:rPr lang="en-US" sz="4400" b="1" i="0" u="none" strike="noStrike" baseline="0" dirty="0">
                <a:latin typeface="LiberationSerif-Bold"/>
              </a:rPr>
              <a:t>Numerical for Practice ???</a:t>
            </a:r>
            <a:endParaRPr lang="en-US" sz="400000" baseline="-25000" dirty="0"/>
          </a:p>
        </p:txBody>
      </p:sp>
      <p:sp>
        <p:nvSpPr>
          <p:cNvPr id="5" name="Content Placeholder 4">
            <a:extLst>
              <a:ext uri="{FF2B5EF4-FFF2-40B4-BE49-F238E27FC236}">
                <a16:creationId xmlns:a16="http://schemas.microsoft.com/office/drawing/2014/main" id="{522DFE1E-087E-490F-AD3F-E5197ADE6C18}"/>
              </a:ext>
            </a:extLst>
          </p:cNvPr>
          <p:cNvSpPr>
            <a:spLocks noGrp="1"/>
          </p:cNvSpPr>
          <p:nvPr>
            <p:ph idx="1"/>
          </p:nvPr>
        </p:nvSpPr>
        <p:spPr>
          <a:xfrm>
            <a:off x="1104900" y="1600200"/>
            <a:ext cx="10044734" cy="4572000"/>
          </a:xfrm>
        </p:spPr>
        <p:txBody>
          <a:bodyPr>
            <a:normAutofit fontScale="62500" lnSpcReduction="20000"/>
          </a:bodyPr>
          <a:lstStyle/>
          <a:p>
            <a:pPr algn="l"/>
            <a:r>
              <a:rPr lang="en-US" sz="1800" b="0" i="1" u="none" strike="noStrike" baseline="0" dirty="0">
                <a:latin typeface="LiberationSerif-Italic"/>
              </a:rPr>
              <a:t>A crystalline silicon solar cell generates a photo current density of </a:t>
            </a:r>
            <a:r>
              <a:rPr lang="en-US" sz="1800" b="0" i="1" u="none" strike="noStrike" baseline="0" dirty="0" err="1">
                <a:latin typeface="LiberationSerif-Italic"/>
              </a:rPr>
              <a:t>J</a:t>
            </a:r>
            <a:r>
              <a:rPr lang="en-US" sz="1800" b="0" i="0" u="none" strike="noStrike" baseline="0" dirty="0" err="1">
                <a:latin typeface="LiberationSerif"/>
              </a:rPr>
              <a:t>ph</a:t>
            </a:r>
            <a:r>
              <a:rPr lang="en-US" sz="1800" b="0" i="0" u="none" strike="noStrike" baseline="0" dirty="0">
                <a:latin typeface="LiberationSerif"/>
              </a:rPr>
              <a:t> = 35 mA/cm2. </a:t>
            </a:r>
          </a:p>
          <a:p>
            <a:pPr algn="l"/>
            <a:r>
              <a:rPr lang="en-US" sz="1800" b="0" i="1" u="none" strike="noStrike" baseline="0" dirty="0">
                <a:latin typeface="LiberationSerif-Italic"/>
              </a:rPr>
              <a:t>The wafer is doped with </a:t>
            </a:r>
            <a:r>
              <a:rPr lang="en-US" sz="1800" b="0" i="0" u="none" strike="noStrike" baseline="0" dirty="0">
                <a:latin typeface="LiberationSerif"/>
              </a:rPr>
              <a:t>10</a:t>
            </a:r>
            <a:r>
              <a:rPr lang="en-US" sz="1800" b="0" i="0" u="none" strike="noStrike" baseline="30000" dirty="0">
                <a:latin typeface="LiberationSerif"/>
              </a:rPr>
              <a:t>17</a:t>
            </a:r>
            <a:r>
              <a:rPr lang="en-US" sz="1800" b="0" i="0" u="none" strike="noStrike" baseline="0" dirty="0">
                <a:latin typeface="LiberationSerif"/>
              </a:rPr>
              <a:t> </a:t>
            </a:r>
            <a:r>
              <a:rPr lang="en-US" sz="1800" b="0" i="1" u="none" strike="noStrike" baseline="0" dirty="0">
                <a:latin typeface="LiberationSerif-Italic"/>
              </a:rPr>
              <a:t>acceptor atoms per cubic </a:t>
            </a:r>
            <a:r>
              <a:rPr lang="en-US" sz="1800" b="0" i="1" u="none" strike="noStrike" baseline="0" dirty="0" err="1">
                <a:latin typeface="LiberationSerif-Italic"/>
              </a:rPr>
              <a:t>centimetre</a:t>
            </a:r>
            <a:r>
              <a:rPr lang="en-US" sz="1800" b="0" i="1" u="none" strike="noStrike" baseline="0" dirty="0">
                <a:latin typeface="LiberationSerif-Italic"/>
              </a:rPr>
              <a:t> and the emitter layer is formed with a uniform concentration of </a:t>
            </a:r>
            <a:r>
              <a:rPr lang="en-US" sz="1800" b="0" i="0" u="none" strike="noStrike" baseline="0" dirty="0">
                <a:latin typeface="LiberationSerif"/>
              </a:rPr>
              <a:t>10</a:t>
            </a:r>
            <a:r>
              <a:rPr lang="en-US" sz="1800" b="0" i="0" u="none" strike="noStrike" baseline="30000" dirty="0">
                <a:latin typeface="LiberationSerif"/>
              </a:rPr>
              <a:t>19 </a:t>
            </a:r>
            <a:r>
              <a:rPr lang="en-US" sz="1800" b="0" i="1" u="none" strike="noStrike" baseline="0" dirty="0">
                <a:latin typeface="LiberationSerif-Italic"/>
              </a:rPr>
              <a:t>donors per cubic </a:t>
            </a:r>
            <a:r>
              <a:rPr lang="en-US" sz="1800" b="0" i="1" u="none" strike="noStrike" baseline="0" dirty="0" err="1">
                <a:latin typeface="LiberationSerif-Italic"/>
              </a:rPr>
              <a:t>centimetre</a:t>
            </a:r>
            <a:r>
              <a:rPr lang="en-US" sz="1800" b="0" i="1" u="none" strike="noStrike" baseline="0" dirty="0">
                <a:latin typeface="LiberationSerif-Italic"/>
              </a:rPr>
              <a:t>. </a:t>
            </a:r>
          </a:p>
          <a:p>
            <a:pPr algn="l"/>
            <a:r>
              <a:rPr lang="en-US" sz="1800" b="0" i="1" u="none" strike="noStrike" baseline="0" dirty="0">
                <a:latin typeface="LiberationSerif-Italic"/>
              </a:rPr>
              <a:t>The minority-carrier diffusion length in the </a:t>
            </a:r>
            <a:r>
              <a:rPr lang="en-US" sz="1800" b="0" i="1" u="none" strike="noStrike" baseline="0" dirty="0" err="1">
                <a:latin typeface="LiberationSerif-Italic"/>
              </a:rPr>
              <a:t>ptype</a:t>
            </a:r>
            <a:r>
              <a:rPr lang="en-US" sz="1800" b="0" i="1" u="none" strike="noStrike" baseline="0" dirty="0">
                <a:latin typeface="LiberationSerif-Italic"/>
              </a:rPr>
              <a:t> region and n-type region is </a:t>
            </a:r>
            <a:r>
              <a:rPr lang="en-US" sz="1800" b="0" i="0" u="none" strike="noStrike" baseline="0" dirty="0">
                <a:latin typeface="LiberationSerif"/>
              </a:rPr>
              <a:t>500 × 10</a:t>
            </a:r>
            <a:r>
              <a:rPr lang="en-US" sz="1800" b="0" i="0" u="none" strike="noStrike" baseline="30000" dirty="0">
                <a:latin typeface="LiberationSerif"/>
              </a:rPr>
              <a:t>−6</a:t>
            </a:r>
            <a:r>
              <a:rPr lang="en-US" sz="1800" b="0" i="0" u="none" strike="noStrike" baseline="0" dirty="0">
                <a:latin typeface="LiberationSerif"/>
              </a:rPr>
              <a:t> m </a:t>
            </a:r>
            <a:r>
              <a:rPr lang="en-US" sz="1800" b="0" i="1" u="none" strike="noStrike" baseline="0" dirty="0">
                <a:latin typeface="LiberationSerif-Italic"/>
              </a:rPr>
              <a:t>and </a:t>
            </a:r>
            <a:r>
              <a:rPr lang="en-US" sz="1800" b="0" i="0" u="none" strike="noStrike" baseline="0" dirty="0">
                <a:latin typeface="LiberationSerif"/>
              </a:rPr>
              <a:t>10 × 10</a:t>
            </a:r>
            <a:r>
              <a:rPr lang="en-US" sz="1800" b="0" i="0" u="none" strike="noStrike" baseline="30000" dirty="0">
                <a:latin typeface="LiberationSerif"/>
              </a:rPr>
              <a:t>−6</a:t>
            </a:r>
            <a:r>
              <a:rPr lang="en-US" sz="1800" b="0" i="0" u="none" strike="noStrike" baseline="0" dirty="0">
                <a:latin typeface="LiberationSerif"/>
              </a:rPr>
              <a:t> m, </a:t>
            </a:r>
            <a:r>
              <a:rPr lang="en-US" sz="1800" b="0" i="1" u="none" strike="noStrike" baseline="0" dirty="0">
                <a:latin typeface="LiberationSerif-Italic"/>
              </a:rPr>
              <a:t>respectively. </a:t>
            </a:r>
          </a:p>
          <a:p>
            <a:pPr algn="l"/>
            <a:r>
              <a:rPr lang="en-US" sz="1800" b="0" i="1" u="none" strike="noStrike" baseline="0" dirty="0">
                <a:latin typeface="LiberationSerif-Italic"/>
              </a:rPr>
              <a:t>Further, the intrinsic carrier concentration in silicon at </a:t>
            </a:r>
            <a:r>
              <a:rPr lang="en-US" sz="1800" b="0" i="0" u="none" strike="noStrike" baseline="0" dirty="0">
                <a:latin typeface="LiberationSerif"/>
              </a:rPr>
              <a:t>300 K </a:t>
            </a:r>
            <a:r>
              <a:rPr lang="en-US" sz="1800" b="0" i="1" u="none" strike="noStrike" baseline="0" dirty="0">
                <a:latin typeface="LiberationSerif-Italic"/>
              </a:rPr>
              <a:t>is </a:t>
            </a:r>
            <a:r>
              <a:rPr lang="en-US" sz="1800" b="0" i="0" u="none" strike="noStrike" baseline="0" dirty="0">
                <a:latin typeface="LiberationSerif"/>
              </a:rPr>
              <a:t>1.5 × 10</a:t>
            </a:r>
            <a:r>
              <a:rPr lang="en-US" sz="1800" b="0" i="0" u="none" strike="noStrike" baseline="30000" dirty="0">
                <a:latin typeface="LiberationSerif"/>
              </a:rPr>
              <a:t>10</a:t>
            </a:r>
            <a:r>
              <a:rPr lang="en-US" sz="1800" b="0" i="0" u="none" strike="noStrike" baseline="0" dirty="0">
                <a:latin typeface="LiberationSerif"/>
              </a:rPr>
              <a:t> cm</a:t>
            </a:r>
            <a:r>
              <a:rPr lang="en-US" sz="1800" b="0" i="0" u="none" strike="noStrike" baseline="30000" dirty="0">
                <a:latin typeface="LiberationSerif"/>
              </a:rPr>
              <a:t>−3</a:t>
            </a:r>
            <a:r>
              <a:rPr lang="en-US" sz="1800" b="0" i="0" u="none" strike="noStrike" baseline="0" dirty="0">
                <a:latin typeface="LiberationSerif"/>
              </a:rPr>
              <a:t>, </a:t>
            </a:r>
          </a:p>
          <a:p>
            <a:pPr algn="l"/>
            <a:r>
              <a:rPr lang="en-US" sz="1800" b="0" i="1" u="none" strike="noStrike" baseline="0" dirty="0">
                <a:latin typeface="LiberationSerif-Italic"/>
              </a:rPr>
              <a:t>the mobility of electrons in the p-type region is </a:t>
            </a:r>
            <a:r>
              <a:rPr lang="en-US" sz="1800" b="0" i="1" u="none" strike="noStrike" baseline="0" dirty="0" err="1">
                <a:latin typeface="LiberationSerif-Italic"/>
              </a:rPr>
              <a:t>μ</a:t>
            </a:r>
            <a:r>
              <a:rPr lang="en-US" sz="1800" b="0" i="1" u="none" strike="noStrike" baseline="30000" dirty="0" err="1">
                <a:latin typeface="LiberationSerif-Italic"/>
              </a:rPr>
              <a:t>n</a:t>
            </a:r>
            <a:r>
              <a:rPr lang="en-US" sz="1800" b="0" i="1" u="none" strike="noStrike" baseline="0" dirty="0">
                <a:latin typeface="LiberationSerif-Italic"/>
              </a:rPr>
              <a:t> </a:t>
            </a:r>
            <a:r>
              <a:rPr lang="en-US" sz="1800" b="0" i="0" u="none" strike="noStrike" baseline="0" dirty="0">
                <a:latin typeface="LiberationSerif"/>
              </a:rPr>
              <a:t>= 1000 cm</a:t>
            </a:r>
            <a:r>
              <a:rPr lang="en-US" sz="1800" b="0" i="0" u="none" strike="noStrike" baseline="30000" dirty="0">
                <a:latin typeface="LiberationSerif"/>
              </a:rPr>
              <a:t>2</a:t>
            </a:r>
            <a:r>
              <a:rPr lang="en-US" sz="1800" b="0" i="0" u="none" strike="noStrike" baseline="0" dirty="0">
                <a:latin typeface="LiberationSerif"/>
              </a:rPr>
              <a:t>V</a:t>
            </a:r>
            <a:r>
              <a:rPr lang="en-US" sz="1800" b="0" i="0" u="none" strike="noStrike" baseline="30000" dirty="0">
                <a:latin typeface="LiberationSerif"/>
              </a:rPr>
              <a:t>−1</a:t>
            </a:r>
            <a:r>
              <a:rPr lang="en-US" sz="1800" b="0" i="0" u="none" strike="noStrike" baseline="0" dirty="0">
                <a:latin typeface="LiberationSerif"/>
              </a:rPr>
              <a:t>s</a:t>
            </a:r>
            <a:r>
              <a:rPr lang="en-US" sz="1800" b="0" i="0" u="none" strike="noStrike" baseline="30000" dirty="0">
                <a:latin typeface="LiberationSerif"/>
              </a:rPr>
              <a:t>−1</a:t>
            </a:r>
            <a:r>
              <a:rPr lang="en-US" sz="1800" b="0" i="0" u="none" strike="noStrike" baseline="0" dirty="0">
                <a:latin typeface="LiberationSerif"/>
              </a:rPr>
              <a:t>  </a:t>
            </a:r>
            <a:r>
              <a:rPr lang="en-US" sz="1800" b="0" i="1" u="none" strike="noStrike" baseline="0" dirty="0">
                <a:latin typeface="LiberationSerif-Italic"/>
              </a:rPr>
              <a:t>and holes in the n-type region is </a:t>
            </a:r>
            <a:r>
              <a:rPr lang="en-US" sz="1800" b="0" i="1" u="none" strike="noStrike" baseline="0" dirty="0" err="1">
                <a:latin typeface="LiberationSerif-Italic"/>
              </a:rPr>
              <a:t>μ</a:t>
            </a:r>
            <a:r>
              <a:rPr lang="en-US" sz="1800" b="0" i="1" u="none" strike="noStrike" baseline="-25000" dirty="0" err="1">
                <a:latin typeface="LiberationSerif-Italic"/>
              </a:rPr>
              <a:t>p</a:t>
            </a:r>
            <a:r>
              <a:rPr lang="en-US" sz="1800" b="0" i="1" u="none" strike="noStrike" baseline="0" dirty="0">
                <a:latin typeface="LiberationSerif-Italic"/>
              </a:rPr>
              <a:t> </a:t>
            </a:r>
            <a:r>
              <a:rPr lang="en-US" sz="1800" b="0" i="0" u="none" strike="noStrike" baseline="0" dirty="0">
                <a:latin typeface="LiberationSerif"/>
              </a:rPr>
              <a:t>= 100 cm</a:t>
            </a:r>
            <a:r>
              <a:rPr lang="en-US" sz="1800" b="0" i="0" u="none" strike="noStrike" baseline="30000" dirty="0">
                <a:latin typeface="LiberationSerif"/>
              </a:rPr>
              <a:t>2</a:t>
            </a:r>
            <a:r>
              <a:rPr lang="en-US" sz="1800" b="0" i="0" u="none" strike="noStrike" baseline="0" dirty="0">
                <a:latin typeface="LiberationSerif"/>
              </a:rPr>
              <a:t>V</a:t>
            </a:r>
            <a:r>
              <a:rPr lang="en-US" sz="1800" b="0" i="0" u="none" strike="noStrike" baseline="30000" dirty="0">
                <a:latin typeface="LiberationSerif"/>
              </a:rPr>
              <a:t>−1</a:t>
            </a:r>
            <a:r>
              <a:rPr lang="en-US" sz="1800" b="0" i="0" u="none" strike="noStrike" baseline="0" dirty="0">
                <a:latin typeface="LiberationSerif"/>
              </a:rPr>
              <a:t>s</a:t>
            </a:r>
            <a:r>
              <a:rPr lang="en-US" sz="1800" b="0" i="0" u="none" strike="noStrike" baseline="30000" dirty="0">
                <a:latin typeface="LiberationSerif"/>
              </a:rPr>
              <a:t>−1</a:t>
            </a:r>
            <a:r>
              <a:rPr lang="en-US" sz="1800" b="0" i="0" u="none" strike="noStrike" baseline="0" dirty="0">
                <a:latin typeface="LiberationSerif"/>
              </a:rPr>
              <a:t>. </a:t>
            </a:r>
          </a:p>
          <a:p>
            <a:pPr algn="l"/>
            <a:r>
              <a:rPr lang="en-US" sz="1800" b="0" i="1" u="none" strike="noStrike" baseline="0" dirty="0">
                <a:latin typeface="LiberationSerif-Italic"/>
              </a:rPr>
              <a:t>Assume that the solar cell behaves as an ideal diode. Calculate the built-in voltage, the open circuit voltage and the conversion efficiency of the cell</a:t>
            </a:r>
            <a:r>
              <a:rPr lang="en-US" sz="1800" b="0" i="0" u="none" strike="noStrike" baseline="0" dirty="0">
                <a:latin typeface="LiberationSerif"/>
              </a:rPr>
              <a:t>.</a:t>
            </a:r>
          </a:p>
          <a:p>
            <a:pPr algn="l"/>
            <a:r>
              <a:rPr lang="en-US" sz="1800" b="0" i="1" u="none" strike="noStrike" baseline="0" dirty="0" err="1">
                <a:latin typeface="LiberationSerif-Italic"/>
              </a:rPr>
              <a:t>J</a:t>
            </a:r>
            <a:r>
              <a:rPr lang="en-US" sz="1800" b="0" i="0" u="none" strike="noStrike" baseline="-25000" dirty="0" err="1">
                <a:latin typeface="LiberationSerif"/>
              </a:rPr>
              <a:t>ph</a:t>
            </a:r>
            <a:r>
              <a:rPr lang="en-US" sz="1800" b="0" i="0" u="none" strike="noStrike" baseline="0" dirty="0">
                <a:latin typeface="LiberationSerif"/>
              </a:rPr>
              <a:t> = 350 Am</a:t>
            </a:r>
            <a:r>
              <a:rPr lang="en-US" sz="1800" b="0" i="0" u="none" strike="noStrike" baseline="30000" dirty="0">
                <a:latin typeface="LiberationSerif"/>
              </a:rPr>
              <a:t>−2</a:t>
            </a:r>
            <a:r>
              <a:rPr lang="en-US" sz="1800" b="0" i="0" u="none" strike="noStrike" baseline="0" dirty="0">
                <a:latin typeface="LiberationSerif"/>
              </a:rPr>
              <a:t>.</a:t>
            </a:r>
          </a:p>
          <a:p>
            <a:pPr algn="l"/>
            <a:r>
              <a:rPr lang="pl-PL" sz="1800" b="0" i="1" u="none" strike="noStrike" baseline="0" dirty="0">
                <a:latin typeface="LiberationSerif-Italic"/>
              </a:rPr>
              <a:t>N</a:t>
            </a:r>
            <a:r>
              <a:rPr lang="pl-PL" sz="1800" b="0" i="0" u="none" strike="noStrike" baseline="-25000" dirty="0">
                <a:latin typeface="LiberationSerif"/>
              </a:rPr>
              <a:t>A</a:t>
            </a:r>
            <a:r>
              <a:rPr lang="pl-PL" sz="1800" b="0" i="0" u="none" strike="noStrike" baseline="0" dirty="0">
                <a:latin typeface="LiberationSerif"/>
              </a:rPr>
              <a:t> = 10</a:t>
            </a:r>
            <a:r>
              <a:rPr lang="pl-PL" sz="1800" b="0" i="0" u="none" strike="noStrike" baseline="30000" dirty="0">
                <a:latin typeface="LiberationSerif"/>
              </a:rPr>
              <a:t>17</a:t>
            </a:r>
            <a:r>
              <a:rPr lang="pl-PL" sz="1800" b="0" i="0" u="none" strike="noStrike" baseline="0" dirty="0">
                <a:latin typeface="LiberationSerif"/>
              </a:rPr>
              <a:t> cm</a:t>
            </a:r>
            <a:r>
              <a:rPr lang="pl-PL" sz="1800" b="0" i="0" u="none" strike="noStrike" baseline="30000" dirty="0">
                <a:latin typeface="LiberationSerif"/>
              </a:rPr>
              <a:t>−3</a:t>
            </a:r>
            <a:r>
              <a:rPr lang="pl-PL" sz="1800" b="0" i="0" u="none" strike="noStrike" baseline="0" dirty="0">
                <a:latin typeface="LiberationSerif"/>
              </a:rPr>
              <a:t> = 10</a:t>
            </a:r>
            <a:r>
              <a:rPr lang="pl-PL" sz="1800" b="0" i="0" u="none" strike="noStrike" baseline="30000" dirty="0">
                <a:latin typeface="LiberationSerif"/>
              </a:rPr>
              <a:t>23</a:t>
            </a:r>
            <a:r>
              <a:rPr lang="pl-PL" sz="1800" b="0" i="0" u="none" strike="noStrike" baseline="0" dirty="0">
                <a:latin typeface="LiberationSerif"/>
              </a:rPr>
              <a:t> m</a:t>
            </a:r>
            <a:r>
              <a:rPr lang="pl-PL" sz="1800" b="0" i="0" u="none" strike="noStrike" baseline="30000" dirty="0">
                <a:latin typeface="LiberationSerif"/>
              </a:rPr>
              <a:t>−3</a:t>
            </a:r>
            <a:r>
              <a:rPr lang="pl-PL" sz="1800" b="0" i="0" u="none" strike="noStrike" baseline="0" dirty="0">
                <a:latin typeface="LiberationSerif"/>
              </a:rPr>
              <a:t>.</a:t>
            </a:r>
          </a:p>
          <a:p>
            <a:pPr algn="l"/>
            <a:r>
              <a:rPr lang="en-US" sz="1800" b="0" i="1" u="none" strike="noStrike" baseline="0" dirty="0">
                <a:latin typeface="LiberationSerif-Italic"/>
              </a:rPr>
              <a:t>N</a:t>
            </a:r>
            <a:r>
              <a:rPr lang="en-US" sz="1800" b="0" i="1" u="none" strike="noStrike" baseline="-25000" dirty="0">
                <a:latin typeface="LiberationSerif-Italic"/>
              </a:rPr>
              <a:t>D</a:t>
            </a:r>
            <a:r>
              <a:rPr lang="en-US" sz="1800" b="0" i="1" u="none" strike="noStrike" baseline="0" dirty="0">
                <a:latin typeface="LiberationSerif-Italic"/>
              </a:rPr>
              <a:t> </a:t>
            </a:r>
            <a:r>
              <a:rPr lang="en-US" sz="1800" b="0" i="0" u="none" strike="noStrike" baseline="0" dirty="0">
                <a:latin typeface="LiberationSerif"/>
              </a:rPr>
              <a:t>= 10</a:t>
            </a:r>
            <a:r>
              <a:rPr lang="en-US" sz="1800" b="0" i="0" u="none" strike="noStrike" baseline="30000" dirty="0">
                <a:latin typeface="LiberationSerif"/>
              </a:rPr>
              <a:t>19</a:t>
            </a:r>
            <a:r>
              <a:rPr lang="en-US" sz="1800" b="0" i="0" u="none" strike="noStrike" baseline="0" dirty="0">
                <a:latin typeface="LiberationSerif"/>
              </a:rPr>
              <a:t> cm</a:t>
            </a:r>
            <a:r>
              <a:rPr lang="en-US" sz="1800" b="0" i="0" u="none" strike="noStrike" baseline="30000" dirty="0">
                <a:latin typeface="LiberationSerif"/>
              </a:rPr>
              <a:t>−3</a:t>
            </a:r>
            <a:r>
              <a:rPr lang="en-US" sz="1800" b="0" i="0" u="none" strike="noStrike" baseline="0" dirty="0">
                <a:latin typeface="LiberationSerif"/>
              </a:rPr>
              <a:t> = 10</a:t>
            </a:r>
            <a:r>
              <a:rPr lang="en-US" sz="1800" b="0" i="0" u="none" strike="noStrike" baseline="30000" dirty="0">
                <a:latin typeface="LiberationSerif"/>
              </a:rPr>
              <a:t>25</a:t>
            </a:r>
            <a:r>
              <a:rPr lang="en-US" sz="1800" b="0" i="0" u="none" strike="noStrike" baseline="0" dirty="0">
                <a:latin typeface="LiberationSerif"/>
              </a:rPr>
              <a:t> m</a:t>
            </a:r>
            <a:r>
              <a:rPr lang="en-US" sz="1800" b="0" i="0" u="none" strike="noStrike" baseline="30000" dirty="0">
                <a:latin typeface="LiberationSerif"/>
              </a:rPr>
              <a:t>−3</a:t>
            </a:r>
            <a:r>
              <a:rPr lang="en-US" sz="1800" b="0" i="0" u="none" strike="noStrike" baseline="0" dirty="0">
                <a:latin typeface="LiberationSerif"/>
              </a:rPr>
              <a:t>.</a:t>
            </a:r>
          </a:p>
          <a:p>
            <a:pPr algn="l"/>
            <a:r>
              <a:rPr lang="sv-SE" sz="1800" b="0" i="1" u="none" strike="noStrike" baseline="0" dirty="0">
                <a:latin typeface="LiberationSerif-Italic"/>
              </a:rPr>
              <a:t>LN </a:t>
            </a:r>
            <a:r>
              <a:rPr lang="sv-SE" sz="1800" b="0" i="0" u="none" strike="noStrike" baseline="0" dirty="0">
                <a:latin typeface="LiberationSerif"/>
              </a:rPr>
              <a:t>= 500 × 10</a:t>
            </a:r>
            <a:r>
              <a:rPr lang="sv-SE" sz="1800" b="0" i="0" u="none" strike="noStrike" baseline="30000" dirty="0">
                <a:latin typeface="LiberationSerif"/>
              </a:rPr>
              <a:t>−6</a:t>
            </a:r>
            <a:r>
              <a:rPr lang="sv-SE" sz="1800" b="0" i="0" u="none" strike="noStrike" baseline="0" dirty="0">
                <a:latin typeface="LiberationSerif"/>
              </a:rPr>
              <a:t> m.</a:t>
            </a:r>
          </a:p>
          <a:p>
            <a:pPr algn="l"/>
            <a:r>
              <a:rPr lang="en-US" sz="1800" b="0" i="1" u="none" strike="noStrike" baseline="0" dirty="0">
                <a:latin typeface="LiberationSerif-Italic"/>
              </a:rPr>
              <a:t>LP </a:t>
            </a:r>
            <a:r>
              <a:rPr lang="en-US" sz="1800" b="0" i="0" u="none" strike="noStrike" baseline="0" dirty="0">
                <a:latin typeface="LiberationSerif"/>
              </a:rPr>
              <a:t>= 10 × 10</a:t>
            </a:r>
            <a:r>
              <a:rPr lang="en-US" sz="1800" b="0" i="0" u="none" strike="noStrike" baseline="30000" dirty="0">
                <a:latin typeface="LiberationSerif"/>
              </a:rPr>
              <a:t>−6</a:t>
            </a:r>
            <a:r>
              <a:rPr lang="en-US" sz="1800" b="0" i="0" u="none" strike="noStrike" baseline="0" dirty="0">
                <a:latin typeface="LiberationSerif"/>
              </a:rPr>
              <a:t> m.</a:t>
            </a:r>
          </a:p>
          <a:p>
            <a:pPr algn="l"/>
            <a:r>
              <a:rPr lang="en-US" sz="1800" b="0" i="1" u="none" strike="noStrike" baseline="0" dirty="0">
                <a:latin typeface="LiberationSerif-Italic"/>
              </a:rPr>
              <a:t>DN </a:t>
            </a:r>
            <a:r>
              <a:rPr lang="en-US" sz="1800" b="0" i="0" u="none" strike="noStrike" baseline="0" dirty="0">
                <a:latin typeface="LiberationSerif"/>
              </a:rPr>
              <a:t>= (</a:t>
            </a:r>
            <a:r>
              <a:rPr lang="en-US" sz="1800" b="0" i="1" u="none" strike="noStrike" baseline="0" dirty="0" err="1">
                <a:latin typeface="LiberationSerif-Italic"/>
              </a:rPr>
              <a:t>kBT</a:t>
            </a:r>
            <a:r>
              <a:rPr lang="en-US" sz="1800" b="0" i="0" u="none" strike="noStrike" baseline="0" dirty="0">
                <a:latin typeface="LiberationSerif"/>
              </a:rPr>
              <a:t>/</a:t>
            </a:r>
            <a:r>
              <a:rPr lang="en-US" sz="1800" b="0" i="1" u="none" strike="noStrike" baseline="0" dirty="0">
                <a:latin typeface="LiberationSerif-Italic"/>
              </a:rPr>
              <a:t>q</a:t>
            </a:r>
            <a:r>
              <a:rPr lang="en-US" sz="1800" b="0" i="0" u="none" strike="noStrike" baseline="0" dirty="0">
                <a:latin typeface="LiberationSerif"/>
              </a:rPr>
              <a:t>)</a:t>
            </a:r>
            <a:r>
              <a:rPr lang="el-GR" sz="1800" b="0" i="1" u="none" strike="noStrike" baseline="0" dirty="0">
                <a:latin typeface="LiberationSerif-Italic"/>
              </a:rPr>
              <a:t>μ</a:t>
            </a:r>
            <a:r>
              <a:rPr lang="en-US" sz="1800" b="0" i="1" u="none" strike="noStrike" baseline="0" dirty="0">
                <a:latin typeface="LiberationSerif-Italic"/>
              </a:rPr>
              <a:t>n </a:t>
            </a:r>
            <a:r>
              <a:rPr lang="en-US" sz="1800" b="0" i="0" u="none" strike="noStrike" baseline="0" dirty="0">
                <a:latin typeface="LiberationSerif"/>
              </a:rPr>
              <a:t>= 0.0258V × 1000 × 10</a:t>
            </a:r>
            <a:r>
              <a:rPr lang="en-US" sz="1800" b="0" i="0" u="none" strike="noStrike" baseline="30000" dirty="0">
                <a:latin typeface="LiberationSerif"/>
              </a:rPr>
              <a:t>−4</a:t>
            </a:r>
            <a:r>
              <a:rPr lang="en-US" sz="1800" b="0" i="0" u="none" strike="noStrike" baseline="0" dirty="0">
                <a:latin typeface="LiberationSerif"/>
              </a:rPr>
              <a:t> cm</a:t>
            </a:r>
            <a:r>
              <a:rPr lang="en-US" sz="1800" b="0" i="0" u="none" strike="noStrike" baseline="30000" dirty="0">
                <a:latin typeface="LiberationSerif"/>
              </a:rPr>
              <a:t>2</a:t>
            </a:r>
            <a:r>
              <a:rPr lang="en-US" sz="1800" b="0" i="0" u="none" strike="noStrike" baseline="0" dirty="0">
                <a:latin typeface="LiberationSerif"/>
              </a:rPr>
              <a:t>V</a:t>
            </a:r>
            <a:r>
              <a:rPr lang="en-US" sz="1800" b="0" i="0" u="none" strike="noStrike" baseline="30000" dirty="0">
                <a:latin typeface="LiberationSerif"/>
              </a:rPr>
              <a:t>−1</a:t>
            </a:r>
            <a:r>
              <a:rPr lang="en-US" sz="1800" b="0" i="0" u="none" strike="noStrike" baseline="0" dirty="0">
                <a:latin typeface="LiberationSerif"/>
              </a:rPr>
              <a:t>s</a:t>
            </a:r>
            <a:r>
              <a:rPr lang="en-US" sz="1800" b="0" i="0" u="none" strike="noStrike" baseline="30000" dirty="0">
                <a:latin typeface="LiberationSerif"/>
              </a:rPr>
              <a:t>−1</a:t>
            </a:r>
            <a:r>
              <a:rPr lang="en-US" sz="1800" b="0" i="0" u="none" strike="noStrike" baseline="0" dirty="0">
                <a:latin typeface="LiberationSerif"/>
              </a:rPr>
              <a:t>.</a:t>
            </a:r>
          </a:p>
          <a:p>
            <a:pPr algn="l"/>
            <a:r>
              <a:rPr lang="en-US" sz="1800" b="0" i="1" u="none" strike="noStrike" baseline="0" dirty="0">
                <a:latin typeface="LiberationSerif-Italic"/>
              </a:rPr>
              <a:t>DP </a:t>
            </a:r>
            <a:r>
              <a:rPr lang="en-US" sz="1800" b="0" i="0" u="none" strike="noStrike" baseline="0" dirty="0">
                <a:latin typeface="LiberationSerif"/>
              </a:rPr>
              <a:t>= (</a:t>
            </a:r>
            <a:r>
              <a:rPr lang="en-US" sz="1800" b="0" i="1" u="none" strike="noStrike" baseline="0" dirty="0" err="1">
                <a:latin typeface="LiberationSerif-Italic"/>
              </a:rPr>
              <a:t>kBT</a:t>
            </a:r>
            <a:r>
              <a:rPr lang="en-US" sz="1800" b="0" i="0" u="none" strike="noStrike" baseline="0" dirty="0">
                <a:latin typeface="LiberationSerif"/>
              </a:rPr>
              <a:t>/</a:t>
            </a:r>
            <a:r>
              <a:rPr lang="en-US" sz="1800" b="0" i="1" u="none" strike="noStrike" baseline="0" dirty="0">
                <a:latin typeface="LiberationSerif-Italic"/>
              </a:rPr>
              <a:t>q</a:t>
            </a:r>
            <a:r>
              <a:rPr lang="en-US" sz="1800" b="0" i="0" u="none" strike="noStrike" baseline="0" dirty="0">
                <a:latin typeface="LiberationSerif"/>
              </a:rPr>
              <a:t>)</a:t>
            </a:r>
            <a:r>
              <a:rPr lang="el-GR" sz="1800" b="0" i="1" u="none" strike="noStrike" baseline="0" dirty="0">
                <a:latin typeface="LiberationSerif-Italic"/>
              </a:rPr>
              <a:t>μ</a:t>
            </a:r>
            <a:r>
              <a:rPr lang="en-US" sz="1800" b="0" i="1" u="none" strike="noStrike" baseline="0" dirty="0">
                <a:latin typeface="LiberationSerif-Italic"/>
              </a:rPr>
              <a:t>p </a:t>
            </a:r>
            <a:r>
              <a:rPr lang="en-US" sz="1800" b="0" i="0" u="none" strike="noStrike" baseline="0" dirty="0">
                <a:latin typeface="LiberationSerif"/>
              </a:rPr>
              <a:t>= 0.0258V × 100 × 10</a:t>
            </a:r>
            <a:r>
              <a:rPr lang="en-US" sz="1800" b="0" i="0" u="none" strike="noStrike" baseline="30000" dirty="0">
                <a:latin typeface="LiberationSerif"/>
              </a:rPr>
              <a:t>−4</a:t>
            </a:r>
            <a:r>
              <a:rPr lang="en-US" sz="1800" b="0" i="0" u="none" strike="noStrike" baseline="0" dirty="0">
                <a:latin typeface="LiberationSerif"/>
              </a:rPr>
              <a:t> cm</a:t>
            </a:r>
            <a:r>
              <a:rPr lang="en-US" sz="1800" b="0" i="0" u="none" strike="noStrike" baseline="30000" dirty="0">
                <a:latin typeface="LiberationSerif"/>
              </a:rPr>
              <a:t>2</a:t>
            </a:r>
            <a:r>
              <a:rPr lang="en-US" sz="1800" b="0" i="0" u="none" strike="noStrike" baseline="0" dirty="0">
                <a:latin typeface="LiberationSerif"/>
              </a:rPr>
              <a:t>V</a:t>
            </a:r>
            <a:r>
              <a:rPr lang="en-US" sz="1800" b="0" i="0" u="none" strike="noStrike" baseline="30000" dirty="0">
                <a:latin typeface="LiberationSerif"/>
              </a:rPr>
              <a:t>−1</a:t>
            </a:r>
            <a:r>
              <a:rPr lang="en-US" sz="1800" b="0" i="0" u="none" strike="noStrike" baseline="0" dirty="0">
                <a:latin typeface="LiberationSerif"/>
              </a:rPr>
              <a:t>s</a:t>
            </a:r>
            <a:r>
              <a:rPr lang="en-US" sz="1800" b="0" i="0" u="none" strike="noStrike" baseline="30000" dirty="0">
                <a:latin typeface="LiberationSerif"/>
              </a:rPr>
              <a:t>−1</a:t>
            </a:r>
            <a:endParaRPr lang="en-US" sz="2800" baseline="30000" dirty="0"/>
          </a:p>
        </p:txBody>
      </p:sp>
    </p:spTree>
    <p:extLst>
      <p:ext uri="{BB962C8B-B14F-4D97-AF65-F5344CB8AC3E}">
        <p14:creationId xmlns:p14="http://schemas.microsoft.com/office/powerpoint/2010/main" val="1567416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24D58-FE4A-463F-BC9F-374712DE7624}"/>
              </a:ext>
            </a:extLst>
          </p:cNvPr>
          <p:cNvSpPr>
            <a:spLocks noGrp="1"/>
          </p:cNvSpPr>
          <p:nvPr>
            <p:ph type="title"/>
          </p:nvPr>
        </p:nvSpPr>
        <p:spPr/>
        <p:txBody>
          <a:bodyPr>
            <a:normAutofit/>
          </a:bodyPr>
          <a:lstStyle/>
          <a:p>
            <a:pPr algn="ctr"/>
            <a:r>
              <a:rPr lang="en-US" sz="4000" b="1" i="0" u="none" strike="noStrike" baseline="0" dirty="0">
                <a:latin typeface="LiberationSerif-Bold"/>
              </a:rPr>
              <a:t>The external quantum efficiency </a:t>
            </a:r>
            <a:r>
              <a:rPr lang="en-US" sz="4400" b="0" i="0" u="none" strike="noStrike" baseline="0" dirty="0">
                <a:latin typeface="LiberationSerif"/>
              </a:rPr>
              <a:t>(</a:t>
            </a:r>
            <a:r>
              <a:rPr lang="en-US" sz="4400" b="0" i="1" u="none" strike="noStrike" baseline="0" dirty="0">
                <a:latin typeface="LiberationSerif-Italic"/>
              </a:rPr>
              <a:t>λ</a:t>
            </a:r>
            <a:r>
              <a:rPr lang="en-US" sz="4400" b="0" i="0" u="none" strike="noStrike" baseline="0" dirty="0">
                <a:latin typeface="LiberationSerif"/>
              </a:rPr>
              <a:t>)</a:t>
            </a:r>
            <a:endParaRPr lang="en-US" sz="400000" baseline="-25000" dirty="0"/>
          </a:p>
        </p:txBody>
      </p:sp>
      <p:sp>
        <p:nvSpPr>
          <p:cNvPr id="5" name="Content Placeholder 4">
            <a:extLst>
              <a:ext uri="{FF2B5EF4-FFF2-40B4-BE49-F238E27FC236}">
                <a16:creationId xmlns:a16="http://schemas.microsoft.com/office/drawing/2014/main" id="{522DFE1E-087E-490F-AD3F-E5197ADE6C18}"/>
              </a:ext>
            </a:extLst>
          </p:cNvPr>
          <p:cNvSpPr>
            <a:spLocks noGrp="1"/>
          </p:cNvSpPr>
          <p:nvPr>
            <p:ph idx="1"/>
          </p:nvPr>
        </p:nvSpPr>
        <p:spPr>
          <a:xfrm>
            <a:off x="1104900" y="1600200"/>
            <a:ext cx="10044734" cy="4572000"/>
          </a:xfrm>
        </p:spPr>
        <p:txBody>
          <a:bodyPr>
            <a:normAutofit/>
          </a:bodyPr>
          <a:lstStyle/>
          <a:p>
            <a:pPr algn="l"/>
            <a:r>
              <a:rPr lang="en-US" sz="1800" b="0" i="0" u="none" strike="noStrike" baseline="0" dirty="0">
                <a:latin typeface="LiberationSerif"/>
              </a:rPr>
              <a:t>It is the fraction of photons incident on the solar cell that create electron-hole pairs in the absorber which are successfully collected. </a:t>
            </a:r>
          </a:p>
          <a:p>
            <a:pPr algn="l"/>
            <a:r>
              <a:rPr lang="en-US" sz="1800" b="0" i="0" u="none" strike="noStrike" baseline="0" dirty="0">
                <a:latin typeface="LiberationSerif"/>
              </a:rPr>
              <a:t>It is wavelength dependent </a:t>
            </a:r>
          </a:p>
          <a:p>
            <a:pPr algn="l"/>
            <a:r>
              <a:rPr lang="en-US" sz="1800" dirty="0">
                <a:latin typeface="LiberationSerif"/>
              </a:rPr>
              <a:t>It </a:t>
            </a:r>
            <a:r>
              <a:rPr lang="en-US" sz="1800" b="0" i="0" u="none" strike="noStrike" baseline="0" dirty="0">
                <a:latin typeface="LiberationSerif"/>
              </a:rPr>
              <a:t>is usually measured by illuminating the solar cell with monochromatic light of wavelength </a:t>
            </a:r>
            <a:r>
              <a:rPr lang="en-US" sz="1800" b="0" i="1" u="none" strike="noStrike" baseline="0" dirty="0">
                <a:latin typeface="LiberationSerif-Italic"/>
              </a:rPr>
              <a:t>λ </a:t>
            </a:r>
            <a:r>
              <a:rPr lang="en-US" sz="1800" b="0" i="0" u="none" strike="noStrike" baseline="0" dirty="0">
                <a:latin typeface="LiberationSerif"/>
              </a:rPr>
              <a:t>and measuring the photocurrent </a:t>
            </a:r>
            <a:r>
              <a:rPr lang="en-US" sz="1800" dirty="0" err="1">
                <a:latin typeface="LiberationSerif-Italic"/>
              </a:rPr>
              <a:t>I</a:t>
            </a:r>
            <a:r>
              <a:rPr lang="en-US" sz="1800" b="0" i="0" u="none" strike="noStrike" baseline="-25000" dirty="0" err="1">
                <a:latin typeface="LiberationSerif"/>
              </a:rPr>
              <a:t>ph</a:t>
            </a:r>
            <a:r>
              <a:rPr lang="en-US" sz="1800" b="0" i="0" u="none" strike="noStrike" baseline="0" dirty="0">
                <a:latin typeface="LiberationSerif"/>
              </a:rPr>
              <a:t> through the solar cell. The photon flow is usually determined by measuring the EQE of a</a:t>
            </a:r>
          </a:p>
          <a:p>
            <a:pPr algn="l"/>
            <a:r>
              <a:rPr lang="en-US" sz="1800" b="0" i="0" u="none" strike="noStrike" baseline="0" dirty="0">
                <a:latin typeface="LiberationSerif"/>
              </a:rPr>
              <a:t>calibrated photo diode under the same light source.</a:t>
            </a:r>
            <a:endParaRPr lang="en-US" sz="2800" baseline="30000" dirty="0"/>
          </a:p>
        </p:txBody>
      </p:sp>
      <p:pic>
        <p:nvPicPr>
          <p:cNvPr id="3" name="Picture 2">
            <a:extLst>
              <a:ext uri="{FF2B5EF4-FFF2-40B4-BE49-F238E27FC236}">
                <a16:creationId xmlns:a16="http://schemas.microsoft.com/office/drawing/2014/main" id="{D0D52BF4-DDC6-4A03-9199-486DD28958E7}"/>
              </a:ext>
            </a:extLst>
          </p:cNvPr>
          <p:cNvPicPr>
            <a:picLocks noChangeAspect="1"/>
          </p:cNvPicPr>
          <p:nvPr/>
        </p:nvPicPr>
        <p:blipFill>
          <a:blip r:embed="rId2"/>
          <a:stretch>
            <a:fillRect/>
          </a:stretch>
        </p:blipFill>
        <p:spPr>
          <a:xfrm>
            <a:off x="4271342" y="4381987"/>
            <a:ext cx="1295581" cy="600159"/>
          </a:xfrm>
          <a:prstGeom prst="rect">
            <a:avLst/>
          </a:prstGeom>
        </p:spPr>
      </p:pic>
      <p:sp>
        <p:nvSpPr>
          <p:cNvPr id="6" name="TextBox 5">
            <a:extLst>
              <a:ext uri="{FF2B5EF4-FFF2-40B4-BE49-F238E27FC236}">
                <a16:creationId xmlns:a16="http://schemas.microsoft.com/office/drawing/2014/main" id="{7DE6EB0B-283D-4086-B50E-AE324323E7E7}"/>
              </a:ext>
            </a:extLst>
          </p:cNvPr>
          <p:cNvSpPr txBox="1"/>
          <p:nvPr/>
        </p:nvSpPr>
        <p:spPr>
          <a:xfrm>
            <a:off x="5918200" y="3886200"/>
            <a:ext cx="6096000" cy="1200329"/>
          </a:xfrm>
          <a:prstGeom prst="rect">
            <a:avLst/>
          </a:prstGeom>
          <a:noFill/>
        </p:spPr>
        <p:txBody>
          <a:bodyPr wrap="square">
            <a:spAutoFit/>
          </a:bodyPr>
          <a:lstStyle/>
          <a:p>
            <a:pPr marL="285750" indent="-285750" algn="l">
              <a:buFont typeface="Arial" panose="020B0604020202020204" pitchFamily="34" charset="0"/>
              <a:buChar char="•"/>
            </a:pPr>
            <a:r>
              <a:rPr lang="en-US" sz="1800" b="0" i="1" u="none" strike="noStrike" baseline="0" dirty="0">
                <a:latin typeface="LiberationSerif-Italic"/>
              </a:rPr>
              <a:t>q </a:t>
            </a:r>
            <a:r>
              <a:rPr lang="en-US" sz="1800" b="0" i="0" u="none" strike="noStrike" baseline="0" dirty="0">
                <a:latin typeface="LiberationSerif"/>
              </a:rPr>
              <a:t>is the elementary charge</a:t>
            </a:r>
          </a:p>
          <a:p>
            <a:pPr marL="285750" indent="-285750" algn="l">
              <a:buFont typeface="Arial" panose="020B0604020202020204" pitchFamily="34" charset="0"/>
              <a:buChar char="•"/>
            </a:pPr>
            <a:r>
              <a:rPr lang="en-US" sz="1800" b="0" i="0" u="none" strike="noStrike" baseline="0" dirty="0" err="1">
                <a:latin typeface="LiberationSerif"/>
              </a:rPr>
              <a:t>Ψ</a:t>
            </a:r>
            <a:r>
              <a:rPr lang="en-US" sz="1000" b="0" i="0" u="none" strike="noStrike" baseline="0" dirty="0" err="1">
                <a:latin typeface="LiberationSerif"/>
              </a:rPr>
              <a:t>ph,</a:t>
            </a:r>
            <a:r>
              <a:rPr lang="en-US" sz="1000" b="0" i="1" u="none" strike="noStrike" baseline="0" dirty="0" err="1">
                <a:latin typeface="LiberationSerif-Italic"/>
              </a:rPr>
              <a:t>λ</a:t>
            </a:r>
            <a:r>
              <a:rPr lang="en-US" sz="1000" b="0" i="1" u="none" strike="noStrike" baseline="0" dirty="0">
                <a:latin typeface="LiberationSerif-Italic"/>
              </a:rPr>
              <a:t> </a:t>
            </a:r>
            <a:r>
              <a:rPr lang="en-US" sz="1800" b="0" i="0" u="none" strike="noStrike" baseline="0" dirty="0">
                <a:latin typeface="LiberationSerif"/>
              </a:rPr>
              <a:t>is the spectral photon flow incident on the solar cell.</a:t>
            </a:r>
          </a:p>
          <a:p>
            <a:pPr marL="285750" indent="-285750" algn="l">
              <a:buFont typeface="Arial" panose="020B0604020202020204" pitchFamily="34" charset="0"/>
              <a:buChar char="•"/>
            </a:pPr>
            <a:r>
              <a:rPr lang="en-US" sz="1800" b="0" i="0" u="none" strike="noStrike" baseline="0" dirty="0">
                <a:latin typeface="LiberationSerif"/>
              </a:rPr>
              <a:t>Since </a:t>
            </a:r>
            <a:r>
              <a:rPr lang="en-US" sz="1800" b="0" i="1" u="none" strike="noStrike" baseline="0" dirty="0" err="1">
                <a:latin typeface="LiberationSerif-Italic"/>
              </a:rPr>
              <a:t>I</a:t>
            </a:r>
            <a:r>
              <a:rPr lang="en-US" sz="1000" b="0" i="0" u="none" strike="noStrike" baseline="0" dirty="0" err="1">
                <a:latin typeface="LiberationSerif"/>
              </a:rPr>
              <a:t>ph</a:t>
            </a:r>
            <a:r>
              <a:rPr lang="en-US" sz="1000" b="0" i="0" u="none" strike="noStrike" baseline="0" dirty="0">
                <a:latin typeface="LiberationSerif"/>
              </a:rPr>
              <a:t> </a:t>
            </a:r>
            <a:r>
              <a:rPr lang="en-US" sz="1800" b="0" i="0" u="none" strike="noStrike" baseline="0" dirty="0">
                <a:latin typeface="LiberationSerif"/>
              </a:rPr>
              <a:t>is dependent on the bias voltage, the bias voltage must be fixed during measurement.</a:t>
            </a:r>
            <a:endParaRPr lang="en-US" dirty="0"/>
          </a:p>
        </p:txBody>
      </p:sp>
      <p:sp>
        <p:nvSpPr>
          <p:cNvPr id="8" name="TextBox 7">
            <a:extLst>
              <a:ext uri="{FF2B5EF4-FFF2-40B4-BE49-F238E27FC236}">
                <a16:creationId xmlns:a16="http://schemas.microsoft.com/office/drawing/2014/main" id="{6A3F60F6-CFA8-49B5-B79E-A818C782CDEA}"/>
              </a:ext>
            </a:extLst>
          </p:cNvPr>
          <p:cNvSpPr txBox="1"/>
          <p:nvPr/>
        </p:nvSpPr>
        <p:spPr>
          <a:xfrm>
            <a:off x="897465" y="5390699"/>
            <a:ext cx="10439401" cy="646331"/>
          </a:xfrm>
          <a:prstGeom prst="rect">
            <a:avLst/>
          </a:prstGeom>
          <a:noFill/>
        </p:spPr>
        <p:txBody>
          <a:bodyPr wrap="square">
            <a:spAutoFit/>
          </a:bodyPr>
          <a:lstStyle/>
          <a:p>
            <a:pPr marL="285750" indent="-285750" algn="l">
              <a:buFont typeface="Arial" panose="020B0604020202020204" pitchFamily="34" charset="0"/>
              <a:buChar char="•"/>
            </a:pPr>
            <a:r>
              <a:rPr lang="en-US" sz="1800" b="0" i="0" u="none" strike="noStrike" baseline="0" dirty="0">
                <a:latin typeface="LiberationSerif"/>
              </a:rPr>
              <a:t>The photon flow is usually determined by measuring the EQE of a calibrated photo diode under the same light source.</a:t>
            </a:r>
            <a:endParaRPr lang="en-US" dirty="0"/>
          </a:p>
        </p:txBody>
      </p:sp>
    </p:spTree>
    <p:extLst>
      <p:ext uri="{BB962C8B-B14F-4D97-AF65-F5344CB8AC3E}">
        <p14:creationId xmlns:p14="http://schemas.microsoft.com/office/powerpoint/2010/main" val="4196352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24D58-FE4A-463F-BC9F-374712DE7624}"/>
              </a:ext>
            </a:extLst>
          </p:cNvPr>
          <p:cNvSpPr>
            <a:spLocks noGrp="1"/>
          </p:cNvSpPr>
          <p:nvPr>
            <p:ph type="title"/>
          </p:nvPr>
        </p:nvSpPr>
        <p:spPr/>
        <p:txBody>
          <a:bodyPr>
            <a:normAutofit/>
          </a:bodyPr>
          <a:lstStyle/>
          <a:p>
            <a:pPr algn="ctr"/>
            <a:r>
              <a:rPr lang="en-US" sz="4000" b="1" i="0" u="none" strike="noStrike" baseline="0" dirty="0">
                <a:latin typeface="LiberationSerif-Bold"/>
              </a:rPr>
              <a:t>The external quantum efficiency </a:t>
            </a:r>
            <a:r>
              <a:rPr lang="en-US" sz="4400" b="0" i="0" u="none" strike="noStrike" baseline="0" dirty="0">
                <a:latin typeface="LiberationSerif"/>
              </a:rPr>
              <a:t>(</a:t>
            </a:r>
            <a:r>
              <a:rPr lang="en-US" sz="4400" b="0" i="1" u="none" strike="noStrike" baseline="0" dirty="0">
                <a:latin typeface="LiberationSerif-Italic"/>
              </a:rPr>
              <a:t>λ</a:t>
            </a:r>
            <a:r>
              <a:rPr lang="en-US" sz="4400" b="0" i="0" u="none" strike="noStrike" baseline="0" dirty="0">
                <a:latin typeface="LiberationSerif"/>
              </a:rPr>
              <a:t>)</a:t>
            </a:r>
            <a:endParaRPr lang="en-US" sz="400000" baseline="-25000" dirty="0"/>
          </a:p>
        </p:txBody>
      </p:sp>
      <p:sp>
        <p:nvSpPr>
          <p:cNvPr id="6" name="TextBox 5">
            <a:extLst>
              <a:ext uri="{FF2B5EF4-FFF2-40B4-BE49-F238E27FC236}">
                <a16:creationId xmlns:a16="http://schemas.microsoft.com/office/drawing/2014/main" id="{7DE6EB0B-283D-4086-B50E-AE324323E7E7}"/>
              </a:ext>
            </a:extLst>
          </p:cNvPr>
          <p:cNvSpPr txBox="1"/>
          <p:nvPr/>
        </p:nvSpPr>
        <p:spPr>
          <a:xfrm>
            <a:off x="5537200" y="1581715"/>
            <a:ext cx="6096000" cy="5078313"/>
          </a:xfrm>
          <a:prstGeom prst="rect">
            <a:avLst/>
          </a:prstGeom>
          <a:noFill/>
        </p:spPr>
        <p:txBody>
          <a:bodyPr wrap="square">
            <a:spAutoFit/>
          </a:bodyPr>
          <a:lstStyle/>
          <a:p>
            <a:pPr marL="285750" indent="-285750" algn="l">
              <a:buFont typeface="Arial" panose="020B0604020202020204" pitchFamily="34" charset="0"/>
              <a:buChar char="•"/>
            </a:pPr>
            <a:r>
              <a:rPr lang="en-US" sz="1800" b="0" i="0" u="none" strike="noStrike" baseline="0" dirty="0">
                <a:solidFill>
                  <a:srgbClr val="000000"/>
                </a:solidFill>
                <a:latin typeface="LiberationSerif"/>
              </a:rPr>
              <a:t>The shape of this EQE curve is determined by optical and electrical losses such as parasitic absorption and recombination losses, respectively, which can make the analysis complex.</a:t>
            </a:r>
          </a:p>
          <a:p>
            <a:pPr marL="285750" indent="-285750" algn="l">
              <a:buFont typeface="Arial" panose="020B0604020202020204" pitchFamily="34" charset="0"/>
              <a:buChar char="•"/>
            </a:pPr>
            <a:r>
              <a:rPr lang="en-US" dirty="0">
                <a:solidFill>
                  <a:srgbClr val="000000"/>
                </a:solidFill>
                <a:latin typeface="LiberationSerif"/>
              </a:rPr>
              <a:t>T</a:t>
            </a:r>
            <a:r>
              <a:rPr lang="en-US" sz="1800" b="0" i="0" u="none" strike="noStrike" baseline="0" dirty="0">
                <a:solidFill>
                  <a:srgbClr val="000000"/>
                </a:solidFill>
                <a:latin typeface="LiberationSerif"/>
              </a:rPr>
              <a:t>he minority-carrier diffusion length in the crystalline silicon substrate is very long and surface recombination is virtually suppressed. </a:t>
            </a:r>
          </a:p>
          <a:p>
            <a:pPr marL="285750" indent="-285750" algn="l">
              <a:buFont typeface="Arial" panose="020B0604020202020204" pitchFamily="34" charset="0"/>
              <a:buChar char="•"/>
            </a:pPr>
            <a:r>
              <a:rPr lang="en-US" sz="1800" b="0" i="0" u="none" strike="noStrike" baseline="0" dirty="0">
                <a:solidFill>
                  <a:srgbClr val="000000"/>
                </a:solidFill>
                <a:latin typeface="LiberationSerif"/>
              </a:rPr>
              <a:t>We can identify the major optical loss mechanisms in the EQE for such a solar cell: </a:t>
            </a:r>
          </a:p>
          <a:p>
            <a:pPr marL="285750" indent="-285750" algn="l">
              <a:buFont typeface="Arial" panose="020B0604020202020204" pitchFamily="34" charset="0"/>
              <a:buChar char="•"/>
            </a:pPr>
            <a:endParaRPr lang="en-US" dirty="0">
              <a:solidFill>
                <a:srgbClr val="000000"/>
              </a:solidFill>
              <a:latin typeface="LiberationSerif"/>
            </a:endParaRPr>
          </a:p>
          <a:p>
            <a:pPr marL="285750" indent="-285750" algn="l">
              <a:buFont typeface="Arial" panose="020B0604020202020204" pitchFamily="34" charset="0"/>
              <a:buChar char="•"/>
            </a:pPr>
            <a:r>
              <a:rPr lang="en-US" sz="1800" b="0" i="0" u="none" strike="noStrike" baseline="0" dirty="0">
                <a:solidFill>
                  <a:srgbClr val="000000"/>
                </a:solidFill>
                <a:latin typeface="LiberationSerif"/>
              </a:rPr>
              <a:t>For short wavelengths only a small fraction of the light is converted into electron-hole pairs. Most photons are already absorbed in the layers that the light traverses prior to the absorber layer; this is called parasitic absorption.</a:t>
            </a:r>
          </a:p>
          <a:p>
            <a:pPr marL="285750" indent="-285750" algn="l">
              <a:buFont typeface="Arial" panose="020B0604020202020204" pitchFamily="34" charset="0"/>
              <a:buChar char="•"/>
            </a:pPr>
            <a:r>
              <a:rPr lang="en-US" sz="1800" b="0" i="0" u="none" strike="noStrike" baseline="0" dirty="0">
                <a:solidFill>
                  <a:srgbClr val="000000"/>
                </a:solidFill>
                <a:latin typeface="LiberationSerif"/>
              </a:rPr>
              <a:t>For long wavelengths, the penetration depth, exceeds the optical thickness of the absorber. Then the absorber itself becomes transparent so that most of the light leaves the solar cell before it can be absorbed. </a:t>
            </a:r>
            <a:endParaRPr lang="en-US" dirty="0"/>
          </a:p>
        </p:txBody>
      </p:sp>
      <p:pic>
        <p:nvPicPr>
          <p:cNvPr id="4" name="Picture 3">
            <a:extLst>
              <a:ext uri="{FF2B5EF4-FFF2-40B4-BE49-F238E27FC236}">
                <a16:creationId xmlns:a16="http://schemas.microsoft.com/office/drawing/2014/main" id="{0A692FE3-30F6-4EB1-BD53-5A63B2A7ABC1}"/>
              </a:ext>
            </a:extLst>
          </p:cNvPr>
          <p:cNvPicPr>
            <a:picLocks noChangeAspect="1"/>
          </p:cNvPicPr>
          <p:nvPr/>
        </p:nvPicPr>
        <p:blipFill>
          <a:blip r:embed="rId2"/>
          <a:stretch>
            <a:fillRect/>
          </a:stretch>
        </p:blipFill>
        <p:spPr>
          <a:xfrm>
            <a:off x="177800" y="1581715"/>
            <a:ext cx="5239481" cy="3353268"/>
          </a:xfrm>
          <a:prstGeom prst="rect">
            <a:avLst/>
          </a:prstGeom>
        </p:spPr>
      </p:pic>
      <p:sp>
        <p:nvSpPr>
          <p:cNvPr id="11" name="TextBox 10">
            <a:extLst>
              <a:ext uri="{FF2B5EF4-FFF2-40B4-BE49-F238E27FC236}">
                <a16:creationId xmlns:a16="http://schemas.microsoft.com/office/drawing/2014/main" id="{C7F6BDB0-6007-4038-BC9F-8D9AFF0B1234}"/>
              </a:ext>
            </a:extLst>
          </p:cNvPr>
          <p:cNvSpPr txBox="1"/>
          <p:nvPr/>
        </p:nvSpPr>
        <p:spPr>
          <a:xfrm>
            <a:off x="0" y="4990758"/>
            <a:ext cx="6096000" cy="646331"/>
          </a:xfrm>
          <a:prstGeom prst="rect">
            <a:avLst/>
          </a:prstGeom>
          <a:noFill/>
        </p:spPr>
        <p:txBody>
          <a:bodyPr wrap="square">
            <a:spAutoFit/>
          </a:bodyPr>
          <a:lstStyle/>
          <a:p>
            <a:pPr marL="285750" indent="-285750" algn="l">
              <a:buFont typeface="Arial" panose="020B0604020202020204" pitchFamily="34" charset="0"/>
              <a:buChar char="•"/>
            </a:pPr>
            <a:r>
              <a:rPr lang="en-US" dirty="0">
                <a:solidFill>
                  <a:srgbClr val="000000"/>
                </a:solidFill>
                <a:latin typeface="LiberationSerif"/>
              </a:rPr>
              <a:t>A</a:t>
            </a:r>
            <a:r>
              <a:rPr lang="en-US" sz="1800" b="0" i="0" u="none" strike="noStrike" baseline="0" dirty="0">
                <a:solidFill>
                  <a:srgbClr val="000000"/>
                </a:solidFill>
                <a:latin typeface="LiberationSerif"/>
              </a:rPr>
              <a:t> typical EQE for a high quality crystalline silicon-based</a:t>
            </a:r>
          </a:p>
          <a:p>
            <a:pPr algn="l"/>
            <a:r>
              <a:rPr lang="en-US" sz="1800" b="0" i="0" u="none" strike="noStrike" baseline="0" dirty="0">
                <a:solidFill>
                  <a:srgbClr val="000000"/>
                </a:solidFill>
                <a:latin typeface="LiberationSerif"/>
              </a:rPr>
              <a:t>solar cell.</a:t>
            </a:r>
            <a:endParaRPr lang="en-US" dirty="0"/>
          </a:p>
        </p:txBody>
      </p:sp>
    </p:spTree>
    <p:extLst>
      <p:ext uri="{BB962C8B-B14F-4D97-AF65-F5344CB8AC3E}">
        <p14:creationId xmlns:p14="http://schemas.microsoft.com/office/powerpoint/2010/main" val="1494929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24D58-FE4A-463F-BC9F-374712DE7624}"/>
              </a:ext>
            </a:extLst>
          </p:cNvPr>
          <p:cNvSpPr>
            <a:spLocks noGrp="1"/>
          </p:cNvSpPr>
          <p:nvPr>
            <p:ph type="title"/>
          </p:nvPr>
        </p:nvSpPr>
        <p:spPr/>
        <p:txBody>
          <a:bodyPr>
            <a:normAutofit/>
          </a:bodyPr>
          <a:lstStyle/>
          <a:p>
            <a:r>
              <a:rPr lang="en-US" sz="4400" b="1" i="0" u="none" strike="noStrike" baseline="0" dirty="0">
                <a:latin typeface="LiberationSerif-Bold"/>
              </a:rPr>
              <a:t>External solar cell parameters</a:t>
            </a:r>
            <a:endParaRPr lang="en-US" sz="13800" dirty="0"/>
          </a:p>
        </p:txBody>
      </p:sp>
      <p:pic>
        <p:nvPicPr>
          <p:cNvPr id="5" name="Picture 4">
            <a:extLst>
              <a:ext uri="{FF2B5EF4-FFF2-40B4-BE49-F238E27FC236}">
                <a16:creationId xmlns:a16="http://schemas.microsoft.com/office/drawing/2014/main" id="{A357EFF8-25EF-4EFC-BBF9-27617780841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74458" y="4207042"/>
            <a:ext cx="2857500" cy="1943100"/>
          </a:xfrm>
          <a:prstGeom prst="rect">
            <a:avLst/>
          </a:prstGeom>
        </p:spPr>
      </p:pic>
      <p:graphicFrame>
        <p:nvGraphicFramePr>
          <p:cNvPr id="9" name="Content Placeholder 8">
            <a:extLst>
              <a:ext uri="{FF2B5EF4-FFF2-40B4-BE49-F238E27FC236}">
                <a16:creationId xmlns:a16="http://schemas.microsoft.com/office/drawing/2014/main" id="{97685D3D-75C5-4836-AD5E-834F128C4C46}"/>
              </a:ext>
            </a:extLst>
          </p:cNvPr>
          <p:cNvGraphicFramePr>
            <a:graphicFrameLocks noGrp="1"/>
          </p:cNvGraphicFramePr>
          <p:nvPr>
            <p:ph idx="1"/>
            <p:extLst>
              <p:ext uri="{D42A27DB-BD31-4B8C-83A1-F6EECF244321}">
                <p14:modId xmlns:p14="http://schemas.microsoft.com/office/powerpoint/2010/main" val="119563391"/>
              </p:ext>
            </p:extLst>
          </p:nvPr>
        </p:nvGraphicFramePr>
        <p:xfrm>
          <a:off x="1603208" y="1578142"/>
          <a:ext cx="9982200" cy="4572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103900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24D58-FE4A-463F-BC9F-374712DE7624}"/>
              </a:ext>
            </a:extLst>
          </p:cNvPr>
          <p:cNvSpPr>
            <a:spLocks noGrp="1"/>
          </p:cNvSpPr>
          <p:nvPr>
            <p:ph type="title"/>
          </p:nvPr>
        </p:nvSpPr>
        <p:spPr/>
        <p:txBody>
          <a:bodyPr>
            <a:normAutofit/>
          </a:bodyPr>
          <a:lstStyle/>
          <a:p>
            <a:r>
              <a:rPr lang="en-US" sz="3600" b="1" i="0" u="none" strike="noStrike" baseline="0" dirty="0">
                <a:latin typeface="LiberationSerif-Bold"/>
              </a:rPr>
              <a:t>Standard test conditions</a:t>
            </a:r>
            <a:endParaRPr lang="en-US" sz="34400" dirty="0"/>
          </a:p>
        </p:txBody>
      </p:sp>
      <p:sp>
        <p:nvSpPr>
          <p:cNvPr id="4" name="Content Placeholder 3">
            <a:extLst>
              <a:ext uri="{FF2B5EF4-FFF2-40B4-BE49-F238E27FC236}">
                <a16:creationId xmlns:a16="http://schemas.microsoft.com/office/drawing/2014/main" id="{240B8BC0-B616-457F-B8BC-96B2599C79D3}"/>
              </a:ext>
            </a:extLst>
          </p:cNvPr>
          <p:cNvSpPr>
            <a:spLocks noGrp="1"/>
          </p:cNvSpPr>
          <p:nvPr>
            <p:ph idx="1"/>
          </p:nvPr>
        </p:nvSpPr>
        <p:spPr/>
        <p:txBody>
          <a:bodyPr>
            <a:normAutofit/>
          </a:bodyPr>
          <a:lstStyle/>
          <a:p>
            <a:pPr marL="457200" indent="-457200" algn="l">
              <a:buFont typeface="+mj-lt"/>
              <a:buAutoNum type="arabicPeriod"/>
            </a:pPr>
            <a:r>
              <a:rPr lang="en-US" sz="2400" dirty="0">
                <a:solidFill>
                  <a:srgbClr val="000000"/>
                </a:solidFill>
                <a:latin typeface="LiberationSerif"/>
              </a:rPr>
              <a:t>T</a:t>
            </a:r>
            <a:r>
              <a:rPr lang="en-US" sz="2400" b="0" i="0" u="none" strike="noStrike" baseline="0" dirty="0">
                <a:solidFill>
                  <a:srgbClr val="000000"/>
                </a:solidFill>
                <a:latin typeface="LiberationSerif"/>
              </a:rPr>
              <a:t>otal irradiance on the solar cell that should be measured is equal to 1000 W/m</a:t>
            </a:r>
            <a:r>
              <a:rPr lang="en-US" sz="2400" b="0" i="0" u="none" strike="noStrike" baseline="30000" dirty="0">
                <a:solidFill>
                  <a:srgbClr val="000000"/>
                </a:solidFill>
                <a:latin typeface="LiberationSerif"/>
              </a:rPr>
              <a:t>2</a:t>
            </a:r>
            <a:r>
              <a:rPr lang="en-US" sz="2400" b="0" i="0" u="none" strike="noStrike" baseline="0" dirty="0">
                <a:solidFill>
                  <a:srgbClr val="000000"/>
                </a:solidFill>
                <a:latin typeface="LiberationSerif"/>
              </a:rPr>
              <a:t>. </a:t>
            </a:r>
          </a:p>
          <a:p>
            <a:pPr marL="457200" indent="-457200" algn="l">
              <a:buFont typeface="+mj-lt"/>
              <a:buAutoNum type="arabicPeriod"/>
            </a:pPr>
            <a:r>
              <a:rPr lang="en-US" sz="2400" b="0" i="0" u="none" strike="noStrike" baseline="0" dirty="0">
                <a:solidFill>
                  <a:srgbClr val="000000"/>
                </a:solidFill>
                <a:latin typeface="LiberationSerif"/>
              </a:rPr>
              <a:t>Temperature of the solar cell should be kept constant at 25 °C. </a:t>
            </a:r>
            <a:endParaRPr lang="en-US" sz="2800" dirty="0"/>
          </a:p>
        </p:txBody>
      </p:sp>
    </p:spTree>
    <p:extLst>
      <p:ext uri="{BB962C8B-B14F-4D97-AF65-F5344CB8AC3E}">
        <p14:creationId xmlns:p14="http://schemas.microsoft.com/office/powerpoint/2010/main" val="2570980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24D58-FE4A-463F-BC9F-374712DE7624}"/>
              </a:ext>
            </a:extLst>
          </p:cNvPr>
          <p:cNvSpPr>
            <a:spLocks noGrp="1"/>
          </p:cNvSpPr>
          <p:nvPr>
            <p:ph type="title"/>
          </p:nvPr>
        </p:nvSpPr>
        <p:spPr/>
        <p:txBody>
          <a:bodyPr>
            <a:normAutofit/>
          </a:bodyPr>
          <a:lstStyle/>
          <a:p>
            <a:r>
              <a:rPr lang="en-US" sz="4000" b="1" i="0" u="none" strike="noStrike" baseline="0" dirty="0">
                <a:latin typeface="LiberationSerif-Bold"/>
              </a:rPr>
              <a:t>Short circuit current density (</a:t>
            </a:r>
            <a:r>
              <a:rPr lang="en-US" sz="4000" b="1" i="0" u="none" strike="noStrike" baseline="0" dirty="0" err="1">
                <a:latin typeface="LiberationSerif-Bold"/>
              </a:rPr>
              <a:t>I</a:t>
            </a:r>
            <a:r>
              <a:rPr lang="en-US" sz="4000" b="1" i="0" u="none" strike="noStrike" baseline="-25000" dirty="0" err="1">
                <a:latin typeface="LiberationSerif-Bold"/>
              </a:rPr>
              <a:t>sc</a:t>
            </a:r>
            <a:r>
              <a:rPr lang="en-US" sz="4000" b="1" i="0" u="none" strike="noStrike" baseline="0" dirty="0">
                <a:latin typeface="LiberationSerif-Bold"/>
              </a:rPr>
              <a:t>)</a:t>
            </a:r>
            <a:endParaRPr lang="en-US" sz="102800" dirty="0"/>
          </a:p>
        </p:txBody>
      </p:sp>
      <p:sp>
        <p:nvSpPr>
          <p:cNvPr id="4" name="Content Placeholder 3">
            <a:extLst>
              <a:ext uri="{FF2B5EF4-FFF2-40B4-BE49-F238E27FC236}">
                <a16:creationId xmlns:a16="http://schemas.microsoft.com/office/drawing/2014/main" id="{240B8BC0-B616-457F-B8BC-96B2599C79D3}"/>
              </a:ext>
            </a:extLst>
          </p:cNvPr>
          <p:cNvSpPr>
            <a:spLocks noGrp="1"/>
          </p:cNvSpPr>
          <p:nvPr>
            <p:ph idx="1"/>
          </p:nvPr>
        </p:nvSpPr>
        <p:spPr/>
        <p:txBody>
          <a:bodyPr>
            <a:normAutofit/>
          </a:bodyPr>
          <a:lstStyle/>
          <a:p>
            <a:pPr algn="just"/>
            <a:r>
              <a:rPr lang="en-US" sz="3200" b="1" i="0" u="none" strike="noStrike" baseline="0" dirty="0">
                <a:latin typeface="LiberationSerif"/>
              </a:rPr>
              <a:t>Defn</a:t>
            </a:r>
            <a:r>
              <a:rPr lang="en-US" sz="3200" b="0" i="0" u="none" strike="noStrike" baseline="0" dirty="0">
                <a:latin typeface="LiberationSerif"/>
              </a:rPr>
              <a:t> : - The current that flows through the external circuit when the electrodes of the solar cell are short circuited. </a:t>
            </a:r>
          </a:p>
          <a:p>
            <a:pPr algn="just"/>
            <a:r>
              <a:rPr lang="en-US" sz="3200" b="0" i="0" u="none" strike="noStrike" baseline="0" dirty="0">
                <a:latin typeface="LiberationSerif"/>
              </a:rPr>
              <a:t>The short circuit current of a solar cell depends on the photon flux incident on the solar cell.</a:t>
            </a:r>
          </a:p>
          <a:p>
            <a:pPr algn="just"/>
            <a:r>
              <a:rPr lang="en-US" sz="3200" b="1" i="0" u="none" strike="noStrike" baseline="0" dirty="0" err="1">
                <a:latin typeface="LiberationSerif-Bold"/>
              </a:rPr>
              <a:t>I</a:t>
            </a:r>
            <a:r>
              <a:rPr lang="en-US" sz="3200" b="1" i="0" u="none" strike="noStrike" baseline="-25000" dirty="0" err="1">
                <a:latin typeface="LiberationSerif-Bold"/>
              </a:rPr>
              <a:t>sc</a:t>
            </a:r>
            <a:r>
              <a:rPr lang="en-US" sz="3200" b="0" i="0" u="none" strike="noStrike" baseline="0" dirty="0">
                <a:latin typeface="LiberationSerif"/>
              </a:rPr>
              <a:t> depends on the area of the solar cell. </a:t>
            </a:r>
          </a:p>
          <a:p>
            <a:pPr algn="just"/>
            <a:r>
              <a:rPr lang="en-US" sz="3200" b="0" i="0" u="none" strike="noStrike" baseline="0" dirty="0">
                <a:latin typeface="LiberationSerif"/>
              </a:rPr>
              <a:t>The maximum current that the solar cell can deliver strongly depends on the optical properties of the solar cell, such as absorption in the absorber layer and reflection.</a:t>
            </a:r>
            <a:endParaRPr lang="en-US" sz="4400" dirty="0"/>
          </a:p>
        </p:txBody>
      </p:sp>
    </p:spTree>
    <p:extLst>
      <p:ext uri="{BB962C8B-B14F-4D97-AF65-F5344CB8AC3E}">
        <p14:creationId xmlns:p14="http://schemas.microsoft.com/office/powerpoint/2010/main" val="6157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24D58-FE4A-463F-BC9F-374712DE7624}"/>
              </a:ext>
            </a:extLst>
          </p:cNvPr>
          <p:cNvSpPr>
            <a:spLocks noGrp="1"/>
          </p:cNvSpPr>
          <p:nvPr>
            <p:ph type="title"/>
          </p:nvPr>
        </p:nvSpPr>
        <p:spPr/>
        <p:txBody>
          <a:bodyPr>
            <a:normAutofit/>
          </a:bodyPr>
          <a:lstStyle/>
          <a:p>
            <a:r>
              <a:rPr lang="en-US" sz="4000" b="1" i="0" u="none" strike="noStrike" baseline="0" dirty="0">
                <a:latin typeface="LiberationSerif-Bold"/>
              </a:rPr>
              <a:t>Short circuit current density (</a:t>
            </a:r>
            <a:r>
              <a:rPr lang="en-US" sz="4000" b="1" i="0" u="none" strike="noStrike" baseline="0" dirty="0" err="1">
                <a:latin typeface="LiberationSerif-Bold"/>
              </a:rPr>
              <a:t>I</a:t>
            </a:r>
            <a:r>
              <a:rPr lang="en-US" sz="4000" b="1" i="0" u="none" strike="noStrike" baseline="-25000" dirty="0" err="1">
                <a:latin typeface="LiberationSerif-Bold"/>
              </a:rPr>
              <a:t>sc</a:t>
            </a:r>
            <a:r>
              <a:rPr lang="en-US" sz="4000" b="1" i="0" u="none" strike="noStrike" baseline="0" dirty="0">
                <a:latin typeface="LiberationSerif-Bold"/>
              </a:rPr>
              <a:t>)</a:t>
            </a:r>
            <a:endParaRPr lang="en-US" sz="102800" dirty="0"/>
          </a:p>
        </p:txBody>
      </p:sp>
      <p:sp>
        <p:nvSpPr>
          <p:cNvPr id="5" name="Content Placeholder 4">
            <a:extLst>
              <a:ext uri="{FF2B5EF4-FFF2-40B4-BE49-F238E27FC236}">
                <a16:creationId xmlns:a16="http://schemas.microsoft.com/office/drawing/2014/main" id="{522DFE1E-087E-490F-AD3F-E5197ADE6C18}"/>
              </a:ext>
            </a:extLst>
          </p:cNvPr>
          <p:cNvSpPr>
            <a:spLocks noGrp="1"/>
          </p:cNvSpPr>
          <p:nvPr>
            <p:ph idx="1"/>
          </p:nvPr>
        </p:nvSpPr>
        <p:spPr>
          <a:xfrm>
            <a:off x="1104900" y="1600200"/>
            <a:ext cx="5231732" cy="4572000"/>
          </a:xfrm>
        </p:spPr>
        <p:txBody>
          <a:bodyPr>
            <a:normAutofit fontScale="92500"/>
          </a:bodyPr>
          <a:lstStyle/>
          <a:p>
            <a:pPr algn="just"/>
            <a:r>
              <a:rPr lang="en-US" sz="2400" b="0" i="0" u="none" strike="noStrike" baseline="0" dirty="0">
                <a:solidFill>
                  <a:srgbClr val="000000"/>
                </a:solidFill>
                <a:latin typeface="LiberationSerif"/>
              </a:rPr>
              <a:t>Ideally, </a:t>
            </a:r>
            <a:r>
              <a:rPr lang="en-US" sz="2400" b="0" i="1" u="none" strike="noStrike" baseline="0" dirty="0" err="1">
                <a:solidFill>
                  <a:srgbClr val="000000"/>
                </a:solidFill>
                <a:latin typeface="LiberationSerif-Italic"/>
              </a:rPr>
              <a:t>J</a:t>
            </a:r>
            <a:r>
              <a:rPr lang="en-US" sz="2400" b="0" i="0" u="none" strike="noStrike" baseline="-25000" dirty="0" err="1">
                <a:solidFill>
                  <a:srgbClr val="000000"/>
                </a:solidFill>
                <a:latin typeface="LiberationSerif"/>
              </a:rPr>
              <a:t>sc</a:t>
            </a:r>
            <a:r>
              <a:rPr lang="en-US" sz="2400" b="0" i="0" u="none" strike="noStrike" baseline="0" dirty="0">
                <a:solidFill>
                  <a:srgbClr val="000000"/>
                </a:solidFill>
                <a:latin typeface="LiberationSerif"/>
              </a:rPr>
              <a:t> = </a:t>
            </a:r>
            <a:r>
              <a:rPr lang="en-US" sz="2400" b="0" i="1" u="none" strike="noStrike" baseline="0" dirty="0" err="1">
                <a:solidFill>
                  <a:srgbClr val="000000"/>
                </a:solidFill>
                <a:latin typeface="LiberationSerif-Italic"/>
              </a:rPr>
              <a:t>J</a:t>
            </a:r>
            <a:r>
              <a:rPr lang="en-US" sz="2400" b="0" i="0" u="none" strike="noStrike" baseline="-25000" dirty="0" err="1">
                <a:solidFill>
                  <a:srgbClr val="000000"/>
                </a:solidFill>
                <a:latin typeface="LiberationSerif"/>
              </a:rPr>
              <a:t>ph</a:t>
            </a:r>
            <a:r>
              <a:rPr lang="en-US" sz="2400" b="0" i="0" u="none" strike="noStrike" baseline="0" dirty="0">
                <a:solidFill>
                  <a:srgbClr val="000000"/>
                </a:solidFill>
                <a:latin typeface="LiberationSerif"/>
              </a:rPr>
              <a:t>, </a:t>
            </a:r>
          </a:p>
          <a:p>
            <a:pPr algn="just"/>
            <a:r>
              <a:rPr lang="en-US" sz="2400" b="0" i="1" u="none" strike="noStrike" baseline="0" dirty="0" err="1">
                <a:solidFill>
                  <a:srgbClr val="000000"/>
                </a:solidFill>
                <a:latin typeface="LiberationSerif-Italic"/>
              </a:rPr>
              <a:t>J</a:t>
            </a:r>
            <a:r>
              <a:rPr lang="en-US" sz="2400" b="0" i="0" u="none" strike="noStrike" baseline="-25000" dirty="0" err="1">
                <a:solidFill>
                  <a:srgbClr val="000000"/>
                </a:solidFill>
                <a:latin typeface="LiberationSerif"/>
              </a:rPr>
              <a:t>ph</a:t>
            </a:r>
            <a:r>
              <a:rPr lang="en-US" sz="2400" b="0" i="0" u="none" strike="noStrike" baseline="-25000" dirty="0">
                <a:solidFill>
                  <a:srgbClr val="000000"/>
                </a:solidFill>
                <a:latin typeface="LiberationSerif"/>
              </a:rPr>
              <a:t>  </a:t>
            </a:r>
            <a:r>
              <a:rPr lang="en-US" sz="2400" b="0" i="0" u="none" strike="noStrike" baseline="0" dirty="0">
                <a:solidFill>
                  <a:srgbClr val="000000"/>
                </a:solidFill>
                <a:latin typeface="LiberationSerif"/>
              </a:rPr>
              <a:t>shows that in the case of an ideal diode (for example no surface recombination) and uniform generation, the critical material parameters that determine </a:t>
            </a:r>
            <a:r>
              <a:rPr lang="en-US" sz="2400" b="0" i="1" u="none" strike="noStrike" baseline="0" dirty="0" err="1">
                <a:solidFill>
                  <a:srgbClr val="000000"/>
                </a:solidFill>
                <a:latin typeface="LiberationSerif-Italic"/>
              </a:rPr>
              <a:t>J</a:t>
            </a:r>
            <a:r>
              <a:rPr lang="en-US" sz="2400" b="0" i="0" u="none" strike="noStrike" baseline="0" dirty="0" err="1">
                <a:solidFill>
                  <a:srgbClr val="000000"/>
                </a:solidFill>
                <a:latin typeface="LiberationSerif"/>
              </a:rPr>
              <a:t>ph</a:t>
            </a:r>
            <a:r>
              <a:rPr lang="en-US" sz="2400" b="0" i="0" u="none" strike="noStrike" baseline="0" dirty="0">
                <a:solidFill>
                  <a:srgbClr val="000000"/>
                </a:solidFill>
                <a:latin typeface="LiberationSerif"/>
              </a:rPr>
              <a:t> are the diffusion lengths of minority carriers. </a:t>
            </a:r>
          </a:p>
          <a:p>
            <a:pPr algn="just"/>
            <a:r>
              <a:rPr lang="en-US" sz="2400" b="0" i="0" u="none" strike="noStrike" baseline="0" dirty="0">
                <a:solidFill>
                  <a:srgbClr val="000000"/>
                </a:solidFill>
                <a:latin typeface="LiberationSerif"/>
              </a:rPr>
              <a:t>Crystalline silicon solar cells can deliver a maximum possible current density of 46 mA/cm</a:t>
            </a:r>
            <a:r>
              <a:rPr lang="en-US" sz="2400" b="0" i="0" u="none" strike="noStrike" baseline="30000" dirty="0">
                <a:solidFill>
                  <a:srgbClr val="000000"/>
                </a:solidFill>
                <a:latin typeface="LiberationSerif"/>
              </a:rPr>
              <a:t>2</a:t>
            </a:r>
            <a:r>
              <a:rPr lang="en-US" sz="2400" b="0" i="0" u="none" strike="noStrike" baseline="0" dirty="0">
                <a:solidFill>
                  <a:srgbClr val="000000"/>
                </a:solidFill>
                <a:latin typeface="LiberationSerif"/>
              </a:rPr>
              <a:t>. </a:t>
            </a:r>
          </a:p>
          <a:p>
            <a:pPr algn="just"/>
            <a:r>
              <a:rPr lang="en-US" sz="2400" b="0" i="0" u="none" strike="noStrike" baseline="0" dirty="0">
                <a:solidFill>
                  <a:srgbClr val="000000"/>
                </a:solidFill>
                <a:latin typeface="LiberationSerif"/>
              </a:rPr>
              <a:t>In laboratory c-Si solar cells the measured </a:t>
            </a:r>
            <a:r>
              <a:rPr lang="en-US" sz="2400" b="0" i="1" u="none" strike="noStrike" baseline="0" dirty="0" err="1">
                <a:solidFill>
                  <a:srgbClr val="000000"/>
                </a:solidFill>
                <a:latin typeface="LiberationSerif-Italic"/>
              </a:rPr>
              <a:t>J</a:t>
            </a:r>
            <a:r>
              <a:rPr lang="en-US" sz="2400" b="0" i="0" u="none" strike="noStrike" baseline="30000" dirty="0" err="1">
                <a:solidFill>
                  <a:srgbClr val="000000"/>
                </a:solidFill>
                <a:latin typeface="LiberationSerif"/>
              </a:rPr>
              <a:t>sc</a:t>
            </a:r>
            <a:r>
              <a:rPr lang="en-US" sz="2400" b="0" i="0" u="none" strike="noStrike" baseline="0" dirty="0">
                <a:solidFill>
                  <a:srgbClr val="000000"/>
                </a:solidFill>
                <a:latin typeface="LiberationSerif"/>
              </a:rPr>
              <a:t> is above 42 mA/cm</a:t>
            </a:r>
            <a:r>
              <a:rPr lang="en-US" sz="2400" b="0" i="0" u="none" strike="noStrike" baseline="30000" dirty="0">
                <a:solidFill>
                  <a:srgbClr val="000000"/>
                </a:solidFill>
                <a:latin typeface="LiberationSerif"/>
              </a:rPr>
              <a:t>2</a:t>
            </a:r>
            <a:r>
              <a:rPr lang="en-US" sz="2400" b="0" i="0" u="none" strike="noStrike" baseline="0" dirty="0">
                <a:solidFill>
                  <a:srgbClr val="000000"/>
                </a:solidFill>
                <a:latin typeface="LiberationSerif"/>
              </a:rPr>
              <a:t>, while commercial solar cells have a </a:t>
            </a:r>
            <a:r>
              <a:rPr lang="en-US" sz="2400" b="0" i="1" u="none" strike="noStrike" baseline="0" dirty="0" err="1">
                <a:solidFill>
                  <a:srgbClr val="000000"/>
                </a:solidFill>
                <a:latin typeface="LiberationSerif-Italic"/>
              </a:rPr>
              <a:t>J</a:t>
            </a:r>
            <a:r>
              <a:rPr lang="en-US" sz="2400" b="0" i="0" u="none" strike="noStrike" baseline="0" dirty="0" err="1">
                <a:solidFill>
                  <a:srgbClr val="000000"/>
                </a:solidFill>
                <a:latin typeface="LiberationSerif"/>
              </a:rPr>
              <a:t>sc</a:t>
            </a:r>
            <a:r>
              <a:rPr lang="en-US" sz="2400" b="0" i="0" u="none" strike="noStrike" baseline="0" dirty="0">
                <a:solidFill>
                  <a:srgbClr val="000000"/>
                </a:solidFill>
                <a:latin typeface="LiberationSerif"/>
              </a:rPr>
              <a:t> exceeding 35 mA/cm</a:t>
            </a:r>
            <a:r>
              <a:rPr lang="en-US" sz="2400" b="0" i="0" u="none" strike="noStrike" baseline="30000" dirty="0">
                <a:solidFill>
                  <a:srgbClr val="000000"/>
                </a:solidFill>
                <a:latin typeface="LiberationSerif"/>
              </a:rPr>
              <a:t>2</a:t>
            </a:r>
            <a:r>
              <a:rPr lang="en-US" sz="2400" b="0" i="0" u="none" strike="noStrike" baseline="0" dirty="0">
                <a:solidFill>
                  <a:srgbClr val="000000"/>
                </a:solidFill>
                <a:latin typeface="LiberationSerif"/>
              </a:rPr>
              <a:t>.</a:t>
            </a:r>
            <a:endParaRPr lang="en-US" sz="2800" dirty="0"/>
          </a:p>
        </p:txBody>
      </p:sp>
      <p:pic>
        <p:nvPicPr>
          <p:cNvPr id="6" name="Picture 5">
            <a:extLst>
              <a:ext uri="{FF2B5EF4-FFF2-40B4-BE49-F238E27FC236}">
                <a16:creationId xmlns:a16="http://schemas.microsoft.com/office/drawing/2014/main" id="{D3702785-88CD-480D-9DCF-CA4A86A7D41A}"/>
              </a:ext>
            </a:extLst>
          </p:cNvPr>
          <p:cNvPicPr>
            <a:picLocks noChangeAspect="1"/>
          </p:cNvPicPr>
          <p:nvPr/>
        </p:nvPicPr>
        <p:blipFill>
          <a:blip r:embed="rId2"/>
          <a:stretch>
            <a:fillRect/>
          </a:stretch>
        </p:blipFill>
        <p:spPr>
          <a:xfrm>
            <a:off x="8191282" y="1347713"/>
            <a:ext cx="3124636" cy="647790"/>
          </a:xfrm>
          <a:prstGeom prst="rect">
            <a:avLst/>
          </a:prstGeom>
        </p:spPr>
      </p:pic>
      <p:pic>
        <p:nvPicPr>
          <p:cNvPr id="7" name="Picture 6">
            <a:extLst>
              <a:ext uri="{FF2B5EF4-FFF2-40B4-BE49-F238E27FC236}">
                <a16:creationId xmlns:a16="http://schemas.microsoft.com/office/drawing/2014/main" id="{2CF582D1-C4D7-4B34-A629-A69E035DD8AA}"/>
              </a:ext>
            </a:extLst>
          </p:cNvPr>
          <p:cNvPicPr>
            <a:picLocks noChangeAspect="1"/>
          </p:cNvPicPr>
          <p:nvPr/>
        </p:nvPicPr>
        <p:blipFill>
          <a:blip r:embed="rId3"/>
          <a:stretch>
            <a:fillRect/>
          </a:stretch>
        </p:blipFill>
        <p:spPr>
          <a:xfrm>
            <a:off x="6447623" y="3429000"/>
            <a:ext cx="5744377" cy="3372321"/>
          </a:xfrm>
          <a:prstGeom prst="rect">
            <a:avLst/>
          </a:prstGeom>
        </p:spPr>
      </p:pic>
      <p:sp>
        <p:nvSpPr>
          <p:cNvPr id="9" name="TextBox 8">
            <a:extLst>
              <a:ext uri="{FF2B5EF4-FFF2-40B4-BE49-F238E27FC236}">
                <a16:creationId xmlns:a16="http://schemas.microsoft.com/office/drawing/2014/main" id="{7AF70921-015F-41CF-91B8-18FABA70C582}"/>
              </a:ext>
            </a:extLst>
          </p:cNvPr>
          <p:cNvSpPr txBox="1"/>
          <p:nvPr/>
        </p:nvSpPr>
        <p:spPr>
          <a:xfrm>
            <a:off x="6653464" y="2065920"/>
            <a:ext cx="6200272" cy="1200329"/>
          </a:xfrm>
          <a:prstGeom prst="rect">
            <a:avLst/>
          </a:prstGeom>
          <a:noFill/>
        </p:spPr>
        <p:txBody>
          <a:bodyPr wrap="square">
            <a:spAutoFit/>
          </a:bodyPr>
          <a:lstStyle/>
          <a:p>
            <a:r>
              <a:rPr lang="en-US" sz="1800" b="0" i="1" u="none" strike="noStrike" baseline="0" dirty="0">
                <a:latin typeface="LiberationSerif-Italic"/>
              </a:rPr>
              <a:t>L</a:t>
            </a:r>
            <a:r>
              <a:rPr lang="en-US" sz="1000" b="0" i="1" u="none" strike="noStrike" baseline="0" dirty="0">
                <a:latin typeface="LiberationSerif-Italic"/>
              </a:rPr>
              <a:t>N </a:t>
            </a:r>
            <a:r>
              <a:rPr lang="en-US" sz="1800" b="0" i="0" u="none" strike="noStrike" baseline="0" dirty="0">
                <a:latin typeface="LiberationSerif"/>
              </a:rPr>
              <a:t>and </a:t>
            </a:r>
            <a:r>
              <a:rPr lang="en-US" sz="1800" b="0" i="1" u="none" strike="noStrike" baseline="0" dirty="0">
                <a:latin typeface="LiberationSerif-Italic"/>
              </a:rPr>
              <a:t>L</a:t>
            </a:r>
            <a:r>
              <a:rPr lang="en-US" sz="1000" b="0" i="1" u="none" strike="noStrike" baseline="0" dirty="0">
                <a:latin typeface="LiberationSerif-Italic"/>
              </a:rPr>
              <a:t>P </a:t>
            </a:r>
            <a:r>
              <a:rPr lang="en-US" sz="1800" b="0" i="0" u="none" strike="noStrike" baseline="0" dirty="0">
                <a:latin typeface="LiberationSerif"/>
              </a:rPr>
              <a:t>are the minority-carriers diffusion length </a:t>
            </a:r>
          </a:p>
          <a:p>
            <a:r>
              <a:rPr lang="en-US" sz="1800" b="0" i="0" u="none" strike="noStrike" baseline="0" dirty="0">
                <a:latin typeface="LiberationSerif"/>
              </a:rPr>
              <a:t>for electrons and holes.</a:t>
            </a:r>
          </a:p>
          <a:p>
            <a:r>
              <a:rPr lang="en-US" sz="1800" b="0" i="0" u="none" strike="noStrike" baseline="0" dirty="0" err="1">
                <a:latin typeface="LiberationSerif"/>
              </a:rPr>
              <a:t>J</a:t>
            </a:r>
            <a:r>
              <a:rPr lang="en-US" sz="1800" b="0" i="0" u="none" strike="noStrike" baseline="-25000" dirty="0" err="1">
                <a:latin typeface="LiberationSerif"/>
              </a:rPr>
              <a:t>ph</a:t>
            </a:r>
            <a:r>
              <a:rPr lang="en-US" dirty="0">
                <a:latin typeface="LiberationSerif"/>
              </a:rPr>
              <a:t> </a:t>
            </a:r>
            <a:r>
              <a:rPr lang="en-US" sz="1800" b="0" i="0" u="none" strike="noStrike" baseline="0" dirty="0">
                <a:latin typeface="LiberationSerif"/>
              </a:rPr>
              <a:t>= photogenerated current density.</a:t>
            </a:r>
          </a:p>
          <a:p>
            <a:r>
              <a:rPr lang="en-US" sz="1800" b="0" i="0" u="none" strike="noStrike" baseline="0" dirty="0">
                <a:latin typeface="LiberationSerif"/>
              </a:rPr>
              <a:t>Under a uniform generation rate, </a:t>
            </a:r>
            <a:r>
              <a:rPr lang="en-US" sz="1800" b="0" i="1" u="none" strike="noStrike" baseline="0" dirty="0">
                <a:latin typeface="LiberationSerif-Italic"/>
              </a:rPr>
              <a:t>G</a:t>
            </a:r>
            <a:r>
              <a:rPr lang="en-US" sz="1800" b="0" i="0" u="none" strike="noStrike" baseline="0" dirty="0">
                <a:latin typeface="LiberationSerif"/>
              </a:rPr>
              <a:t>,</a:t>
            </a:r>
            <a:endParaRPr lang="en-US" dirty="0"/>
          </a:p>
        </p:txBody>
      </p:sp>
    </p:spTree>
    <p:extLst>
      <p:ext uri="{BB962C8B-B14F-4D97-AF65-F5344CB8AC3E}">
        <p14:creationId xmlns:p14="http://schemas.microsoft.com/office/powerpoint/2010/main" val="2169664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24D58-FE4A-463F-BC9F-374712DE7624}"/>
              </a:ext>
            </a:extLst>
          </p:cNvPr>
          <p:cNvSpPr>
            <a:spLocks noGrp="1"/>
          </p:cNvSpPr>
          <p:nvPr>
            <p:ph type="title"/>
          </p:nvPr>
        </p:nvSpPr>
        <p:spPr/>
        <p:txBody>
          <a:bodyPr>
            <a:normAutofit/>
          </a:bodyPr>
          <a:lstStyle/>
          <a:p>
            <a:r>
              <a:rPr lang="en-US" sz="4400" b="1" i="0" u="none" strike="noStrike" baseline="0" dirty="0">
                <a:latin typeface="LiberationSerif-Bold"/>
              </a:rPr>
              <a:t>Open circuit voltage</a:t>
            </a:r>
            <a:endParaRPr lang="en-US" sz="368400" dirty="0"/>
          </a:p>
        </p:txBody>
      </p:sp>
      <p:sp>
        <p:nvSpPr>
          <p:cNvPr id="5" name="Content Placeholder 4">
            <a:extLst>
              <a:ext uri="{FF2B5EF4-FFF2-40B4-BE49-F238E27FC236}">
                <a16:creationId xmlns:a16="http://schemas.microsoft.com/office/drawing/2014/main" id="{522DFE1E-087E-490F-AD3F-E5197ADE6C18}"/>
              </a:ext>
            </a:extLst>
          </p:cNvPr>
          <p:cNvSpPr>
            <a:spLocks noGrp="1"/>
          </p:cNvSpPr>
          <p:nvPr>
            <p:ph idx="1"/>
          </p:nvPr>
        </p:nvSpPr>
        <p:spPr>
          <a:xfrm>
            <a:off x="1104900" y="1600200"/>
            <a:ext cx="5231732" cy="4572000"/>
          </a:xfrm>
        </p:spPr>
        <p:txBody>
          <a:bodyPr>
            <a:normAutofit fontScale="92500"/>
          </a:bodyPr>
          <a:lstStyle/>
          <a:p>
            <a:pPr algn="just"/>
            <a:r>
              <a:rPr lang="en-US" sz="2400" b="0" i="0" u="none" strike="noStrike" baseline="0" dirty="0">
                <a:solidFill>
                  <a:srgbClr val="000000"/>
                </a:solidFill>
                <a:latin typeface="LiberationSerif"/>
              </a:rPr>
              <a:t>The </a:t>
            </a:r>
            <a:r>
              <a:rPr lang="en-US" sz="2400" b="0" i="1" u="none" strike="noStrike" baseline="0" dirty="0">
                <a:solidFill>
                  <a:srgbClr val="000000"/>
                </a:solidFill>
                <a:latin typeface="LiberationSerif-Italic"/>
              </a:rPr>
              <a:t>open-circuit voltage </a:t>
            </a:r>
            <a:r>
              <a:rPr lang="en-US" sz="2400" b="0" i="0" u="none" strike="noStrike" baseline="0" dirty="0">
                <a:solidFill>
                  <a:srgbClr val="000000"/>
                </a:solidFill>
                <a:latin typeface="LiberationSerif"/>
              </a:rPr>
              <a:t>is the voltage at which no current flows through the external circuit. </a:t>
            </a:r>
          </a:p>
          <a:p>
            <a:pPr algn="just"/>
            <a:r>
              <a:rPr lang="en-US" sz="2400" b="0" i="0" u="none" strike="noStrike" baseline="0" dirty="0">
                <a:solidFill>
                  <a:srgbClr val="000000"/>
                </a:solidFill>
                <a:latin typeface="LiberationSerif"/>
              </a:rPr>
              <a:t>It is the maximum voltage that a solar cell can deliver.</a:t>
            </a:r>
          </a:p>
          <a:p>
            <a:pPr algn="just"/>
            <a:r>
              <a:rPr lang="en-US" sz="2400" b="0" i="1" u="none" strike="noStrike" baseline="0" dirty="0" err="1">
                <a:solidFill>
                  <a:srgbClr val="000000"/>
                </a:solidFill>
                <a:latin typeface="LiberationSerif-Italic"/>
              </a:rPr>
              <a:t>V</a:t>
            </a:r>
            <a:r>
              <a:rPr lang="en-US" sz="2400" b="0" i="0" u="none" strike="noStrike" baseline="0" dirty="0" err="1">
                <a:solidFill>
                  <a:srgbClr val="000000"/>
                </a:solidFill>
                <a:latin typeface="LiberationSerif"/>
              </a:rPr>
              <a:t>oc</a:t>
            </a:r>
            <a:r>
              <a:rPr lang="en-US" sz="2400" b="0" i="0" u="none" strike="noStrike" baseline="0" dirty="0">
                <a:solidFill>
                  <a:srgbClr val="000000"/>
                </a:solidFill>
                <a:latin typeface="LiberationSerif"/>
              </a:rPr>
              <a:t> corresponds to the forward bias voltage, at which the dark current density compensates the photocurrent</a:t>
            </a:r>
            <a:r>
              <a:rPr lang="en-US" sz="2400" dirty="0">
                <a:solidFill>
                  <a:srgbClr val="000000"/>
                </a:solidFill>
                <a:latin typeface="LiberationSerif"/>
              </a:rPr>
              <a:t> </a:t>
            </a:r>
            <a:r>
              <a:rPr lang="en-US" sz="2400" b="0" i="0" u="none" strike="noStrike" baseline="0" dirty="0">
                <a:solidFill>
                  <a:srgbClr val="000000"/>
                </a:solidFill>
                <a:latin typeface="LiberationSerif"/>
              </a:rPr>
              <a:t>density. </a:t>
            </a:r>
          </a:p>
          <a:p>
            <a:pPr marL="342900" indent="-342900" algn="just">
              <a:buFont typeface="+mj-lt"/>
              <a:buAutoNum type="arabicPeriod"/>
            </a:pPr>
            <a:r>
              <a:rPr lang="en-US" sz="2400" b="0" i="1" u="none" strike="noStrike" baseline="0" dirty="0" err="1">
                <a:solidFill>
                  <a:srgbClr val="000000"/>
                </a:solidFill>
                <a:latin typeface="LiberationSerif-Italic"/>
              </a:rPr>
              <a:t>V</a:t>
            </a:r>
            <a:r>
              <a:rPr lang="en-US" sz="2400" b="0" i="0" u="none" strike="noStrike" baseline="0" dirty="0" err="1">
                <a:solidFill>
                  <a:srgbClr val="000000"/>
                </a:solidFill>
                <a:latin typeface="LiberationSerif"/>
              </a:rPr>
              <a:t>oc</a:t>
            </a:r>
            <a:r>
              <a:rPr lang="en-US" sz="2400" b="0" i="0" u="none" strike="noStrike" baseline="0" dirty="0">
                <a:solidFill>
                  <a:srgbClr val="000000"/>
                </a:solidFill>
                <a:latin typeface="LiberationSerif"/>
              </a:rPr>
              <a:t> depends on the photo generated current density can be calculated from the equation  assuming that the net current is zero,</a:t>
            </a:r>
            <a:endParaRPr lang="en-US" sz="3600" dirty="0"/>
          </a:p>
        </p:txBody>
      </p:sp>
      <p:pic>
        <p:nvPicPr>
          <p:cNvPr id="3" name="Picture 2">
            <a:extLst>
              <a:ext uri="{FF2B5EF4-FFF2-40B4-BE49-F238E27FC236}">
                <a16:creationId xmlns:a16="http://schemas.microsoft.com/office/drawing/2014/main" id="{CBEB6620-6E65-4582-8DD7-FF7DE4D0BE80}"/>
              </a:ext>
            </a:extLst>
          </p:cNvPr>
          <p:cNvPicPr>
            <a:picLocks noChangeAspect="1"/>
          </p:cNvPicPr>
          <p:nvPr/>
        </p:nvPicPr>
        <p:blipFill>
          <a:blip r:embed="rId2">
            <a:duotone>
              <a:prstClr val="black"/>
              <a:schemeClr val="accent3">
                <a:tint val="45000"/>
                <a:satMod val="400000"/>
              </a:schemeClr>
            </a:duotone>
          </a:blip>
          <a:stretch>
            <a:fillRect/>
          </a:stretch>
        </p:blipFill>
        <p:spPr>
          <a:xfrm>
            <a:off x="6360334" y="1386041"/>
            <a:ext cx="5791766" cy="723970"/>
          </a:xfrm>
          <a:prstGeom prst="rect">
            <a:avLst/>
          </a:prstGeom>
        </p:spPr>
      </p:pic>
      <p:pic>
        <p:nvPicPr>
          <p:cNvPr id="4" name="Picture 3">
            <a:extLst>
              <a:ext uri="{FF2B5EF4-FFF2-40B4-BE49-F238E27FC236}">
                <a16:creationId xmlns:a16="http://schemas.microsoft.com/office/drawing/2014/main" id="{9FB70435-882A-4792-92F5-5EC98C02ED42}"/>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4700"/>
                    </a14:imgEffect>
                  </a14:imgLayer>
                </a14:imgProps>
              </a:ext>
            </a:extLst>
          </a:blip>
          <a:stretch>
            <a:fillRect/>
          </a:stretch>
        </p:blipFill>
        <p:spPr>
          <a:xfrm>
            <a:off x="7932947" y="2769601"/>
            <a:ext cx="4082590" cy="859493"/>
          </a:xfrm>
          <a:prstGeom prst="rect">
            <a:avLst/>
          </a:prstGeom>
        </p:spPr>
      </p:pic>
      <p:sp>
        <p:nvSpPr>
          <p:cNvPr id="10" name="TextBox 9">
            <a:extLst>
              <a:ext uri="{FF2B5EF4-FFF2-40B4-BE49-F238E27FC236}">
                <a16:creationId xmlns:a16="http://schemas.microsoft.com/office/drawing/2014/main" id="{92A3F20C-1C31-4AF7-A249-A6DBFD4EE8D2}"/>
              </a:ext>
            </a:extLst>
          </p:cNvPr>
          <p:cNvSpPr txBox="1"/>
          <p:nvPr/>
        </p:nvSpPr>
        <p:spPr>
          <a:xfrm>
            <a:off x="6804974" y="3701534"/>
            <a:ext cx="6096000" cy="369332"/>
          </a:xfrm>
          <a:prstGeom prst="rect">
            <a:avLst/>
          </a:prstGeom>
          <a:noFill/>
        </p:spPr>
        <p:txBody>
          <a:bodyPr wrap="square">
            <a:spAutoFit/>
          </a:bodyPr>
          <a:lstStyle/>
          <a:p>
            <a:r>
              <a:rPr lang="en-US" sz="1800" b="0" i="0" u="none" strike="noStrike" baseline="0" dirty="0">
                <a:latin typeface="LiberationSerif"/>
              </a:rPr>
              <a:t>where the approximation is justified because of </a:t>
            </a:r>
            <a:r>
              <a:rPr lang="en-US" sz="1800" b="0" i="1" u="none" strike="noStrike" baseline="0" dirty="0" err="1">
                <a:latin typeface="LiberationSerif-Italic"/>
              </a:rPr>
              <a:t>J</a:t>
            </a:r>
            <a:r>
              <a:rPr lang="en-US" sz="1000" b="0" i="0" u="none" strike="noStrike" baseline="0" dirty="0" err="1">
                <a:latin typeface="LiberationSerif"/>
              </a:rPr>
              <a:t>ph</a:t>
            </a:r>
            <a:r>
              <a:rPr lang="en-US" sz="1000" b="0" i="0" u="none" strike="noStrike" baseline="0" dirty="0">
                <a:latin typeface="LiberationSerif"/>
              </a:rPr>
              <a:t> </a:t>
            </a:r>
            <a:r>
              <a:rPr lang="en-US" sz="1800" b="0" i="0" u="none" strike="noStrike" baseline="0" dirty="0">
                <a:latin typeface="WenQuanYiZenHei"/>
              </a:rPr>
              <a:t>≫ </a:t>
            </a:r>
            <a:r>
              <a:rPr lang="en-US" sz="1800" b="0" i="1" u="none" strike="noStrike" baseline="0" dirty="0">
                <a:latin typeface="LiberationSerif-Italic"/>
              </a:rPr>
              <a:t>J</a:t>
            </a:r>
            <a:r>
              <a:rPr lang="en-US" sz="1000" b="0" i="0" u="none" strike="noStrike" baseline="0" dirty="0">
                <a:latin typeface="LiberationSerif"/>
              </a:rPr>
              <a:t>0</a:t>
            </a:r>
            <a:endParaRPr lang="en-US" dirty="0"/>
          </a:p>
        </p:txBody>
      </p:sp>
      <p:sp>
        <p:nvSpPr>
          <p:cNvPr id="12" name="TextBox 11">
            <a:extLst>
              <a:ext uri="{FF2B5EF4-FFF2-40B4-BE49-F238E27FC236}">
                <a16:creationId xmlns:a16="http://schemas.microsoft.com/office/drawing/2014/main" id="{33AD6CE7-5886-427B-811D-C915E67C8804}"/>
              </a:ext>
            </a:extLst>
          </p:cNvPr>
          <p:cNvSpPr txBox="1"/>
          <p:nvPr/>
        </p:nvSpPr>
        <p:spPr>
          <a:xfrm>
            <a:off x="6804974" y="4884619"/>
            <a:ext cx="5347126" cy="1477328"/>
          </a:xfrm>
          <a:prstGeom prst="rect">
            <a:avLst/>
          </a:prstGeom>
          <a:noFill/>
        </p:spPr>
        <p:txBody>
          <a:bodyPr wrap="square">
            <a:spAutoFit/>
          </a:bodyPr>
          <a:lstStyle/>
          <a:p>
            <a:pPr marL="285750" indent="-285750" algn="l">
              <a:buFont typeface="Arial" panose="020B0604020202020204" pitchFamily="34" charset="0"/>
              <a:buChar char="•"/>
            </a:pPr>
            <a:r>
              <a:rPr lang="en-US" sz="1800" b="0" i="1" u="none" strike="noStrike" baseline="0" dirty="0" err="1">
                <a:solidFill>
                  <a:srgbClr val="000000"/>
                </a:solidFill>
                <a:latin typeface="LiberationSerif-Italic"/>
              </a:rPr>
              <a:t>V</a:t>
            </a:r>
            <a:r>
              <a:rPr lang="en-US" sz="1000" b="0" i="0" u="none" strike="noStrike" baseline="0" dirty="0" err="1">
                <a:solidFill>
                  <a:srgbClr val="000000"/>
                </a:solidFill>
                <a:latin typeface="LiberationSerif"/>
              </a:rPr>
              <a:t>oc</a:t>
            </a:r>
            <a:r>
              <a:rPr lang="en-US" sz="1000" b="0" i="0" u="none" strike="noStrike" baseline="0" dirty="0">
                <a:solidFill>
                  <a:srgbClr val="000000"/>
                </a:solidFill>
                <a:latin typeface="LiberationSerif"/>
              </a:rPr>
              <a:t> </a:t>
            </a:r>
            <a:r>
              <a:rPr lang="en-US" sz="1800" b="0" i="0" u="none" strike="noStrike" baseline="0" dirty="0">
                <a:solidFill>
                  <a:srgbClr val="000000"/>
                </a:solidFill>
                <a:latin typeface="LiberationSerif"/>
              </a:rPr>
              <a:t>depends on the saturation current density of the solar cell and the photo generated current. </a:t>
            </a:r>
          </a:p>
          <a:p>
            <a:pPr marL="285750" indent="-285750" algn="l">
              <a:buFont typeface="Arial" panose="020B0604020202020204" pitchFamily="34" charset="0"/>
              <a:buChar char="•"/>
            </a:pPr>
            <a:endParaRPr lang="en-US" sz="1800" b="0" i="0" u="none" strike="noStrike" baseline="0" dirty="0">
              <a:solidFill>
                <a:srgbClr val="000000"/>
              </a:solidFill>
              <a:latin typeface="LiberationSerif"/>
            </a:endParaRPr>
          </a:p>
          <a:p>
            <a:pPr marL="285750" indent="-285750" algn="l">
              <a:buFont typeface="Arial" panose="020B0604020202020204" pitchFamily="34" charset="0"/>
              <a:buChar char="•"/>
            </a:pPr>
            <a:r>
              <a:rPr lang="en-US" sz="1800" b="0" i="0" u="none" strike="noStrike" baseline="0" dirty="0">
                <a:solidFill>
                  <a:srgbClr val="000000"/>
                </a:solidFill>
                <a:latin typeface="LiberationSerif"/>
              </a:rPr>
              <a:t>Commercial solar cells typically have </a:t>
            </a:r>
            <a:r>
              <a:rPr lang="en-US" sz="1800" b="0" i="1" u="none" strike="noStrike" baseline="0" dirty="0" err="1">
                <a:solidFill>
                  <a:srgbClr val="000000"/>
                </a:solidFill>
                <a:latin typeface="LiberationSerif-Italic"/>
              </a:rPr>
              <a:t>V</a:t>
            </a:r>
            <a:r>
              <a:rPr lang="en-US" sz="1000" b="0" i="0" u="none" strike="noStrike" baseline="0" dirty="0" err="1">
                <a:solidFill>
                  <a:srgbClr val="000000"/>
                </a:solidFill>
                <a:latin typeface="LiberationSerif"/>
              </a:rPr>
              <a:t>oc</a:t>
            </a:r>
            <a:r>
              <a:rPr lang="en-US" sz="1000" b="0" i="0" u="none" strike="noStrike" baseline="0" dirty="0">
                <a:solidFill>
                  <a:srgbClr val="000000"/>
                </a:solidFill>
                <a:latin typeface="LiberationSerif"/>
              </a:rPr>
              <a:t> </a:t>
            </a:r>
            <a:r>
              <a:rPr lang="en-US" sz="1800" b="0" i="0" u="none" strike="noStrike" baseline="0" dirty="0">
                <a:solidFill>
                  <a:srgbClr val="000000"/>
                </a:solidFill>
                <a:latin typeface="LiberationSerif"/>
              </a:rPr>
              <a:t>exceeding 600 mV.</a:t>
            </a:r>
            <a:endParaRPr lang="en-US" dirty="0"/>
          </a:p>
        </p:txBody>
      </p:sp>
      <p:sp>
        <p:nvSpPr>
          <p:cNvPr id="13" name="Arrow: Striped Right 12">
            <a:extLst>
              <a:ext uri="{FF2B5EF4-FFF2-40B4-BE49-F238E27FC236}">
                <a16:creationId xmlns:a16="http://schemas.microsoft.com/office/drawing/2014/main" id="{526DEB3A-3C85-4F32-A09E-9A25254C8B76}"/>
              </a:ext>
            </a:extLst>
          </p:cNvPr>
          <p:cNvSpPr/>
          <p:nvPr/>
        </p:nvSpPr>
        <p:spPr>
          <a:xfrm rot="17880851">
            <a:off x="5735250" y="3430151"/>
            <a:ext cx="3050068" cy="9884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Striped Right 14">
            <a:extLst>
              <a:ext uri="{FF2B5EF4-FFF2-40B4-BE49-F238E27FC236}">
                <a16:creationId xmlns:a16="http://schemas.microsoft.com/office/drawing/2014/main" id="{8CB55201-6463-423F-B66F-BB1E92BADA9D}"/>
              </a:ext>
            </a:extLst>
          </p:cNvPr>
          <p:cNvSpPr/>
          <p:nvPr/>
        </p:nvSpPr>
        <p:spPr>
          <a:xfrm rot="5400000" flipV="1">
            <a:off x="9295330" y="2373494"/>
            <a:ext cx="598333" cy="127711"/>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0481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24D58-FE4A-463F-BC9F-374712DE7624}"/>
              </a:ext>
            </a:extLst>
          </p:cNvPr>
          <p:cNvSpPr>
            <a:spLocks noGrp="1"/>
          </p:cNvSpPr>
          <p:nvPr>
            <p:ph type="title"/>
          </p:nvPr>
        </p:nvSpPr>
        <p:spPr/>
        <p:txBody>
          <a:bodyPr>
            <a:normAutofit/>
          </a:bodyPr>
          <a:lstStyle/>
          <a:p>
            <a:r>
              <a:rPr lang="en-US" sz="3600" b="1" i="0" u="none" strike="noStrike" baseline="0" dirty="0">
                <a:latin typeface="LiberationSerif-Bold"/>
              </a:rPr>
              <a:t>Fill factor</a:t>
            </a:r>
            <a:endParaRPr lang="en-US" sz="400000" dirty="0"/>
          </a:p>
        </p:txBody>
      </p:sp>
      <p:sp>
        <p:nvSpPr>
          <p:cNvPr id="5" name="Content Placeholder 4">
            <a:extLst>
              <a:ext uri="{FF2B5EF4-FFF2-40B4-BE49-F238E27FC236}">
                <a16:creationId xmlns:a16="http://schemas.microsoft.com/office/drawing/2014/main" id="{522DFE1E-087E-490F-AD3F-E5197ADE6C18}"/>
              </a:ext>
            </a:extLst>
          </p:cNvPr>
          <p:cNvSpPr>
            <a:spLocks noGrp="1"/>
          </p:cNvSpPr>
          <p:nvPr>
            <p:ph idx="1"/>
          </p:nvPr>
        </p:nvSpPr>
        <p:spPr>
          <a:xfrm>
            <a:off x="1104900" y="1600200"/>
            <a:ext cx="5231732" cy="4572000"/>
          </a:xfrm>
        </p:spPr>
        <p:txBody>
          <a:bodyPr>
            <a:normAutofit/>
          </a:bodyPr>
          <a:lstStyle/>
          <a:p>
            <a:pPr algn="just"/>
            <a:r>
              <a:rPr lang="en-US" sz="1800" b="0" i="0" u="none" strike="noStrike" baseline="0" dirty="0">
                <a:latin typeface="LiberationSerif"/>
              </a:rPr>
              <a:t>The fill factor is the ratio between the maximum power (</a:t>
            </a:r>
            <a:r>
              <a:rPr lang="en-US" sz="1800" b="0" i="1" u="none" strike="noStrike" baseline="0" dirty="0">
                <a:latin typeface="LiberationSerif-Italic"/>
              </a:rPr>
              <a:t>P</a:t>
            </a:r>
            <a:r>
              <a:rPr lang="en-US" sz="1800" b="0" i="0" u="none" strike="noStrike" baseline="-25000" dirty="0">
                <a:latin typeface="LiberationSerif"/>
              </a:rPr>
              <a:t>max</a:t>
            </a:r>
            <a:r>
              <a:rPr lang="en-US" sz="1800" b="0" i="0" u="none" strike="noStrike" baseline="0" dirty="0">
                <a:latin typeface="LiberationSerif"/>
              </a:rPr>
              <a:t> = </a:t>
            </a:r>
            <a:r>
              <a:rPr lang="en-US" sz="1800" b="0" i="1" u="none" strike="noStrike" baseline="0" dirty="0" err="1">
                <a:latin typeface="LiberationSerif-Italic"/>
              </a:rPr>
              <a:t>J</a:t>
            </a:r>
            <a:r>
              <a:rPr lang="en-US" sz="1800" b="0" i="0" u="none" strike="noStrike" baseline="-25000" dirty="0" err="1">
                <a:latin typeface="LiberationSerif"/>
              </a:rPr>
              <a:t>mpp</a:t>
            </a:r>
            <a:r>
              <a:rPr lang="en-US" sz="1800" b="0" i="1" u="none" strike="noStrike" baseline="0" dirty="0" err="1">
                <a:latin typeface="LiberationSerif-Italic"/>
              </a:rPr>
              <a:t>V</a:t>
            </a:r>
            <a:r>
              <a:rPr lang="en-US" sz="1800" b="0" i="0" u="none" strike="noStrike" baseline="-25000" dirty="0" err="1">
                <a:latin typeface="LiberationSerif"/>
              </a:rPr>
              <a:t>mpp</a:t>
            </a:r>
            <a:r>
              <a:rPr lang="en-US" sz="1800" b="0" i="0" u="none" strike="noStrike" baseline="0" dirty="0">
                <a:latin typeface="LiberationSerif"/>
              </a:rPr>
              <a:t>) generated by a solar cell.</a:t>
            </a:r>
          </a:p>
          <a:p>
            <a:pPr algn="just"/>
            <a:r>
              <a:rPr lang="en-US" sz="1800" b="0" i="0" u="none" strike="noStrike" baseline="0" dirty="0">
                <a:solidFill>
                  <a:srgbClr val="000000"/>
                </a:solidFill>
                <a:latin typeface="LiberationSerif"/>
              </a:rPr>
              <a:t>The subscript “</a:t>
            </a:r>
            <a:r>
              <a:rPr lang="en-US" sz="1800" b="0" i="0" u="none" strike="noStrike" baseline="0" dirty="0" err="1">
                <a:solidFill>
                  <a:srgbClr val="000000"/>
                </a:solidFill>
                <a:latin typeface="LiberationSerif"/>
              </a:rPr>
              <a:t>mpp</a:t>
            </a:r>
            <a:r>
              <a:rPr lang="en-US" sz="1800" b="0" i="0" u="none" strike="noStrike" baseline="0" dirty="0">
                <a:solidFill>
                  <a:srgbClr val="000000"/>
                </a:solidFill>
                <a:latin typeface="LiberationSerif"/>
              </a:rPr>
              <a:t>” denotes the </a:t>
            </a:r>
            <a:r>
              <a:rPr lang="en-US" sz="1800" b="0" i="1" u="none" strike="noStrike" baseline="0" dirty="0">
                <a:solidFill>
                  <a:srgbClr val="000000"/>
                </a:solidFill>
                <a:latin typeface="LiberationSerif-Italic"/>
              </a:rPr>
              <a:t>maximum power point </a:t>
            </a:r>
            <a:r>
              <a:rPr lang="en-US" sz="1800" b="0" i="0" u="none" strike="noStrike" baseline="0" dirty="0">
                <a:solidFill>
                  <a:srgbClr val="000000"/>
                </a:solidFill>
                <a:latin typeface="LiberationSerif"/>
              </a:rPr>
              <a:t>(MPP) of the solar cell, i.e. </a:t>
            </a:r>
            <a:r>
              <a:rPr lang="en-US" sz="1800" b="0" i="0" u="none" strike="noStrike" baseline="0" dirty="0">
                <a:latin typeface="LiberationSerif"/>
              </a:rPr>
              <a:t>the point on the </a:t>
            </a:r>
            <a:r>
              <a:rPr lang="en-US" sz="1800" b="0" i="1" u="none" strike="noStrike" baseline="0" dirty="0">
                <a:latin typeface="LiberationSerif-Italic"/>
              </a:rPr>
              <a:t>J-V </a:t>
            </a:r>
            <a:r>
              <a:rPr lang="en-US" sz="1800" b="0" i="0" u="none" strike="noStrike" baseline="0" dirty="0">
                <a:latin typeface="LiberationSerif"/>
              </a:rPr>
              <a:t>characteristic of the solar cell, at which the solar cell has the maximal power output.</a:t>
            </a:r>
            <a:endParaRPr lang="en-US" sz="2800" dirty="0"/>
          </a:p>
        </p:txBody>
      </p:sp>
      <p:sp>
        <p:nvSpPr>
          <p:cNvPr id="10" name="TextBox 9">
            <a:extLst>
              <a:ext uri="{FF2B5EF4-FFF2-40B4-BE49-F238E27FC236}">
                <a16:creationId xmlns:a16="http://schemas.microsoft.com/office/drawing/2014/main" id="{92A3F20C-1C31-4AF7-A249-A6DBFD4EE8D2}"/>
              </a:ext>
            </a:extLst>
          </p:cNvPr>
          <p:cNvSpPr txBox="1"/>
          <p:nvPr/>
        </p:nvSpPr>
        <p:spPr>
          <a:xfrm>
            <a:off x="6550686" y="2839692"/>
            <a:ext cx="4936464" cy="923330"/>
          </a:xfrm>
          <a:prstGeom prst="rect">
            <a:avLst/>
          </a:prstGeom>
          <a:noFill/>
        </p:spPr>
        <p:txBody>
          <a:bodyPr wrap="square">
            <a:spAutoFit/>
          </a:bodyPr>
          <a:lstStyle/>
          <a:p>
            <a:pPr marL="285750" indent="-285750" algn="just">
              <a:buFont typeface="Arial" panose="020B0604020202020204" pitchFamily="34" charset="0"/>
              <a:buChar char="•"/>
            </a:pPr>
            <a:r>
              <a:rPr lang="en-US" sz="1800" b="0" i="0" u="none" strike="noStrike" baseline="0" dirty="0">
                <a:latin typeface="LiberationSerif"/>
              </a:rPr>
              <a:t>To optimize the operation of PV systems, it is very important, to operate the solar cells (or PV modules) at the MPP.</a:t>
            </a:r>
            <a:endParaRPr lang="en-US" dirty="0"/>
          </a:p>
        </p:txBody>
      </p:sp>
      <p:sp>
        <p:nvSpPr>
          <p:cNvPr id="12" name="TextBox 11">
            <a:extLst>
              <a:ext uri="{FF2B5EF4-FFF2-40B4-BE49-F238E27FC236}">
                <a16:creationId xmlns:a16="http://schemas.microsoft.com/office/drawing/2014/main" id="{33AD6CE7-5886-427B-811D-C915E67C8804}"/>
              </a:ext>
            </a:extLst>
          </p:cNvPr>
          <p:cNvSpPr txBox="1"/>
          <p:nvPr/>
        </p:nvSpPr>
        <p:spPr>
          <a:xfrm>
            <a:off x="5389395" y="4095165"/>
            <a:ext cx="6448926" cy="2031325"/>
          </a:xfrm>
          <a:prstGeom prst="rect">
            <a:avLst/>
          </a:prstGeom>
          <a:noFill/>
        </p:spPr>
        <p:txBody>
          <a:bodyPr wrap="square">
            <a:spAutoFit/>
          </a:bodyPr>
          <a:lstStyle/>
          <a:p>
            <a:pPr marL="285750" indent="-285750" algn="just">
              <a:buFont typeface="Arial" panose="020B0604020202020204" pitchFamily="34" charset="0"/>
              <a:buChar char="•"/>
            </a:pPr>
            <a:r>
              <a:rPr lang="en-US" sz="1800" b="0" i="0" u="none" strike="noStrike" baseline="0" dirty="0">
                <a:solidFill>
                  <a:srgbClr val="000000"/>
                </a:solidFill>
                <a:latin typeface="LiberationSerif"/>
              </a:rPr>
              <a:t>Only carriers generated in the depletion region and in the regions up to the minority-carrier diffusion length from the depletion region can contribute to the photogenerated current.</a:t>
            </a:r>
          </a:p>
          <a:p>
            <a:pPr marL="285750" indent="-285750" algn="just">
              <a:buFont typeface="Arial" panose="020B0604020202020204" pitchFamily="34" charset="0"/>
              <a:buChar char="•"/>
            </a:pPr>
            <a:endParaRPr lang="en-US" sz="1800" b="0" i="0" u="none" strike="noStrike" baseline="0" dirty="0">
              <a:solidFill>
                <a:srgbClr val="000000"/>
              </a:solidFill>
              <a:latin typeface="LiberationSerif"/>
            </a:endParaRPr>
          </a:p>
          <a:p>
            <a:pPr marL="285750" indent="-285750" algn="just">
              <a:buFont typeface="Arial" panose="020B0604020202020204" pitchFamily="34" charset="0"/>
              <a:buChar char="•"/>
            </a:pPr>
            <a:r>
              <a:rPr lang="en-US" sz="1800" b="0" i="0" u="none" strike="noStrike" baseline="0" dirty="0">
                <a:solidFill>
                  <a:srgbClr val="000000"/>
                </a:solidFill>
                <a:latin typeface="LiberationSerif"/>
              </a:rPr>
              <a:t>The thickness of the absorber should not be greater than the region from which the carriers contribute to the photogenerated current.</a:t>
            </a:r>
            <a:endParaRPr lang="en-US" dirty="0"/>
          </a:p>
        </p:txBody>
      </p:sp>
      <p:sp>
        <p:nvSpPr>
          <p:cNvPr id="15" name="Arrow: Striped Right 14">
            <a:extLst>
              <a:ext uri="{FF2B5EF4-FFF2-40B4-BE49-F238E27FC236}">
                <a16:creationId xmlns:a16="http://schemas.microsoft.com/office/drawing/2014/main" id="{8CB55201-6463-423F-B66F-BB1E92BADA9D}"/>
              </a:ext>
            </a:extLst>
          </p:cNvPr>
          <p:cNvSpPr/>
          <p:nvPr/>
        </p:nvSpPr>
        <p:spPr>
          <a:xfrm rot="5400000" flipV="1">
            <a:off x="9295330" y="2373494"/>
            <a:ext cx="598333" cy="127711"/>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99078626-8497-4AFC-B879-DD69DE4986C3}"/>
              </a:ext>
            </a:extLst>
          </p:cNvPr>
          <p:cNvPicPr>
            <a:picLocks noChangeAspect="1"/>
          </p:cNvPicPr>
          <p:nvPr/>
        </p:nvPicPr>
        <p:blipFill>
          <a:blip r:embed="rId2"/>
          <a:stretch>
            <a:fillRect/>
          </a:stretch>
        </p:blipFill>
        <p:spPr>
          <a:xfrm>
            <a:off x="7894847" y="1595609"/>
            <a:ext cx="2029108" cy="905001"/>
          </a:xfrm>
          <a:prstGeom prst="rect">
            <a:avLst/>
          </a:prstGeom>
        </p:spPr>
      </p:pic>
      <p:pic>
        <p:nvPicPr>
          <p:cNvPr id="7" name="Picture 6">
            <a:extLst>
              <a:ext uri="{FF2B5EF4-FFF2-40B4-BE49-F238E27FC236}">
                <a16:creationId xmlns:a16="http://schemas.microsoft.com/office/drawing/2014/main" id="{6893757F-F2F0-40E0-9FE1-00B689775CD7}"/>
              </a:ext>
            </a:extLst>
          </p:cNvPr>
          <p:cNvPicPr>
            <a:picLocks noChangeAspect="1"/>
          </p:cNvPicPr>
          <p:nvPr/>
        </p:nvPicPr>
        <p:blipFill>
          <a:blip r:embed="rId3"/>
          <a:stretch>
            <a:fillRect/>
          </a:stretch>
        </p:blipFill>
        <p:spPr>
          <a:xfrm>
            <a:off x="1318954" y="3446997"/>
            <a:ext cx="3705742" cy="3000794"/>
          </a:xfrm>
          <a:prstGeom prst="rect">
            <a:avLst/>
          </a:prstGeom>
        </p:spPr>
      </p:pic>
      <p:sp>
        <p:nvSpPr>
          <p:cNvPr id="14" name="TextBox 13">
            <a:extLst>
              <a:ext uri="{FF2B5EF4-FFF2-40B4-BE49-F238E27FC236}">
                <a16:creationId xmlns:a16="http://schemas.microsoft.com/office/drawing/2014/main" id="{866EC576-2C3C-4CFC-9C7D-DB660774E243}"/>
              </a:ext>
            </a:extLst>
          </p:cNvPr>
          <p:cNvSpPr txBox="1"/>
          <p:nvPr/>
        </p:nvSpPr>
        <p:spPr>
          <a:xfrm>
            <a:off x="496554" y="6458634"/>
            <a:ext cx="7161546" cy="369332"/>
          </a:xfrm>
          <a:prstGeom prst="rect">
            <a:avLst/>
          </a:prstGeom>
          <a:noFill/>
        </p:spPr>
        <p:txBody>
          <a:bodyPr wrap="square">
            <a:spAutoFit/>
          </a:bodyPr>
          <a:lstStyle/>
          <a:p>
            <a:r>
              <a:rPr lang="en-US" sz="1800" b="0" i="1" u="none" strike="noStrike" baseline="0" dirty="0">
                <a:latin typeface="LiberationSerif-Italic"/>
              </a:rPr>
              <a:t>J-V </a:t>
            </a:r>
            <a:r>
              <a:rPr lang="en-US" sz="1800" b="0" i="0" u="none" strike="noStrike" baseline="0" dirty="0">
                <a:latin typeface="LiberationSerif"/>
              </a:rPr>
              <a:t>characteristics of a </a:t>
            </a:r>
            <a:r>
              <a:rPr lang="en-US" sz="1800" b="0" i="1" u="none" strike="noStrike" baseline="0" dirty="0">
                <a:latin typeface="LiberationSerif-Italic"/>
              </a:rPr>
              <a:t>p-n </a:t>
            </a:r>
            <a:r>
              <a:rPr lang="en-US" sz="1800" b="0" i="0" u="none" strike="noStrike" baseline="0" dirty="0">
                <a:latin typeface="LiberationSerif"/>
              </a:rPr>
              <a:t>junction in the dark and under illumination.</a:t>
            </a:r>
            <a:endParaRPr lang="en-US" dirty="0"/>
          </a:p>
        </p:txBody>
      </p:sp>
    </p:spTree>
    <p:extLst>
      <p:ext uri="{BB962C8B-B14F-4D97-AF65-F5344CB8AC3E}">
        <p14:creationId xmlns:p14="http://schemas.microsoft.com/office/powerpoint/2010/main" val="2119879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24D58-FE4A-463F-BC9F-374712DE7624}"/>
              </a:ext>
            </a:extLst>
          </p:cNvPr>
          <p:cNvSpPr>
            <a:spLocks noGrp="1"/>
          </p:cNvSpPr>
          <p:nvPr>
            <p:ph type="title"/>
          </p:nvPr>
        </p:nvSpPr>
        <p:spPr/>
        <p:txBody>
          <a:bodyPr>
            <a:normAutofit/>
          </a:bodyPr>
          <a:lstStyle/>
          <a:p>
            <a:pPr algn="l"/>
            <a:r>
              <a:rPr lang="en-US" sz="4400" b="0" i="0" u="none" strike="noStrike" baseline="0" dirty="0">
                <a:latin typeface="LiberationSerif"/>
              </a:rPr>
              <a:t>Fill factor and open circuit voltage </a:t>
            </a:r>
            <a:r>
              <a:rPr lang="en-US" sz="4400" b="0" i="1" u="none" strike="noStrike" baseline="0" dirty="0" err="1">
                <a:latin typeface="LiberationSerif-Italic"/>
              </a:rPr>
              <a:t>V</a:t>
            </a:r>
            <a:r>
              <a:rPr lang="en-US" sz="4400" b="0" i="0" u="none" strike="noStrike" baseline="-25000" dirty="0" err="1">
                <a:latin typeface="LiberationSerif"/>
              </a:rPr>
              <a:t>oc</a:t>
            </a:r>
            <a:endParaRPr lang="en-US" sz="400000" baseline="-25000" dirty="0"/>
          </a:p>
        </p:txBody>
      </p:sp>
      <p:sp>
        <p:nvSpPr>
          <p:cNvPr id="5" name="Content Placeholder 4">
            <a:extLst>
              <a:ext uri="{FF2B5EF4-FFF2-40B4-BE49-F238E27FC236}">
                <a16:creationId xmlns:a16="http://schemas.microsoft.com/office/drawing/2014/main" id="{522DFE1E-087E-490F-AD3F-E5197ADE6C18}"/>
              </a:ext>
            </a:extLst>
          </p:cNvPr>
          <p:cNvSpPr>
            <a:spLocks noGrp="1"/>
          </p:cNvSpPr>
          <p:nvPr>
            <p:ph idx="1"/>
          </p:nvPr>
        </p:nvSpPr>
        <p:spPr>
          <a:xfrm>
            <a:off x="1104900" y="1600200"/>
            <a:ext cx="5231732" cy="4572000"/>
          </a:xfrm>
        </p:spPr>
        <p:txBody>
          <a:bodyPr>
            <a:normAutofit/>
          </a:bodyPr>
          <a:lstStyle/>
          <a:p>
            <a:pPr algn="just"/>
            <a:r>
              <a:rPr lang="en-US" sz="1800" b="0" i="0" u="none" strike="noStrike" baseline="0" dirty="0">
                <a:latin typeface="LiberationSerif"/>
              </a:rPr>
              <a:t>The </a:t>
            </a:r>
            <a:r>
              <a:rPr lang="en-US" sz="1800" dirty="0">
                <a:latin typeface="LiberationSerif"/>
              </a:rPr>
              <a:t>graph shown below </a:t>
            </a:r>
            <a:r>
              <a:rPr lang="en-US" sz="1800" b="0" i="0" u="none" strike="noStrike" baseline="0" dirty="0">
                <a:latin typeface="LiberationSerif"/>
              </a:rPr>
              <a:t>demonstrates the importance of the diode ideality factor when introduced into the normalized voltage.</a:t>
            </a:r>
          </a:p>
          <a:p>
            <a:pPr algn="l"/>
            <a:r>
              <a:rPr lang="en-US" sz="1800" b="0" i="0" u="none" strike="noStrike" baseline="0" dirty="0">
                <a:latin typeface="LiberationSerif"/>
              </a:rPr>
              <a:t>The ideality factor is a measure of the junction quality and the type of recombination in a solar cell.</a:t>
            </a:r>
            <a:endParaRPr lang="en-US" sz="2800" dirty="0"/>
          </a:p>
        </p:txBody>
      </p:sp>
      <p:sp>
        <p:nvSpPr>
          <p:cNvPr id="12" name="TextBox 11">
            <a:extLst>
              <a:ext uri="{FF2B5EF4-FFF2-40B4-BE49-F238E27FC236}">
                <a16:creationId xmlns:a16="http://schemas.microsoft.com/office/drawing/2014/main" id="{33AD6CE7-5886-427B-811D-C915E67C8804}"/>
              </a:ext>
            </a:extLst>
          </p:cNvPr>
          <p:cNvSpPr txBox="1"/>
          <p:nvPr/>
        </p:nvSpPr>
        <p:spPr>
          <a:xfrm>
            <a:off x="5389395" y="3793232"/>
            <a:ext cx="6448926" cy="2031325"/>
          </a:xfrm>
          <a:prstGeom prst="rect">
            <a:avLst/>
          </a:prstGeom>
          <a:noFill/>
        </p:spPr>
        <p:txBody>
          <a:bodyPr wrap="square">
            <a:spAutoFit/>
          </a:bodyPr>
          <a:lstStyle/>
          <a:p>
            <a:pPr marL="285750" indent="-285750" algn="just">
              <a:buFont typeface="Arial" panose="020B0604020202020204" pitchFamily="34" charset="0"/>
              <a:buChar char="•"/>
            </a:pPr>
            <a:r>
              <a:rPr lang="en-US" sz="1800" b="0" i="0" u="none" strike="noStrike" baseline="0" dirty="0">
                <a:solidFill>
                  <a:srgbClr val="000000"/>
                </a:solidFill>
                <a:latin typeface="LiberationSerif"/>
              </a:rPr>
              <a:t>FF does not change drastically with a change in Voc.</a:t>
            </a:r>
          </a:p>
          <a:p>
            <a:pPr marL="285750" indent="-285750" algn="just">
              <a:buFont typeface="Arial" panose="020B0604020202020204" pitchFamily="34" charset="0"/>
              <a:buChar char="•"/>
            </a:pPr>
            <a:endParaRPr lang="en-US" dirty="0">
              <a:solidFill>
                <a:srgbClr val="000000"/>
              </a:solidFill>
              <a:latin typeface="LiberationSerif"/>
            </a:endParaRPr>
          </a:p>
          <a:p>
            <a:pPr marL="285750" indent="-285750" algn="just">
              <a:buFont typeface="Arial" panose="020B0604020202020204" pitchFamily="34" charset="0"/>
              <a:buChar char="•"/>
            </a:pPr>
            <a:endParaRPr lang="en-US" sz="1800" b="0" i="0" u="none" strike="noStrike" baseline="0" dirty="0">
              <a:solidFill>
                <a:srgbClr val="000000"/>
              </a:solidFill>
              <a:latin typeface="LiberationSerif"/>
            </a:endParaRPr>
          </a:p>
          <a:p>
            <a:pPr marL="285750" indent="-285750" algn="l">
              <a:buFont typeface="Arial" panose="020B0604020202020204" pitchFamily="34" charset="0"/>
              <a:buChar char="•"/>
            </a:pPr>
            <a:r>
              <a:rPr lang="en-US" sz="1800" b="0" i="0" u="none" strike="noStrike" baseline="0" dirty="0">
                <a:latin typeface="LiberationSerif"/>
              </a:rPr>
              <a:t>For a solar cell with a particular absorber, large variations in </a:t>
            </a:r>
            <a:r>
              <a:rPr lang="en-US" sz="1800" b="0" i="1" u="none" strike="noStrike" baseline="0" dirty="0" err="1">
                <a:latin typeface="LiberationSerif-Italic"/>
              </a:rPr>
              <a:t>V</a:t>
            </a:r>
            <a:r>
              <a:rPr lang="en-US" sz="1800" b="0" i="0" u="none" strike="noStrike" baseline="0" dirty="0" err="1">
                <a:latin typeface="LiberationSerif"/>
              </a:rPr>
              <a:t>oc</a:t>
            </a:r>
            <a:r>
              <a:rPr lang="en-US" sz="1800" b="0" i="0" u="none" strike="noStrike" baseline="0" dirty="0">
                <a:latin typeface="LiberationSerif"/>
              </a:rPr>
              <a:t> are not common.</a:t>
            </a:r>
          </a:p>
          <a:p>
            <a:pPr marL="285750" indent="-285750" algn="l">
              <a:buFont typeface="Arial" panose="020B0604020202020204" pitchFamily="34" charset="0"/>
              <a:buChar char="•"/>
            </a:pPr>
            <a:endParaRPr lang="en-US" dirty="0">
              <a:latin typeface="LiberationSerif"/>
            </a:endParaRPr>
          </a:p>
          <a:p>
            <a:pPr algn="l"/>
            <a:r>
              <a:rPr lang="en-US" dirty="0">
                <a:latin typeface="LiberationSerif"/>
              </a:rPr>
              <a:t>E.g. </a:t>
            </a:r>
            <a:r>
              <a:rPr lang="en-US" sz="1800" b="0" i="0" u="none" strike="noStrike" baseline="0" dirty="0">
                <a:latin typeface="LiberationSerif"/>
              </a:rPr>
              <a:t>GaAs solar cell may have an </a:t>
            </a:r>
            <a:r>
              <a:rPr lang="en-US" sz="1800" b="0" i="1" u="none" strike="noStrike" baseline="0" dirty="0">
                <a:latin typeface="LiberationSerif-Italic"/>
              </a:rPr>
              <a:t>FF </a:t>
            </a:r>
            <a:r>
              <a:rPr lang="en-US" sz="1800" b="0" i="0" u="none" strike="noStrike" baseline="0" dirty="0">
                <a:latin typeface="LiberationSerif"/>
              </a:rPr>
              <a:t>approaching 0.89.</a:t>
            </a:r>
            <a:endParaRPr lang="en-US" dirty="0"/>
          </a:p>
        </p:txBody>
      </p:sp>
      <p:sp>
        <p:nvSpPr>
          <p:cNvPr id="15" name="Arrow: Striped Right 14">
            <a:extLst>
              <a:ext uri="{FF2B5EF4-FFF2-40B4-BE49-F238E27FC236}">
                <a16:creationId xmlns:a16="http://schemas.microsoft.com/office/drawing/2014/main" id="{8CB55201-6463-423F-B66F-BB1E92BADA9D}"/>
              </a:ext>
            </a:extLst>
          </p:cNvPr>
          <p:cNvSpPr/>
          <p:nvPr/>
        </p:nvSpPr>
        <p:spPr>
          <a:xfrm rot="5400000" flipV="1">
            <a:off x="9295330" y="2373494"/>
            <a:ext cx="598333" cy="127711"/>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866EC576-2C3C-4CFC-9C7D-DB660774E243}"/>
              </a:ext>
            </a:extLst>
          </p:cNvPr>
          <p:cNvSpPr txBox="1"/>
          <p:nvPr/>
        </p:nvSpPr>
        <p:spPr>
          <a:xfrm>
            <a:off x="360828" y="5996362"/>
            <a:ext cx="7161546" cy="369332"/>
          </a:xfrm>
          <a:prstGeom prst="rect">
            <a:avLst/>
          </a:prstGeom>
          <a:noFill/>
        </p:spPr>
        <p:txBody>
          <a:bodyPr wrap="square">
            <a:spAutoFit/>
          </a:bodyPr>
          <a:lstStyle/>
          <a:p>
            <a:r>
              <a:rPr lang="en-US" sz="1800" b="0" i="0" u="none" strike="noStrike" baseline="0" dirty="0">
                <a:latin typeface="LiberationSerif"/>
              </a:rPr>
              <a:t>The </a:t>
            </a:r>
            <a:r>
              <a:rPr lang="en-US" sz="1800" b="0" i="1" u="none" strike="noStrike" baseline="0" dirty="0">
                <a:latin typeface="LiberationSerif-Italic"/>
              </a:rPr>
              <a:t>FF </a:t>
            </a:r>
            <a:r>
              <a:rPr lang="en-US" sz="1800" b="0" i="0" u="none" strike="noStrike" baseline="0" dirty="0">
                <a:latin typeface="LiberationSerif"/>
              </a:rPr>
              <a:t>as a function of </a:t>
            </a:r>
            <a:r>
              <a:rPr lang="en-US" sz="1800" b="0" i="1" u="none" strike="noStrike" baseline="0" dirty="0" err="1">
                <a:latin typeface="LiberationSerif-Italic"/>
              </a:rPr>
              <a:t>V</a:t>
            </a:r>
            <a:r>
              <a:rPr lang="en-US" sz="1800" b="0" i="0" u="none" strike="noStrike" baseline="0" dirty="0" err="1">
                <a:latin typeface="LiberationSerif"/>
              </a:rPr>
              <a:t>oc</a:t>
            </a:r>
            <a:r>
              <a:rPr lang="en-US" sz="1800" b="0" i="0" u="none" strike="noStrike" baseline="0" dirty="0">
                <a:latin typeface="LiberationSerif"/>
              </a:rPr>
              <a:t> for a solar cell with ideal diode behaviour.</a:t>
            </a:r>
            <a:endParaRPr lang="en-US" dirty="0"/>
          </a:p>
        </p:txBody>
      </p:sp>
      <p:pic>
        <p:nvPicPr>
          <p:cNvPr id="3" name="Picture 2">
            <a:extLst>
              <a:ext uri="{FF2B5EF4-FFF2-40B4-BE49-F238E27FC236}">
                <a16:creationId xmlns:a16="http://schemas.microsoft.com/office/drawing/2014/main" id="{9A28A2A5-2516-4832-810D-A39E3D6A16D8}"/>
              </a:ext>
            </a:extLst>
          </p:cNvPr>
          <p:cNvPicPr>
            <a:picLocks noChangeAspect="1"/>
          </p:cNvPicPr>
          <p:nvPr/>
        </p:nvPicPr>
        <p:blipFill>
          <a:blip r:embed="rId2"/>
          <a:stretch>
            <a:fillRect/>
          </a:stretch>
        </p:blipFill>
        <p:spPr>
          <a:xfrm>
            <a:off x="8219935" y="1374646"/>
            <a:ext cx="2350439" cy="660361"/>
          </a:xfrm>
          <a:prstGeom prst="rect">
            <a:avLst/>
          </a:prstGeom>
        </p:spPr>
      </p:pic>
      <p:pic>
        <p:nvPicPr>
          <p:cNvPr id="4" name="Picture 3">
            <a:extLst>
              <a:ext uri="{FF2B5EF4-FFF2-40B4-BE49-F238E27FC236}">
                <a16:creationId xmlns:a16="http://schemas.microsoft.com/office/drawing/2014/main" id="{97BC3C91-65E3-4194-A5D1-FE2BD65602EA}"/>
              </a:ext>
            </a:extLst>
          </p:cNvPr>
          <p:cNvPicPr>
            <a:picLocks noChangeAspect="1"/>
          </p:cNvPicPr>
          <p:nvPr/>
        </p:nvPicPr>
        <p:blipFill>
          <a:blip r:embed="rId3"/>
          <a:stretch>
            <a:fillRect/>
          </a:stretch>
        </p:blipFill>
        <p:spPr>
          <a:xfrm>
            <a:off x="10802454" y="2273682"/>
            <a:ext cx="1066949" cy="514422"/>
          </a:xfrm>
          <a:prstGeom prst="rect">
            <a:avLst/>
          </a:prstGeom>
        </p:spPr>
      </p:pic>
      <p:sp>
        <p:nvSpPr>
          <p:cNvPr id="13" name="TextBox 12">
            <a:extLst>
              <a:ext uri="{FF2B5EF4-FFF2-40B4-BE49-F238E27FC236}">
                <a16:creationId xmlns:a16="http://schemas.microsoft.com/office/drawing/2014/main" id="{9791E9DA-7CF7-49D3-967E-7638DEAF4D20}"/>
              </a:ext>
            </a:extLst>
          </p:cNvPr>
          <p:cNvSpPr txBox="1"/>
          <p:nvPr/>
        </p:nvSpPr>
        <p:spPr>
          <a:xfrm>
            <a:off x="7522374" y="2846655"/>
            <a:ext cx="4347029" cy="923330"/>
          </a:xfrm>
          <a:prstGeom prst="rect">
            <a:avLst/>
          </a:prstGeom>
          <a:noFill/>
        </p:spPr>
        <p:txBody>
          <a:bodyPr wrap="square">
            <a:spAutoFit/>
          </a:bodyPr>
          <a:lstStyle/>
          <a:p>
            <a:pPr marL="285750" indent="-285750" algn="l">
              <a:buFont typeface="Arial" panose="020B0604020202020204" pitchFamily="34" charset="0"/>
              <a:buChar char="•"/>
            </a:pPr>
            <a:r>
              <a:rPr lang="en-US" sz="1800" b="0" i="0" u="none" strike="noStrike" baseline="0" dirty="0">
                <a:latin typeface="LiberationSerif"/>
              </a:rPr>
              <a:t>good approximation of the ideal value of </a:t>
            </a:r>
            <a:r>
              <a:rPr lang="en-US" sz="1800" b="0" i="1" u="none" strike="noStrike" baseline="0" dirty="0">
                <a:latin typeface="LiberationSerif-Italic"/>
              </a:rPr>
              <a:t>FF </a:t>
            </a:r>
            <a:r>
              <a:rPr lang="en-US" sz="1800" b="0" i="0" u="none" strike="noStrike" baseline="0" dirty="0">
                <a:latin typeface="LiberationSerif"/>
              </a:rPr>
              <a:t>for </a:t>
            </a:r>
            <a:r>
              <a:rPr lang="en-US" sz="1800" b="0" i="1" u="none" strike="noStrike" baseline="0" dirty="0" err="1">
                <a:latin typeface="LiberationSerif-Italic"/>
              </a:rPr>
              <a:t>v</a:t>
            </a:r>
            <a:r>
              <a:rPr lang="en-US" sz="1000" b="0" i="1" u="none" strike="noStrike" baseline="0" dirty="0" err="1">
                <a:latin typeface="LiberationSerif"/>
              </a:rPr>
              <a:t>oc</a:t>
            </a:r>
            <a:r>
              <a:rPr lang="en-US" sz="1000" b="0" i="1" u="none" strike="noStrike" baseline="0" dirty="0">
                <a:latin typeface="LiberationSerif"/>
              </a:rPr>
              <a:t> </a:t>
            </a:r>
            <a:r>
              <a:rPr lang="en-US" sz="1800" b="0" i="1" u="none" strike="noStrike" baseline="0" dirty="0">
                <a:latin typeface="LiberationSerif"/>
              </a:rPr>
              <a:t>&gt; 10.</a:t>
            </a:r>
          </a:p>
          <a:p>
            <a:pPr marL="285750" indent="-285750" algn="l">
              <a:buFont typeface="Arial" panose="020B0604020202020204" pitchFamily="34" charset="0"/>
              <a:buChar char="•"/>
            </a:pPr>
            <a:r>
              <a:rPr lang="en-US" sz="1800" b="0" i="0" u="none" strike="noStrike" baseline="0" dirty="0">
                <a:latin typeface="LiberationSerif"/>
              </a:rPr>
              <a:t>Maximum achievable </a:t>
            </a:r>
            <a:r>
              <a:rPr lang="en-US" sz="1800" b="0" i="1" u="none" strike="noStrike" baseline="0" dirty="0">
                <a:latin typeface="LiberationSerif-Italic"/>
              </a:rPr>
              <a:t>FF</a:t>
            </a:r>
            <a:endParaRPr lang="en-US" i="1" dirty="0"/>
          </a:p>
        </p:txBody>
      </p:sp>
      <p:pic>
        <p:nvPicPr>
          <p:cNvPr id="6" name="Picture 5">
            <a:extLst>
              <a:ext uri="{FF2B5EF4-FFF2-40B4-BE49-F238E27FC236}">
                <a16:creationId xmlns:a16="http://schemas.microsoft.com/office/drawing/2014/main" id="{F32F484C-5864-417D-ADDD-CC8F10B0F242}"/>
              </a:ext>
            </a:extLst>
          </p:cNvPr>
          <p:cNvPicPr>
            <a:picLocks noChangeAspect="1"/>
          </p:cNvPicPr>
          <p:nvPr/>
        </p:nvPicPr>
        <p:blipFill>
          <a:blip r:embed="rId4"/>
          <a:stretch>
            <a:fillRect/>
          </a:stretch>
        </p:blipFill>
        <p:spPr>
          <a:xfrm>
            <a:off x="1236018" y="3403936"/>
            <a:ext cx="3238952" cy="2476846"/>
          </a:xfrm>
          <a:prstGeom prst="rect">
            <a:avLst/>
          </a:prstGeom>
        </p:spPr>
      </p:pic>
    </p:spTree>
    <p:extLst>
      <p:ext uri="{BB962C8B-B14F-4D97-AF65-F5344CB8AC3E}">
        <p14:creationId xmlns:p14="http://schemas.microsoft.com/office/powerpoint/2010/main" val="3172226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24D58-FE4A-463F-BC9F-374712DE7624}"/>
              </a:ext>
            </a:extLst>
          </p:cNvPr>
          <p:cNvSpPr>
            <a:spLocks noGrp="1"/>
          </p:cNvSpPr>
          <p:nvPr>
            <p:ph type="title"/>
          </p:nvPr>
        </p:nvSpPr>
        <p:spPr/>
        <p:txBody>
          <a:bodyPr>
            <a:normAutofit/>
          </a:bodyPr>
          <a:lstStyle/>
          <a:p>
            <a:pPr algn="ctr"/>
            <a:r>
              <a:rPr lang="en-US" sz="4400" b="1" i="0" u="none" strike="noStrike" baseline="0" dirty="0">
                <a:latin typeface="LiberationSerif-Bold"/>
              </a:rPr>
              <a:t>Conversion efficiency</a:t>
            </a:r>
            <a:endParaRPr lang="en-US" sz="400000" baseline="-25000" dirty="0"/>
          </a:p>
        </p:txBody>
      </p:sp>
      <p:sp>
        <p:nvSpPr>
          <p:cNvPr id="5" name="Content Placeholder 4">
            <a:extLst>
              <a:ext uri="{FF2B5EF4-FFF2-40B4-BE49-F238E27FC236}">
                <a16:creationId xmlns:a16="http://schemas.microsoft.com/office/drawing/2014/main" id="{522DFE1E-087E-490F-AD3F-E5197ADE6C18}"/>
              </a:ext>
            </a:extLst>
          </p:cNvPr>
          <p:cNvSpPr>
            <a:spLocks noGrp="1"/>
          </p:cNvSpPr>
          <p:nvPr>
            <p:ph idx="1"/>
          </p:nvPr>
        </p:nvSpPr>
        <p:spPr>
          <a:xfrm>
            <a:off x="1104900" y="1600200"/>
            <a:ext cx="5231732" cy="4572000"/>
          </a:xfrm>
        </p:spPr>
        <p:txBody>
          <a:bodyPr>
            <a:normAutofit/>
          </a:bodyPr>
          <a:lstStyle/>
          <a:p>
            <a:pPr algn="l"/>
            <a:r>
              <a:rPr lang="en-US" sz="1800" b="0" i="0" u="none" strike="noStrike" baseline="0" dirty="0">
                <a:latin typeface="LiberationSerif"/>
              </a:rPr>
              <a:t>The ratio between the maximal generated power and the incident power.</a:t>
            </a:r>
          </a:p>
          <a:p>
            <a:pPr algn="l"/>
            <a:r>
              <a:rPr lang="en-US" sz="1800" b="0" i="0" u="none" strike="noStrike" baseline="0" dirty="0">
                <a:latin typeface="LiberationSerif"/>
              </a:rPr>
              <a:t>under the STC, where the incident light has an irradiance of </a:t>
            </a:r>
            <a:r>
              <a:rPr lang="en-US" sz="1800" dirty="0" err="1">
                <a:latin typeface="LiberationSerif-Italic"/>
              </a:rPr>
              <a:t>I</a:t>
            </a:r>
            <a:r>
              <a:rPr lang="en-US" sz="1800" b="0" i="0" u="none" strike="noStrike" baseline="-25000" dirty="0" err="1">
                <a:latin typeface="LiberationSerif"/>
              </a:rPr>
              <a:t>in</a:t>
            </a:r>
            <a:r>
              <a:rPr lang="en-US" sz="1800" b="0" i="0" u="none" strike="noStrike" baseline="0" dirty="0">
                <a:latin typeface="LiberationSerif"/>
              </a:rPr>
              <a:t> = 1000 W/m</a:t>
            </a:r>
            <a:r>
              <a:rPr lang="en-US" sz="1800" b="0" i="0" u="none" strike="noStrike" baseline="-25000" dirty="0">
                <a:latin typeface="LiberationSerif"/>
              </a:rPr>
              <a:t>2</a:t>
            </a:r>
            <a:r>
              <a:rPr lang="en-US" sz="1800" b="0" i="0" u="none" strike="noStrike" baseline="0" dirty="0">
                <a:latin typeface="LiberationSerif"/>
              </a:rPr>
              <a:t>,</a:t>
            </a:r>
            <a:endParaRPr lang="en-US" sz="2800" dirty="0"/>
          </a:p>
        </p:txBody>
      </p:sp>
      <p:sp>
        <p:nvSpPr>
          <p:cNvPr id="13" name="TextBox 12">
            <a:extLst>
              <a:ext uri="{FF2B5EF4-FFF2-40B4-BE49-F238E27FC236}">
                <a16:creationId xmlns:a16="http://schemas.microsoft.com/office/drawing/2014/main" id="{9791E9DA-7CF7-49D3-967E-7638DEAF4D20}"/>
              </a:ext>
            </a:extLst>
          </p:cNvPr>
          <p:cNvSpPr txBox="1"/>
          <p:nvPr/>
        </p:nvSpPr>
        <p:spPr>
          <a:xfrm>
            <a:off x="1042366" y="3506641"/>
            <a:ext cx="4347029" cy="2031325"/>
          </a:xfrm>
          <a:prstGeom prst="rect">
            <a:avLst/>
          </a:prstGeom>
          <a:noFill/>
        </p:spPr>
        <p:txBody>
          <a:bodyPr wrap="square">
            <a:spAutoFit/>
          </a:bodyPr>
          <a:lstStyle/>
          <a:p>
            <a:pPr marL="342900" indent="-342900" algn="l">
              <a:buFont typeface="+mj-lt"/>
              <a:buAutoNum type="arabicPeriod"/>
            </a:pPr>
            <a:r>
              <a:rPr lang="en-US" sz="1800" b="0" i="0" u="none" strike="noStrike" baseline="0" dirty="0">
                <a:latin typeface="LiberationSerif"/>
              </a:rPr>
              <a:t>Typical external parameters of a crystalline silicon solar cell as shown are; </a:t>
            </a:r>
            <a:r>
              <a:rPr lang="en-US" sz="1800" b="0" i="1" u="none" strike="noStrike" baseline="0" dirty="0" err="1">
                <a:latin typeface="LiberationSerif-Italic"/>
              </a:rPr>
              <a:t>J</a:t>
            </a:r>
            <a:r>
              <a:rPr lang="en-US" sz="1800" b="0" i="0" u="none" strike="noStrike" baseline="0" dirty="0" err="1">
                <a:latin typeface="LiberationSerif"/>
              </a:rPr>
              <a:t>sc</a:t>
            </a:r>
            <a:r>
              <a:rPr lang="en-US" sz="1800" b="0" i="0" u="none" strike="noStrike" baseline="0" dirty="0">
                <a:latin typeface="LiberationSerif"/>
              </a:rPr>
              <a:t> ≈ 35 mA/cm2, </a:t>
            </a:r>
          </a:p>
          <a:p>
            <a:pPr marL="342900" indent="-342900" algn="l">
              <a:buFont typeface="+mj-lt"/>
              <a:buAutoNum type="arabicPeriod"/>
            </a:pPr>
            <a:r>
              <a:rPr lang="en-US" sz="1800" b="0" i="1" u="none" strike="noStrike" baseline="0" dirty="0" err="1">
                <a:latin typeface="LiberationSerif-Italic"/>
              </a:rPr>
              <a:t>V</a:t>
            </a:r>
            <a:r>
              <a:rPr lang="en-US" sz="1800" b="0" i="0" u="none" strike="noStrike" baseline="0" dirty="0" err="1">
                <a:latin typeface="LiberationSerif"/>
              </a:rPr>
              <a:t>oc</a:t>
            </a:r>
            <a:r>
              <a:rPr lang="en-US" sz="1800" b="0" i="0" u="none" strike="noStrike" baseline="0" dirty="0">
                <a:latin typeface="LiberationSerif"/>
              </a:rPr>
              <a:t> up to 0.65 V </a:t>
            </a:r>
          </a:p>
          <a:p>
            <a:pPr marL="342900" indent="-342900" algn="l">
              <a:buFont typeface="+mj-lt"/>
              <a:buAutoNum type="arabicPeriod"/>
            </a:pPr>
            <a:r>
              <a:rPr lang="en-US" sz="1800" b="0" i="1" u="none" strike="noStrike" baseline="0" dirty="0">
                <a:latin typeface="LiberationSerif-Italic"/>
              </a:rPr>
              <a:t>FF </a:t>
            </a:r>
            <a:r>
              <a:rPr lang="en-US" sz="1800" b="0" i="0" u="none" strike="noStrike" baseline="0" dirty="0">
                <a:latin typeface="LiberationSerif"/>
              </a:rPr>
              <a:t>in the range 0.75 to 0.80. </a:t>
            </a:r>
          </a:p>
          <a:p>
            <a:pPr marL="342900" indent="-342900" algn="l">
              <a:buFont typeface="+mj-lt"/>
              <a:buAutoNum type="arabicPeriod"/>
            </a:pPr>
            <a:r>
              <a:rPr lang="en-US" sz="1800" b="0" i="0" u="none" strike="noStrike" baseline="0" dirty="0">
                <a:latin typeface="LiberationSerif"/>
              </a:rPr>
              <a:t>The conversion efficiency lies in the range of 17 to 18%.</a:t>
            </a:r>
            <a:endParaRPr lang="en-US" i="1" dirty="0"/>
          </a:p>
        </p:txBody>
      </p:sp>
      <p:pic>
        <p:nvPicPr>
          <p:cNvPr id="7" name="Picture 6">
            <a:extLst>
              <a:ext uri="{FF2B5EF4-FFF2-40B4-BE49-F238E27FC236}">
                <a16:creationId xmlns:a16="http://schemas.microsoft.com/office/drawing/2014/main" id="{47FBEE48-BE59-49EF-B56D-FD16DADC8389}"/>
              </a:ext>
            </a:extLst>
          </p:cNvPr>
          <p:cNvPicPr>
            <a:picLocks noChangeAspect="1"/>
          </p:cNvPicPr>
          <p:nvPr/>
        </p:nvPicPr>
        <p:blipFill>
          <a:blip r:embed="rId2"/>
          <a:stretch>
            <a:fillRect/>
          </a:stretch>
        </p:blipFill>
        <p:spPr>
          <a:xfrm>
            <a:off x="6638150" y="1419276"/>
            <a:ext cx="5553850" cy="1181265"/>
          </a:xfrm>
          <a:prstGeom prst="rect">
            <a:avLst/>
          </a:prstGeom>
        </p:spPr>
      </p:pic>
    </p:spTree>
    <p:extLst>
      <p:ext uri="{BB962C8B-B14F-4D97-AF65-F5344CB8AC3E}">
        <p14:creationId xmlns:p14="http://schemas.microsoft.com/office/powerpoint/2010/main" val="3803926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Academic Literature 16x9">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F03431380.potx" id="{B573BD99-E105-4D2A-964B-B901A176567A}" vid="{B1D363B9-18DE-4874-9E2B-FD69B5C6548D}"/>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2.xml><?xml version="1.0" encoding="utf-8"?>
<ds:datastoreItem xmlns:ds="http://schemas.openxmlformats.org/officeDocument/2006/customXml" ds:itemID="{8CDDBB83-77C1-4099-A0AA-289882E745E2}">
  <ds:schemaRefs>
    <ds:schemaRef ds:uri="http://purl.org/dc/elements/1.1/"/>
    <ds:schemaRef ds:uri="http://schemas.microsoft.com/office/2006/metadata/properties"/>
    <ds:schemaRef ds:uri="4873beb7-5857-4685-be1f-d57550cc96cc"/>
    <ds:schemaRef ds:uri="http://schemas.openxmlformats.org/package/2006/metadata/core-properties"/>
    <ds:schemaRef ds:uri="http://purl.org/dc/term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Academic presentation, pinstripe and ribbon design (widescreen)</Template>
  <TotalTime>1752</TotalTime>
  <Words>1324</Words>
  <Application>Microsoft Office PowerPoint</Application>
  <PresentationFormat>Widescreen</PresentationFormat>
  <Paragraphs>97</Paragraphs>
  <Slides>12</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Euphemia</vt:lpstr>
      <vt:lpstr>LiberationSerif</vt:lpstr>
      <vt:lpstr>LiberationSerif-Bold</vt:lpstr>
      <vt:lpstr>LiberationSerif-Italic</vt:lpstr>
      <vt:lpstr>Plantagenet Cherokee</vt:lpstr>
      <vt:lpstr>WenQuanYiZenHei</vt:lpstr>
      <vt:lpstr>Wingdings</vt:lpstr>
      <vt:lpstr>Academic Literature 16x9</vt:lpstr>
      <vt:lpstr>Solar Cell Parameters</vt:lpstr>
      <vt:lpstr>External solar cell parameters</vt:lpstr>
      <vt:lpstr>Standard test conditions</vt:lpstr>
      <vt:lpstr>Short circuit current density (Isc)</vt:lpstr>
      <vt:lpstr>Short circuit current density (Isc)</vt:lpstr>
      <vt:lpstr>Open circuit voltage</vt:lpstr>
      <vt:lpstr>Fill factor</vt:lpstr>
      <vt:lpstr>Fill factor and open circuit voltage Voc</vt:lpstr>
      <vt:lpstr>Conversion efficiency</vt:lpstr>
      <vt:lpstr>Numerical for Practice ???</vt:lpstr>
      <vt:lpstr>The external quantum efficiency (λ)</vt:lpstr>
      <vt:lpstr>The external quantum efficiency (λ)</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Electromagnetic spectrum</dc:title>
  <dc:creator>SNIGDHARANI DHAL</dc:creator>
  <cp:lastModifiedBy>Dr. SATYANARAYAN DHAL</cp:lastModifiedBy>
  <cp:revision>158</cp:revision>
  <dcterms:created xsi:type="dcterms:W3CDTF">2020-07-27T07:48:08Z</dcterms:created>
  <dcterms:modified xsi:type="dcterms:W3CDTF">2020-08-18T09:14:12Z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