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1" r:id="rId4"/>
    <p:sldId id="273" r:id="rId5"/>
    <p:sldId id="261" r:id="rId6"/>
    <p:sldId id="274" r:id="rId7"/>
    <p:sldId id="275" r:id="rId8"/>
    <p:sldId id="276" r:id="rId9"/>
    <p:sldId id="277" r:id="rId10"/>
    <p:sldId id="278" r:id="rId11"/>
    <p:sldId id="279" r:id="rId12"/>
    <p:sldId id="282" r:id="rId13"/>
    <p:sldId id="281" r:id="rId14"/>
    <p:sldId id="283" r:id="rId15"/>
    <p:sldId id="284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200"/>
            </a:lvl1pPr>
            <a:lvl2pPr marL="414726" indent="0" algn="ctr">
              <a:buNone/>
              <a:defRPr sz="1800"/>
            </a:lvl2pPr>
            <a:lvl3pPr marL="829452" indent="0" algn="ctr">
              <a:buNone/>
              <a:defRPr sz="1600"/>
            </a:lvl3pPr>
            <a:lvl4pPr marL="1244178" indent="0" algn="ctr">
              <a:buNone/>
              <a:defRPr sz="1500"/>
            </a:lvl4pPr>
            <a:lvl5pPr marL="1658904" indent="0" algn="ctr">
              <a:buNone/>
              <a:defRPr sz="1500"/>
            </a:lvl5pPr>
            <a:lvl6pPr marL="2073631" indent="0" algn="ctr">
              <a:buNone/>
              <a:defRPr sz="1500"/>
            </a:lvl6pPr>
            <a:lvl7pPr marL="2488357" indent="0" algn="ctr">
              <a:buNone/>
              <a:defRPr sz="1500"/>
            </a:lvl7pPr>
            <a:lvl8pPr marL="2903083" indent="0" algn="ctr">
              <a:buNone/>
              <a:defRPr sz="1500"/>
            </a:lvl8pPr>
            <a:lvl9pPr marL="3317809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4880" cy="53040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3040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200"/>
            </a:lvl1pPr>
            <a:lvl2pPr marL="414726" indent="0">
              <a:buNone/>
              <a:defRPr sz="1800"/>
            </a:lvl2pPr>
            <a:lvl3pPr marL="829452" indent="0">
              <a:buNone/>
              <a:defRPr sz="1600"/>
            </a:lvl3pPr>
            <a:lvl4pPr marL="1244178" indent="0">
              <a:buNone/>
              <a:defRPr sz="1500"/>
            </a:lvl4pPr>
            <a:lvl5pPr marL="1658904" indent="0">
              <a:buNone/>
              <a:defRPr sz="1500"/>
            </a:lvl5pPr>
            <a:lvl6pPr marL="2073631" indent="0">
              <a:buNone/>
              <a:defRPr sz="1500"/>
            </a:lvl6pPr>
            <a:lvl7pPr marL="2488357" indent="0">
              <a:buNone/>
              <a:defRPr sz="1500"/>
            </a:lvl7pPr>
            <a:lvl8pPr marL="2903083" indent="0">
              <a:buNone/>
              <a:defRPr sz="1500"/>
            </a:lvl8pPr>
            <a:lvl9pPr marL="331780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2080" cy="39733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800" y="1604329"/>
            <a:ext cx="4043520" cy="39733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7121" y="27364"/>
            <a:ext cx="889488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3840" cy="114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3840" cy="3973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79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127680" y="6247376"/>
            <a:ext cx="289440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6556321" y="6247376"/>
            <a:ext cx="289440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56480" y="6247376"/>
            <a:ext cx="212544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ts val="129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ts val="103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ts val="77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ts val="52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ts val="26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121879"/>
            <a:ext cx="6400800" cy="4669321"/>
          </a:xfrm>
        </p:spPr>
        <p:txBody>
          <a:bodyPr/>
          <a:lstStyle/>
          <a:p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Lecture -</a:t>
            </a:r>
            <a:r>
              <a:rPr lang="en-US" sz="4400" b="1" dirty="0" smtClean="0"/>
              <a:t>15 &amp; 16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Resource use efficiency and optimization techniques, Resource cycling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and Flow of energy in different farming system farming system and environment 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04800"/>
            <a:ext cx="6927720" cy="5272907"/>
          </a:xfrm>
        </p:spPr>
        <p:txBody>
          <a:bodyPr/>
          <a:lstStyle/>
          <a:p>
            <a:pPr lvl="0"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Technical efficiency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the ability of a firm to  produce a given level of output with  minimum quantity of inputs under a given  technology. </a:t>
            </a:r>
          </a:p>
          <a:p>
            <a:pPr lvl="0"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Allocative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efficiency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measure of the degree of success in achieving the best  combination of different inputs in producing  a specific level of output considering the  relative prices of these inputs.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04800"/>
            <a:ext cx="6775320" cy="5272907"/>
          </a:xfrm>
        </p:spPr>
        <p:txBody>
          <a:bodyPr/>
          <a:lstStyle/>
          <a:p>
            <a:pPr lvl="0"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Economic efficiency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 product of technical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allocative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efficiency. </a:t>
            </a: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one sense, the efficiency of a firm is its success in producing as large an amount of output as possible from given sets of inputs. </a:t>
            </a:r>
          </a:p>
          <a:p>
            <a:pPr lvl="0"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Maximum efficiency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a firm is attained when it becomes impossible to reshuffle a given resource combination without decreasing the total output. </a:t>
            </a:r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Sagar\Desktop\IMG20200331075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406"/>
            <a:ext cx="9144001" cy="69184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gar\Desktop\IMG20200331075551.jpg"/>
          <p:cNvPicPr>
            <a:picLocks noChangeAspect="1" noChangeArrowheads="1"/>
          </p:cNvPicPr>
          <p:nvPr/>
        </p:nvPicPr>
        <p:blipFill>
          <a:blip r:embed="rId2" cstate="print"/>
          <a:srcRect t="-12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5" name="Picture 3" descr="C:\Users\Sagar\Desktop\IMG20200331075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491"/>
            <a:ext cx="9144000" cy="68804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Sagar\Desktop\IMG20200331075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pPr algn="ctr">
              <a:buNone/>
            </a:pPr>
            <a:r>
              <a:rPr lang="en-IN" sz="5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Thank You</a:t>
            </a:r>
            <a:endParaRPr lang="en-IN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3629"/>
            <a:ext cx="6775320" cy="1140600"/>
          </a:xfrm>
        </p:spPr>
        <p:txBody>
          <a:bodyPr/>
          <a:lstStyle/>
          <a:p>
            <a: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Efficiency </a:t>
            </a:r>
            <a:endParaRPr lang="en-I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4329"/>
            <a:ext cx="6775320" cy="3973378"/>
          </a:xfrm>
        </p:spPr>
        <p:txBody>
          <a:bodyPr/>
          <a:lstStyle/>
          <a:p>
            <a:pPr marL="286385" marR="5080" indent="-274320">
              <a:lnSpc>
                <a:spcPts val="2920"/>
              </a:lnSpc>
              <a:spcBef>
                <a:spcPts val="459"/>
              </a:spcBef>
              <a:buClr>
                <a:srgbClr val="D16248"/>
              </a:buClr>
              <a:buSzPct val="85185"/>
              <a:buFont typeface="Verdana"/>
              <a:buChar char="●"/>
              <a:tabLst>
                <a:tab pos="287020" algn="l"/>
              </a:tabLst>
            </a:pPr>
            <a:r>
              <a:rPr lang="en-US" sz="2800" spc="-5" dirty="0" smtClean="0">
                <a:latin typeface="Georgia"/>
                <a:cs typeface="Georgia"/>
              </a:rPr>
              <a:t>Efficiency </a:t>
            </a:r>
            <a:r>
              <a:rPr lang="en-US" sz="2800" dirty="0" smtClean="0">
                <a:latin typeface="Georgia"/>
                <a:cs typeface="Georgia"/>
              </a:rPr>
              <a:t>in </a:t>
            </a:r>
            <a:r>
              <a:rPr lang="en-US" sz="2800" spc="-5" dirty="0" smtClean="0">
                <a:latin typeface="Georgia"/>
                <a:cs typeface="Georgia"/>
              </a:rPr>
              <a:t>any system </a:t>
            </a:r>
            <a:r>
              <a:rPr lang="en-US" sz="2800" dirty="0" smtClean="0">
                <a:latin typeface="Georgia"/>
                <a:cs typeface="Georgia"/>
              </a:rPr>
              <a:t>is </a:t>
            </a:r>
            <a:r>
              <a:rPr lang="en-US" sz="2800" spc="-5" dirty="0" smtClean="0">
                <a:latin typeface="Georgia"/>
                <a:cs typeface="Georgia"/>
              </a:rPr>
              <a:t>an expression of  obtainable output </a:t>
            </a:r>
            <a:r>
              <a:rPr lang="en-US" sz="2800" dirty="0" smtClean="0">
                <a:latin typeface="Georgia"/>
                <a:cs typeface="Georgia"/>
              </a:rPr>
              <a:t>with the </a:t>
            </a:r>
            <a:r>
              <a:rPr lang="en-US" sz="2800" spc="-5" dirty="0" smtClean="0">
                <a:latin typeface="Georgia"/>
                <a:cs typeface="Georgia"/>
              </a:rPr>
              <a:t>addition of unit amount  of</a:t>
            </a:r>
            <a:r>
              <a:rPr lang="en-US" sz="2800" spc="-25" dirty="0" smtClean="0">
                <a:latin typeface="Georgia"/>
                <a:cs typeface="Georgia"/>
              </a:rPr>
              <a:t> </a:t>
            </a:r>
            <a:r>
              <a:rPr lang="en-US" sz="2800" spc="-5" dirty="0" smtClean="0">
                <a:latin typeface="Georgia"/>
                <a:cs typeface="Georgia"/>
              </a:rPr>
              <a:t>input.</a:t>
            </a:r>
            <a:endParaRPr lang="en-US" sz="2800" dirty="0" smtClean="0">
              <a:latin typeface="Georgia"/>
              <a:cs typeface="Georgia"/>
            </a:endParaRPr>
          </a:p>
          <a:p>
            <a:pPr marL="286385" marR="98425" indent="-274320">
              <a:lnSpc>
                <a:spcPts val="2920"/>
              </a:lnSpc>
              <a:spcBef>
                <a:spcPts val="640"/>
              </a:spcBef>
              <a:buClr>
                <a:srgbClr val="D16248"/>
              </a:buClr>
              <a:buSzPct val="85185"/>
              <a:buFont typeface="Verdana"/>
              <a:buChar char="●"/>
              <a:tabLst>
                <a:tab pos="287020" algn="l"/>
              </a:tabLst>
            </a:pPr>
            <a:r>
              <a:rPr lang="en-US" sz="2800" spc="-5" dirty="0" smtClean="0">
                <a:latin typeface="Georgia"/>
                <a:cs typeface="Georgia"/>
              </a:rPr>
              <a:t>The ratio of energy </a:t>
            </a:r>
            <a:r>
              <a:rPr lang="en-US" sz="2800" dirty="0" smtClean="0">
                <a:latin typeface="Georgia"/>
                <a:cs typeface="Georgia"/>
              </a:rPr>
              <a:t>intake </a:t>
            </a:r>
            <a:r>
              <a:rPr lang="en-US" sz="2800" spc="-5" dirty="0" smtClean="0">
                <a:latin typeface="Georgia"/>
                <a:cs typeface="Georgia"/>
              </a:rPr>
              <a:t>and energy of </a:t>
            </a:r>
            <a:r>
              <a:rPr lang="en-US" sz="2800" dirty="0" smtClean="0">
                <a:latin typeface="Georgia"/>
                <a:cs typeface="Georgia"/>
              </a:rPr>
              <a:t>the  </a:t>
            </a:r>
            <a:r>
              <a:rPr lang="en-US" sz="2800" spc="-5" dirty="0" smtClean="0">
                <a:latin typeface="Georgia"/>
                <a:cs typeface="Georgia"/>
              </a:rPr>
              <a:t>produced biomass </a:t>
            </a:r>
            <a:r>
              <a:rPr lang="en-US" sz="2800" dirty="0" smtClean="0">
                <a:latin typeface="Georgia"/>
                <a:cs typeface="Georgia"/>
              </a:rPr>
              <a:t>i.e. </a:t>
            </a:r>
            <a:r>
              <a:rPr lang="en-US" sz="2800" spc="-5" dirty="0" smtClean="0">
                <a:latin typeface="Georgia"/>
                <a:cs typeface="Georgia"/>
              </a:rPr>
              <a:t>of input and output </a:t>
            </a:r>
            <a:r>
              <a:rPr lang="en-US" sz="2800" dirty="0" smtClean="0">
                <a:latin typeface="Georgia"/>
                <a:cs typeface="Georgia"/>
              </a:rPr>
              <a:t>is </a:t>
            </a:r>
            <a:r>
              <a:rPr lang="en-US" sz="2800" spc="-5" dirty="0" smtClean="0">
                <a:latin typeface="Georgia"/>
                <a:cs typeface="Georgia"/>
              </a:rPr>
              <a:t>called  ecological efficiency. This can </a:t>
            </a:r>
            <a:r>
              <a:rPr lang="en-US" sz="2800" dirty="0" smtClean="0">
                <a:latin typeface="Georgia"/>
                <a:cs typeface="Georgia"/>
              </a:rPr>
              <a:t>be </a:t>
            </a:r>
            <a:r>
              <a:rPr lang="en-US" sz="2800" spc="-5" dirty="0" smtClean="0">
                <a:latin typeface="Georgia"/>
                <a:cs typeface="Georgia"/>
              </a:rPr>
              <a:t>studied at any  </a:t>
            </a:r>
            <a:r>
              <a:rPr lang="en-US" sz="2800" spc="-5" dirty="0" err="1" smtClean="0">
                <a:latin typeface="Georgia"/>
                <a:cs typeface="Georgia"/>
              </a:rPr>
              <a:t>trophic</a:t>
            </a:r>
            <a:r>
              <a:rPr lang="en-US" sz="2800" spc="-35" dirty="0" smtClean="0">
                <a:latin typeface="Georgia"/>
                <a:cs typeface="Georgia"/>
              </a:rPr>
              <a:t> </a:t>
            </a:r>
            <a:r>
              <a:rPr lang="en-US" sz="2800" spc="-5" dirty="0" smtClean="0">
                <a:latin typeface="Georgia"/>
                <a:cs typeface="Georgia"/>
              </a:rPr>
              <a:t>level.</a:t>
            </a:r>
            <a:endParaRPr lang="en-US" sz="2800" dirty="0" smtClean="0">
              <a:latin typeface="Georgia"/>
              <a:cs typeface="Georgia"/>
            </a:endParaRPr>
          </a:p>
          <a:p>
            <a:pPr marL="286385" marR="132715" indent="-274320">
              <a:lnSpc>
                <a:spcPts val="2920"/>
              </a:lnSpc>
              <a:spcBef>
                <a:spcPts val="630"/>
              </a:spcBef>
              <a:buClr>
                <a:srgbClr val="D16248"/>
              </a:buClr>
              <a:buSzPct val="85185"/>
              <a:buFont typeface="Verdana"/>
              <a:buChar char="●"/>
              <a:tabLst>
                <a:tab pos="287020" algn="l"/>
              </a:tabLst>
            </a:pPr>
            <a:r>
              <a:rPr lang="en-US" sz="2800" spc="-5" dirty="0" smtClean="0">
                <a:latin typeface="Georgia"/>
                <a:cs typeface="Georgia"/>
              </a:rPr>
              <a:t>Resource use efficiency (fertilizer, water etc) </a:t>
            </a:r>
            <a:r>
              <a:rPr lang="en-US" sz="2800" dirty="0" smtClean="0">
                <a:latin typeface="Georgia"/>
                <a:cs typeface="Georgia"/>
              </a:rPr>
              <a:t>is the  </a:t>
            </a:r>
            <a:r>
              <a:rPr lang="en-US" sz="2800" spc="-5" dirty="0" smtClean="0">
                <a:latin typeface="Georgia"/>
                <a:cs typeface="Georgia"/>
              </a:rPr>
              <a:t>output of any crop or any </a:t>
            </a:r>
            <a:r>
              <a:rPr lang="en-US" sz="2800" dirty="0" smtClean="0">
                <a:latin typeface="Georgia"/>
                <a:cs typeface="Georgia"/>
              </a:rPr>
              <a:t>thing </a:t>
            </a:r>
            <a:r>
              <a:rPr lang="en-US" sz="2800" spc="-5" dirty="0" smtClean="0">
                <a:latin typeface="Georgia"/>
                <a:cs typeface="Georgia"/>
              </a:rPr>
              <a:t>else </a:t>
            </a:r>
            <a:r>
              <a:rPr lang="en-US" sz="2800" dirty="0" smtClean="0">
                <a:latin typeface="Georgia"/>
                <a:cs typeface="Georgia"/>
              </a:rPr>
              <a:t>per </a:t>
            </a:r>
            <a:r>
              <a:rPr lang="en-US" sz="2800" spc="-5" dirty="0" smtClean="0">
                <a:latin typeface="Georgia"/>
                <a:cs typeface="Georgia"/>
              </a:rPr>
              <a:t>unit of </a:t>
            </a:r>
            <a:r>
              <a:rPr lang="en-US" sz="2800" spc="5" dirty="0" smtClean="0">
                <a:latin typeface="Georgia"/>
                <a:cs typeface="Georgia"/>
              </a:rPr>
              <a:t>the  </a:t>
            </a:r>
            <a:r>
              <a:rPr lang="en-US" sz="2800" spc="-5" dirty="0" smtClean="0">
                <a:latin typeface="Georgia"/>
                <a:cs typeface="Georgia"/>
              </a:rPr>
              <a:t>resource applied under </a:t>
            </a:r>
            <a:r>
              <a:rPr lang="en-US" sz="2800" dirty="0" smtClean="0">
                <a:latin typeface="Georgia"/>
                <a:cs typeface="Georgia"/>
              </a:rPr>
              <a:t>a </a:t>
            </a:r>
            <a:r>
              <a:rPr lang="en-US" sz="2800" spc="-5" dirty="0" smtClean="0">
                <a:latin typeface="Georgia"/>
                <a:cs typeface="Georgia"/>
              </a:rPr>
              <a:t>specified set of soil and  climatic</a:t>
            </a:r>
            <a:r>
              <a:rPr lang="en-US" sz="2800" spc="-15" dirty="0" smtClean="0">
                <a:latin typeface="Georgia"/>
                <a:cs typeface="Georgia"/>
              </a:rPr>
              <a:t> </a:t>
            </a:r>
            <a:r>
              <a:rPr lang="en-US" sz="2800" spc="-5" dirty="0" smtClean="0">
                <a:latin typeface="Georgia"/>
                <a:cs typeface="Georgia"/>
              </a:rPr>
              <a:t>conditions.</a:t>
            </a:r>
            <a:endParaRPr lang="en-US" sz="2800" dirty="0" smtClean="0">
              <a:latin typeface="Georgia"/>
              <a:cs typeface="Georgia"/>
            </a:endParaRPr>
          </a:p>
          <a:p>
            <a:pPr algn="just"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533400"/>
            <a:ext cx="6775320" cy="5044307"/>
          </a:xfrm>
        </p:spPr>
        <p:txBody>
          <a:bodyPr/>
          <a:lstStyle/>
          <a:p>
            <a:pPr marL="12700" algn="just">
              <a:lnSpc>
                <a:spcPts val="2365"/>
              </a:lnSpc>
              <a:spcBef>
                <a:spcPts val="1425"/>
              </a:spcBef>
            </a:pPr>
            <a:r>
              <a:rPr lang="en-US" sz="3200" b="1" spc="-5" dirty="0" smtClean="0">
                <a:latin typeface="Times New Roman"/>
                <a:cs typeface="Times New Roman"/>
              </a:rPr>
              <a:t>Cultivated </a:t>
            </a:r>
            <a:r>
              <a:rPr lang="en-US" sz="3200" b="1" dirty="0" smtClean="0">
                <a:latin typeface="Times New Roman"/>
                <a:cs typeface="Times New Roman"/>
              </a:rPr>
              <a:t>Land </a:t>
            </a:r>
            <a:r>
              <a:rPr lang="en-US" sz="3200" b="1" spc="-5" dirty="0" smtClean="0">
                <a:latin typeface="Times New Roman"/>
                <a:cs typeface="Times New Roman"/>
              </a:rPr>
              <a:t>Utilization </a:t>
            </a:r>
            <a:r>
              <a:rPr lang="en-US" sz="3200" b="1" dirty="0" smtClean="0">
                <a:latin typeface="Times New Roman"/>
                <a:cs typeface="Times New Roman"/>
              </a:rPr>
              <a:t>Index (</a:t>
            </a:r>
            <a:r>
              <a:rPr lang="en-US" sz="3200" b="1" spc="-110" dirty="0" smtClean="0">
                <a:latin typeface="Times New Roman"/>
                <a:cs typeface="Times New Roman"/>
              </a:rPr>
              <a:t> </a:t>
            </a:r>
            <a:r>
              <a:rPr lang="en-US" sz="3200" b="1" dirty="0" smtClean="0">
                <a:latin typeface="Times New Roman"/>
                <a:cs typeface="Times New Roman"/>
              </a:rPr>
              <a:t>CLUI):</a:t>
            </a:r>
            <a:endParaRPr lang="en-US" sz="3200" dirty="0" smtClean="0">
              <a:latin typeface="Times New Roman"/>
              <a:cs typeface="Times New Roman"/>
            </a:endParaRPr>
          </a:p>
          <a:p>
            <a:pPr marL="240665" marR="5080" indent="-228600" algn="just">
              <a:lnSpc>
                <a:spcPts val="2280"/>
              </a:lnSpc>
              <a:spcBef>
                <a:spcPts val="140"/>
              </a:spcBef>
              <a:buClr>
                <a:srgbClr val="D16248"/>
              </a:buClr>
              <a:buSzPct val="85000"/>
              <a:buFont typeface="Verdana"/>
              <a:buChar char="●"/>
              <a:tabLst>
                <a:tab pos="287020" algn="l"/>
              </a:tabLst>
            </a:pPr>
            <a:endParaRPr lang="en-US" dirty="0" smtClean="0"/>
          </a:p>
          <a:p>
            <a:pPr marL="240665" marR="5080" indent="-228600" algn="just">
              <a:lnSpc>
                <a:spcPts val="2280"/>
              </a:lnSpc>
              <a:spcBef>
                <a:spcPts val="140"/>
              </a:spcBef>
              <a:buClr>
                <a:srgbClr val="D16248"/>
              </a:buClr>
              <a:buSzPct val="85000"/>
              <a:buFont typeface="Verdana"/>
              <a:buChar char="●"/>
              <a:tabLst>
                <a:tab pos="287020" algn="l"/>
              </a:tabLst>
            </a:pP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Cultivated 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land utilization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Index (Chuang, 1973) is calculated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summing the  products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land area 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each crop, 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multiplied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the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actual 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duration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of that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crop divided by the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total cultivated land 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times </a:t>
            </a:r>
            <a:r>
              <a:rPr lang="en-US" sz="2800" spc="5" dirty="0" smtClean="0">
                <a:latin typeface="Times New Roman" pitchFamily="18" charset="0"/>
                <a:cs typeface="Times New Roman" pitchFamily="18" charset="0"/>
              </a:rPr>
              <a:t>365</a:t>
            </a:r>
            <a:r>
              <a:rPr lang="en-US" sz="2800" spc="-1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days.</a:t>
            </a:r>
          </a:p>
          <a:p>
            <a:pPr marL="266065" marR="30480" indent="-228600" algn="just">
              <a:lnSpc>
                <a:spcPts val="2230"/>
              </a:lnSpc>
              <a:spcBef>
                <a:spcPts val="320"/>
              </a:spcBef>
              <a:buClr>
                <a:srgbClr val="D16248"/>
              </a:buClr>
              <a:buSzPct val="85000"/>
              <a:buFont typeface="Verdana"/>
              <a:buChar char="●"/>
              <a:tabLst>
                <a:tab pos="312420" algn="l"/>
              </a:tabLst>
            </a:pP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Where,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total number of crops; </a:t>
            </a:r>
            <a:r>
              <a:rPr lang="en-US" sz="2800" spc="5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spc="7" baseline="-21367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spc="7" baseline="-2136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area occupied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spc="-10" dirty="0" err="1" smtClean="0">
                <a:latin typeface="Times New Roman" pitchFamily="18" charset="0"/>
                <a:cs typeface="Times New Roman" pitchFamily="18" charset="0"/>
              </a:rPr>
              <a:t>ith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crop, </a:t>
            </a:r>
            <a:r>
              <a:rPr lang="en-US" sz="2800" spc="5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spc="7" baseline="-21367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spc="5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days that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8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10" dirty="0" err="1" smtClean="0">
                <a:latin typeface="Times New Roman" pitchFamily="18" charset="0"/>
                <a:cs typeface="Times New Roman" pitchFamily="18" charset="0"/>
              </a:rPr>
              <a:t>ith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crop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occupied</a:t>
            </a:r>
            <a:r>
              <a:rPr lang="en-US" sz="28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800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spc="-1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cultivated</a:t>
            </a:r>
            <a:r>
              <a:rPr lang="en-US" sz="28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land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area available</a:t>
            </a:r>
            <a:r>
              <a:rPr lang="en-US" sz="28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28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5" dirty="0" smtClean="0">
                <a:latin typeface="Times New Roman" pitchFamily="18" charset="0"/>
                <a:cs typeface="Times New Roman" pitchFamily="18" charset="0"/>
              </a:rPr>
              <a:t>365</a:t>
            </a:r>
            <a:r>
              <a:rPr lang="en-US" sz="28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days.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66065" marR="30480" indent="-228600" algn="just">
              <a:lnSpc>
                <a:spcPct val="94500"/>
              </a:lnSpc>
              <a:spcBef>
                <a:spcPts val="1010"/>
              </a:spcBef>
              <a:buClr>
                <a:srgbClr val="D16248"/>
              </a:buClr>
              <a:buSzPct val="85000"/>
              <a:buNone/>
              <a:tabLst>
                <a:tab pos="312420" algn="l"/>
              </a:tabLst>
            </a:pPr>
            <a:endParaRPr lang="en-US" sz="3200" dirty="0" smtClean="0">
              <a:latin typeface="Times New Roman"/>
              <a:cs typeface="Times New Roman"/>
            </a:endParaRPr>
          </a:p>
          <a:p>
            <a:pPr algn="just">
              <a:buNone/>
            </a:pPr>
            <a:endParaRPr lang="en-US" dirty="0" smtClean="0"/>
          </a:p>
        </p:txBody>
      </p:sp>
      <p:sp>
        <p:nvSpPr>
          <p:cNvPr id="4" name="object 6"/>
          <p:cNvSpPr/>
          <p:nvPr/>
        </p:nvSpPr>
        <p:spPr>
          <a:xfrm>
            <a:off x="2667000" y="4724400"/>
            <a:ext cx="754379" cy="228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4038600" y="4419600"/>
            <a:ext cx="662939" cy="34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4739641" y="4572000"/>
            <a:ext cx="297180" cy="228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5044441" y="4495800"/>
            <a:ext cx="281939" cy="297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38600" y="4876800"/>
            <a:ext cx="1379219" cy="228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0"/>
          <p:cNvSpPr/>
          <p:nvPr/>
        </p:nvSpPr>
        <p:spPr>
          <a:xfrm>
            <a:off x="4114800" y="5105400"/>
            <a:ext cx="304800" cy="3124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9"/>
          <p:cNvSpPr/>
          <p:nvPr/>
        </p:nvSpPr>
        <p:spPr>
          <a:xfrm rot="10800000" flipH="1" flipV="1">
            <a:off x="4419600" y="5029200"/>
            <a:ext cx="533400" cy="3962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953000" y="5105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flipV="1">
            <a:off x="3505200" y="4724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04800"/>
            <a:ext cx="6775320" cy="5272907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LUI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expressed as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fraction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percentage. This gives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idea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about  how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land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area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been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put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into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use. If the index 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(100%), it shows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that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land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has been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left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fallow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tells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the specification of  intercropping and relay cropping.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limitation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 CLUI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is its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inability to consider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land temporarily available to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farmer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3200" spc="-1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cultivation.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8600"/>
            <a:ext cx="6851520" cy="6096000"/>
          </a:xfrm>
        </p:spPr>
        <p:txBody>
          <a:bodyPr/>
          <a:lstStyle/>
          <a:p>
            <a:pPr marL="12700" marR="6350" algn="just">
              <a:lnSpc>
                <a:spcPct val="100000"/>
              </a:lnSpc>
              <a:spcBef>
                <a:spcPts val="1585"/>
              </a:spcBef>
            </a:pP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FUE is the output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any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crop per unit of the nutrient applied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under a 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specified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set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of soil and 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climatic</a:t>
            </a:r>
            <a:r>
              <a:rPr lang="en-US" sz="2800" spc="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conditions.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505"/>
              </a:spcBef>
            </a:pP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The NUE/FUE can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expressed in several</a:t>
            </a:r>
            <a:r>
              <a:rPr lang="en-US" sz="28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ways.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6350" algn="just">
              <a:lnSpc>
                <a:spcPct val="120000"/>
              </a:lnSpc>
            </a:pP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Mosier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en-US" sz="2800" i="1" spc="-5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. (2004) described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agronomic indices to describe NUE:  </a:t>
            </a:r>
            <a:r>
              <a:rPr lang="en-US" sz="28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partial factor productivity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(PFP, kg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crop yield per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kg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en-US" sz="2800" spc="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applied);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6350" algn="just">
              <a:lnSpc>
                <a:spcPct val="100000"/>
              </a:lnSpc>
              <a:spcBef>
                <a:spcPts val="505"/>
              </a:spcBef>
              <a:tabLst>
                <a:tab pos="1431290" algn="l"/>
                <a:tab pos="2707005" algn="l"/>
                <a:tab pos="3392804" algn="l"/>
                <a:tab pos="3831590" algn="l"/>
                <a:tab pos="4518660" algn="l"/>
                <a:tab pos="5243830" algn="l"/>
                <a:tab pos="6376035" algn="l"/>
                <a:tab pos="6926580" algn="l"/>
                <a:tab pos="7363459" algn="l"/>
              </a:tabLst>
            </a:pPr>
            <a:r>
              <a:rPr lang="en-US" sz="28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sz="2800" spc="1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spc="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omi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	eff</a:t>
            </a:r>
            <a:r>
              <a:rPr lang="en-US" sz="28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	</a:t>
            </a:r>
            <a:r>
              <a:rPr lang="en-US" sz="2800" spc="15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spc="5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	kg	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	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yi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	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	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er	kg	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 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applied);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81000"/>
            <a:ext cx="6699120" cy="5105400"/>
          </a:xfrm>
        </p:spPr>
        <p:txBody>
          <a:bodyPr/>
          <a:lstStyle/>
          <a:p>
            <a:pPr marL="12700" marR="5080">
              <a:lnSpc>
                <a:spcPct val="100000"/>
              </a:lnSpc>
              <a:spcBef>
                <a:spcPts val="505"/>
              </a:spcBef>
            </a:pPr>
            <a:r>
              <a:rPr lang="en-US" sz="28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apparent recovery efficiency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(RE,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kg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nutrient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taken up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kg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nutrient  applied);</a:t>
            </a:r>
            <a:r>
              <a:rPr lang="en-US" sz="28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6350">
              <a:lnSpc>
                <a:spcPct val="100000"/>
              </a:lnSpc>
              <a:spcBef>
                <a:spcPts val="505"/>
              </a:spcBef>
            </a:pPr>
            <a:r>
              <a:rPr lang="en-US" sz="28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physiological efficiency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(PE, kg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yield increase per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kg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nutrient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taken 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up).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8255">
              <a:lnSpc>
                <a:spcPct val="100000"/>
              </a:lnSpc>
              <a:spcBef>
                <a:spcPts val="500"/>
              </a:spcBef>
            </a:pP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Crop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removal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efficiency (removal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nutrient in harvested crop </a:t>
            </a:r>
            <a:r>
              <a:rPr lang="en-US" sz="2800" spc="5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of  nutrient applied) is also commonly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used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to explain nutrient</a:t>
            </a:r>
            <a:r>
              <a:rPr lang="en-US" sz="2800" spc="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efficiency.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81000"/>
            <a:ext cx="6699120" cy="5105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efficiencies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Energy efficiency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Energy output (MJ/ ha) / energy input (MJ/ ha)</a:t>
            </a:r>
          </a:p>
          <a:p>
            <a:pPr lvl="0" algn="just">
              <a:buFont typeface="Wingdings" pitchFamily="2" charset="2"/>
              <a:buChar char="Ø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Net energy (MJ/ ha)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Energy output (MJ/ ha)  - energy input (MJ/ ha)</a:t>
            </a:r>
          </a:p>
          <a:p>
            <a:pPr lvl="0" algn="just">
              <a:buFont typeface="Wingdings" pitchFamily="2" charset="2"/>
              <a:buChar char="Ø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Energy productivity (kg/MJ)=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output (grain + byproduct (kg/ha) / energy input (MJ/ ha)</a:t>
            </a:r>
          </a:p>
          <a:p>
            <a:pPr lvl="0" algn="just">
              <a:buFont typeface="Wingdings" pitchFamily="2" charset="2"/>
              <a:buChar char="Ø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Energy intensity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energy (MJ/ ha) / output (grain + byproduct (kg/ha).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81000"/>
            <a:ext cx="6699120" cy="5105400"/>
          </a:xfrm>
        </p:spPr>
        <p:txBody>
          <a:bodyPr/>
          <a:lstStyle/>
          <a:p>
            <a:pPr lvl="0" algn="just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Crop water use efficiency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Crop water use efficiency is a ratio between marketable crop yield and water used by the crop in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evapotranspiration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Field water use efficiency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Field water use efficiency is a ratio between marketable crop yield and field water supply which includes water  used by the plant in metabolic	activities, ET and deep  percolation losses.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"/>
            <a:ext cx="6699120" cy="6019800"/>
          </a:xfrm>
        </p:spPr>
        <p:txBody>
          <a:bodyPr/>
          <a:lstStyle/>
          <a:p>
            <a:pPr lvl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Weed control efficiency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[Weed count or dry weight in weedy - weed count or  dry weight in a treatment]/weed count or dry weight  in weedy </a:t>
            </a:r>
          </a:p>
          <a:p>
            <a:pPr lvl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Resource use efficiency: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Resource use efficiency in agriculture is defined to  include the concepts of technical efficiency,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allocative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efficiency and environmental  efficiency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2006).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253</TotalTime>
  <Words>674</Words>
  <Application>Microsoft Office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Theme5</vt:lpstr>
      <vt:lpstr> Lecture -15 &amp; 16  Resource use efficiency and optimization techniques, Resource cycling and Flow of energy in different farming system farming system and environment </vt:lpstr>
      <vt:lpstr>Efficiency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Farming System</dc:title>
  <dc:creator>Sagar</dc:creator>
  <cp:lastModifiedBy>USER-Roja</cp:lastModifiedBy>
  <cp:revision>31</cp:revision>
  <dcterms:created xsi:type="dcterms:W3CDTF">2006-08-16T00:00:00Z</dcterms:created>
  <dcterms:modified xsi:type="dcterms:W3CDTF">2020-04-14T14:42:55Z</dcterms:modified>
</cp:coreProperties>
</file>