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71" r:id="rId4"/>
    <p:sldId id="26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87" r:id="rId21"/>
    <p:sldId id="288" r:id="rId22"/>
    <p:sldId id="289" r:id="rId23"/>
    <p:sldId id="290" r:id="rId24"/>
    <p:sldId id="291" r:id="rId25"/>
    <p:sldId id="292" r:id="rId26"/>
    <p:sldId id="293" r:id="rId27"/>
    <p:sldId id="294" r:id="rId28"/>
    <p:sldId id="295" r:id="rId29"/>
    <p:sldId id="296" r:id="rId30"/>
    <p:sldId id="297" r:id="rId31"/>
    <p:sldId id="298" r:id="rId32"/>
    <p:sldId id="299" r:id="rId33"/>
    <p:sldId id="267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944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360" y="1121879"/>
            <a:ext cx="6857280" cy="2387771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360" y="3601819"/>
            <a:ext cx="6857280" cy="1656174"/>
          </a:xfrm>
        </p:spPr>
        <p:txBody>
          <a:bodyPr/>
          <a:lstStyle>
            <a:lvl1pPr marL="0" indent="0" algn="ctr">
              <a:buNone/>
              <a:defRPr sz="2200"/>
            </a:lvl1pPr>
            <a:lvl2pPr marL="414726" indent="0" algn="ctr">
              <a:buNone/>
              <a:defRPr sz="1800"/>
            </a:lvl2pPr>
            <a:lvl3pPr marL="829452" indent="0" algn="ctr">
              <a:buNone/>
              <a:defRPr sz="1600"/>
            </a:lvl3pPr>
            <a:lvl4pPr marL="1244178" indent="0" algn="ctr">
              <a:buNone/>
              <a:defRPr sz="1500"/>
            </a:lvl4pPr>
            <a:lvl5pPr marL="1658904" indent="0" algn="ctr">
              <a:buNone/>
              <a:defRPr sz="1500"/>
            </a:lvl5pPr>
            <a:lvl6pPr marL="2073631" indent="0" algn="ctr">
              <a:buNone/>
              <a:defRPr sz="1500"/>
            </a:lvl6pPr>
            <a:lvl7pPr marL="2488357" indent="0" algn="ctr">
              <a:buNone/>
              <a:defRPr sz="1500"/>
            </a:lvl7pPr>
            <a:lvl8pPr marL="2903083" indent="0" algn="ctr">
              <a:buNone/>
              <a:defRPr sz="1500"/>
            </a:lvl8pPr>
            <a:lvl9pPr marL="3317809" indent="0" algn="ctr">
              <a:buNone/>
              <a:defRPr sz="15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5440" y="273629"/>
            <a:ext cx="2054880" cy="53040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6480" y="273629"/>
            <a:ext cx="6030720" cy="530407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521" y="1709460"/>
            <a:ext cx="7886880" cy="2852939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521" y="4589763"/>
            <a:ext cx="7886880" cy="1499197"/>
          </a:xfrm>
        </p:spPr>
        <p:txBody>
          <a:bodyPr/>
          <a:lstStyle>
            <a:lvl1pPr marL="0" indent="0">
              <a:buNone/>
              <a:defRPr sz="2200"/>
            </a:lvl1pPr>
            <a:lvl2pPr marL="414726" indent="0">
              <a:buNone/>
              <a:defRPr sz="1800"/>
            </a:lvl2pPr>
            <a:lvl3pPr marL="829452" indent="0">
              <a:buNone/>
              <a:defRPr sz="1600"/>
            </a:lvl3pPr>
            <a:lvl4pPr marL="1244178" indent="0">
              <a:buNone/>
              <a:defRPr sz="1500"/>
            </a:lvl4pPr>
            <a:lvl5pPr marL="1658904" indent="0">
              <a:buNone/>
              <a:defRPr sz="1500"/>
            </a:lvl5pPr>
            <a:lvl6pPr marL="2073631" indent="0">
              <a:buNone/>
              <a:defRPr sz="1500"/>
            </a:lvl6pPr>
            <a:lvl7pPr marL="2488357" indent="0">
              <a:buNone/>
              <a:defRPr sz="1500"/>
            </a:lvl7pPr>
            <a:lvl8pPr marL="2903083" indent="0">
              <a:buNone/>
              <a:defRPr sz="1500"/>
            </a:lvl8pPr>
            <a:lvl9pPr marL="3317809" indent="0">
              <a:buNone/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6480" y="1604329"/>
            <a:ext cx="4042080" cy="397337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6800" y="1604329"/>
            <a:ext cx="4043520" cy="397337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281" y="365798"/>
            <a:ext cx="7886880" cy="132493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280" y="1680657"/>
            <a:ext cx="3869280" cy="823766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726" indent="0">
              <a:buNone/>
              <a:defRPr sz="1800" b="1"/>
            </a:lvl2pPr>
            <a:lvl3pPr marL="829452" indent="0">
              <a:buNone/>
              <a:defRPr sz="1600" b="1"/>
            </a:lvl3pPr>
            <a:lvl4pPr marL="1244178" indent="0">
              <a:buNone/>
              <a:defRPr sz="1500" b="1"/>
            </a:lvl4pPr>
            <a:lvl5pPr marL="1658904" indent="0">
              <a:buNone/>
              <a:defRPr sz="1500" b="1"/>
            </a:lvl5pPr>
            <a:lvl6pPr marL="2073631" indent="0">
              <a:buNone/>
              <a:defRPr sz="1500" b="1"/>
            </a:lvl6pPr>
            <a:lvl7pPr marL="2488357" indent="0">
              <a:buNone/>
              <a:defRPr sz="1500" b="1"/>
            </a:lvl7pPr>
            <a:lvl8pPr marL="2903083" indent="0">
              <a:buNone/>
              <a:defRPr sz="1500" b="1"/>
            </a:lvl8pPr>
            <a:lvl9pPr marL="3317809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280" y="2504424"/>
            <a:ext cx="3869280" cy="368534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600" y="1680657"/>
            <a:ext cx="3886560" cy="823766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726" indent="0">
              <a:buNone/>
              <a:defRPr sz="1800" b="1"/>
            </a:lvl2pPr>
            <a:lvl3pPr marL="829452" indent="0">
              <a:buNone/>
              <a:defRPr sz="1600" b="1"/>
            </a:lvl3pPr>
            <a:lvl4pPr marL="1244178" indent="0">
              <a:buNone/>
              <a:defRPr sz="1500" b="1"/>
            </a:lvl4pPr>
            <a:lvl5pPr marL="1658904" indent="0">
              <a:buNone/>
              <a:defRPr sz="1500" b="1"/>
            </a:lvl5pPr>
            <a:lvl6pPr marL="2073631" indent="0">
              <a:buNone/>
              <a:defRPr sz="1500" b="1"/>
            </a:lvl6pPr>
            <a:lvl7pPr marL="2488357" indent="0">
              <a:buNone/>
              <a:defRPr sz="1500" b="1"/>
            </a:lvl7pPr>
            <a:lvl8pPr marL="2903083" indent="0">
              <a:buNone/>
              <a:defRPr sz="1500" b="1"/>
            </a:lvl8pPr>
            <a:lvl9pPr marL="3317809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600" y="2504424"/>
            <a:ext cx="3886560" cy="368534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280" y="456528"/>
            <a:ext cx="2949120" cy="1601448"/>
          </a:xfrm>
        </p:spPr>
        <p:txBody>
          <a:bodyPr anchor="b"/>
          <a:lstStyle>
            <a:lvl1pPr>
              <a:defRPr sz="29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8000" y="987944"/>
            <a:ext cx="4628160" cy="4873472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280" y="2057977"/>
            <a:ext cx="2949120" cy="3810640"/>
          </a:xfrm>
        </p:spPr>
        <p:txBody>
          <a:bodyPr/>
          <a:lstStyle>
            <a:lvl1pPr marL="0" indent="0">
              <a:buNone/>
              <a:defRPr sz="1500"/>
            </a:lvl1pPr>
            <a:lvl2pPr marL="414726" indent="0">
              <a:buNone/>
              <a:defRPr sz="1300"/>
            </a:lvl2pPr>
            <a:lvl3pPr marL="829452" indent="0">
              <a:buNone/>
              <a:defRPr sz="1100"/>
            </a:lvl3pPr>
            <a:lvl4pPr marL="1244178" indent="0">
              <a:buNone/>
              <a:defRPr sz="900"/>
            </a:lvl4pPr>
            <a:lvl5pPr marL="1658904" indent="0">
              <a:buNone/>
              <a:defRPr sz="900"/>
            </a:lvl5pPr>
            <a:lvl6pPr marL="2073631" indent="0">
              <a:buNone/>
              <a:defRPr sz="900"/>
            </a:lvl6pPr>
            <a:lvl7pPr marL="2488357" indent="0">
              <a:buNone/>
              <a:defRPr sz="900"/>
            </a:lvl7pPr>
            <a:lvl8pPr marL="2903083" indent="0">
              <a:buNone/>
              <a:defRPr sz="900"/>
            </a:lvl8pPr>
            <a:lvl9pPr marL="33178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280" y="456528"/>
            <a:ext cx="2949120" cy="1601448"/>
          </a:xfrm>
        </p:spPr>
        <p:txBody>
          <a:bodyPr anchor="b"/>
          <a:lstStyle>
            <a:lvl1pPr>
              <a:defRPr sz="29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8000" y="987944"/>
            <a:ext cx="4628160" cy="4873472"/>
          </a:xfrm>
        </p:spPr>
        <p:txBody>
          <a:bodyPr/>
          <a:lstStyle>
            <a:lvl1pPr marL="0" indent="0">
              <a:buNone/>
              <a:defRPr sz="2900"/>
            </a:lvl1pPr>
            <a:lvl2pPr marL="414726" indent="0">
              <a:buNone/>
              <a:defRPr sz="2500"/>
            </a:lvl2pPr>
            <a:lvl3pPr marL="829452" indent="0">
              <a:buNone/>
              <a:defRPr sz="2200"/>
            </a:lvl3pPr>
            <a:lvl4pPr marL="1244178" indent="0">
              <a:buNone/>
              <a:defRPr sz="1800"/>
            </a:lvl4pPr>
            <a:lvl5pPr marL="1658904" indent="0">
              <a:buNone/>
              <a:defRPr sz="1800"/>
            </a:lvl5pPr>
            <a:lvl6pPr marL="2073631" indent="0">
              <a:buNone/>
              <a:defRPr sz="1800"/>
            </a:lvl6pPr>
            <a:lvl7pPr marL="2488357" indent="0">
              <a:buNone/>
              <a:defRPr sz="1800"/>
            </a:lvl7pPr>
            <a:lvl8pPr marL="2903083" indent="0">
              <a:buNone/>
              <a:defRPr sz="1800"/>
            </a:lvl8pPr>
            <a:lvl9pPr marL="3317809" indent="0">
              <a:buNone/>
              <a:defRPr sz="18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I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280" y="2057977"/>
            <a:ext cx="2949120" cy="3810640"/>
          </a:xfrm>
        </p:spPr>
        <p:txBody>
          <a:bodyPr/>
          <a:lstStyle>
            <a:lvl1pPr marL="0" indent="0">
              <a:buNone/>
              <a:defRPr sz="1500"/>
            </a:lvl1pPr>
            <a:lvl2pPr marL="414726" indent="0">
              <a:buNone/>
              <a:defRPr sz="1300"/>
            </a:lvl2pPr>
            <a:lvl3pPr marL="829452" indent="0">
              <a:buNone/>
              <a:defRPr sz="1100"/>
            </a:lvl3pPr>
            <a:lvl4pPr marL="1244178" indent="0">
              <a:buNone/>
              <a:defRPr sz="900"/>
            </a:lvl4pPr>
            <a:lvl5pPr marL="1658904" indent="0">
              <a:buNone/>
              <a:defRPr sz="900"/>
            </a:lvl5pPr>
            <a:lvl6pPr marL="2073631" indent="0">
              <a:buNone/>
              <a:defRPr sz="900"/>
            </a:lvl6pPr>
            <a:lvl7pPr marL="2488357" indent="0">
              <a:buNone/>
              <a:defRPr sz="900"/>
            </a:lvl7pPr>
            <a:lvl8pPr marL="2903083" indent="0">
              <a:buNone/>
              <a:defRPr sz="900"/>
            </a:lvl8pPr>
            <a:lvl9pPr marL="33178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77121" y="27364"/>
            <a:ext cx="8894880" cy="685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6480" y="273629"/>
            <a:ext cx="8223840" cy="1140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6480" y="1604329"/>
            <a:ext cx="8223840" cy="397337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5798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127680" y="6247376"/>
            <a:ext cx="2894400" cy="46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6556321" y="6247376"/>
            <a:ext cx="2894400" cy="46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eaLnBrk="1"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56480" y="6247376"/>
            <a:ext cx="2125440" cy="46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SzPct val="100000"/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2pPr>
      <a:lvl3pPr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3pPr>
      <a:lvl4pPr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4pPr>
      <a:lvl5pPr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5pPr>
      <a:lvl6pPr marL="2280994" indent="-207363"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6pPr>
      <a:lvl7pPr marL="2695720" indent="-207363"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7pPr>
      <a:lvl8pPr marL="3110446" indent="-207363"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8pPr>
      <a:lvl9pPr marL="3525172" indent="-207363"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9pPr>
    </p:titleStyle>
    <p:bodyStyle>
      <a:lvl1pPr marL="311045" indent="-311045" algn="l" defTabSz="407526" rtl="0" eaLnBrk="1" fontAlgn="base" hangingPunct="1">
        <a:lnSpc>
          <a:spcPct val="93000"/>
        </a:lnSpc>
        <a:spcBef>
          <a:spcPts val="1293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•"/>
        <a:defRPr sz="2900" kern="1200">
          <a:solidFill>
            <a:srgbClr val="000000"/>
          </a:solidFill>
          <a:latin typeface="+mn-lt"/>
          <a:ea typeface="+mn-ea"/>
          <a:cs typeface="+mn-cs"/>
        </a:defRPr>
      </a:lvl1pPr>
      <a:lvl2pPr marL="673930" indent="-259204" algn="l" defTabSz="407526" rtl="0" eaLnBrk="1" fontAlgn="base" hangingPunct="1">
        <a:lnSpc>
          <a:spcPct val="93000"/>
        </a:lnSpc>
        <a:spcBef>
          <a:spcPts val="1032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–"/>
        <a:defRPr sz="2500" kern="1200">
          <a:solidFill>
            <a:srgbClr val="000000"/>
          </a:solidFill>
          <a:latin typeface="+mn-lt"/>
          <a:ea typeface="+mn-ea"/>
          <a:cs typeface="+mn-cs"/>
        </a:defRPr>
      </a:lvl2pPr>
      <a:lvl3pPr marL="1036815" indent="-207363" algn="l" defTabSz="407526" rtl="0" eaLnBrk="1" fontAlgn="base" hangingPunct="1">
        <a:lnSpc>
          <a:spcPct val="93000"/>
        </a:lnSpc>
        <a:spcBef>
          <a:spcPts val="771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•"/>
        <a:defRPr sz="2200" kern="1200">
          <a:solidFill>
            <a:srgbClr val="000000"/>
          </a:solidFill>
          <a:latin typeface="+mn-lt"/>
          <a:ea typeface="+mn-ea"/>
          <a:cs typeface="+mn-cs"/>
        </a:defRPr>
      </a:lvl3pPr>
      <a:lvl4pPr marL="1451541" indent="-207363" algn="l" defTabSz="407526" rtl="0" eaLnBrk="1" fontAlgn="base" hangingPunct="1">
        <a:lnSpc>
          <a:spcPct val="93000"/>
        </a:lnSpc>
        <a:spcBef>
          <a:spcPts val="522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–"/>
        <a:defRPr sz="1800" kern="1200">
          <a:solidFill>
            <a:srgbClr val="000000"/>
          </a:solidFill>
          <a:latin typeface="+mn-lt"/>
          <a:ea typeface="+mn-ea"/>
          <a:cs typeface="+mn-cs"/>
        </a:defRPr>
      </a:lvl4pPr>
      <a:lvl5pPr marL="1866268" indent="-207363" algn="l" defTabSz="407526" rtl="0" eaLnBrk="1" fontAlgn="base" hangingPunct="1">
        <a:lnSpc>
          <a:spcPct val="93000"/>
        </a:lnSpc>
        <a:spcBef>
          <a:spcPts val="261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1800" kern="1200">
          <a:solidFill>
            <a:srgbClr val="000000"/>
          </a:solidFill>
          <a:latin typeface="+mn-lt"/>
          <a:ea typeface="+mn-ea"/>
          <a:cs typeface="+mn-cs"/>
        </a:defRPr>
      </a:lvl5pPr>
      <a:lvl6pPr marL="2280994" indent="-207363" algn="l" defTabSz="829452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695720" indent="-207363" algn="l" defTabSz="829452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110446" indent="-207363" algn="l" defTabSz="829452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525172" indent="-207363" algn="l" defTabSz="829452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726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9452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4178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8904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3631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8357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3083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7809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533401"/>
            <a:ext cx="6400800" cy="5257800"/>
          </a:xfrm>
        </p:spPr>
        <p:txBody>
          <a:bodyPr/>
          <a:lstStyle/>
          <a:p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Lecture </a:t>
            </a:r>
            <a:r>
              <a:rPr lang="en-US" sz="4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4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25, 26 &amp;27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FUNDAMENTALS OF PEST </a:t>
            </a:r>
            <a:r>
              <a:rPr lang="en-US" sz="4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DISEASE AND WEED  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MANAGEMENT </a:t>
            </a:r>
            <a:endParaRPr lang="en-IN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228600"/>
            <a:ext cx="6775320" cy="5349107"/>
          </a:xfrm>
        </p:spPr>
        <p:txBody>
          <a:bodyPr/>
          <a:lstStyle/>
          <a:p>
            <a:pPr algn="just">
              <a:buNone/>
            </a:pPr>
            <a:r>
              <a:rPr lang="en-IN" sz="2800" b="1" dirty="0" smtClean="0">
                <a:latin typeface="Times New Roman" pitchFamily="18" charset="0"/>
                <a:cs typeface="Times New Roman" pitchFamily="18" charset="0"/>
              </a:rPr>
              <a:t>Tillage </a:t>
            </a:r>
          </a:p>
          <a:p>
            <a:pPr algn="just">
              <a:buFont typeface="Wingdings" pitchFamily="2" charset="2"/>
              <a:buChar char="Ø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Ploughing the soil during summer months expose soil to hot weather which will eradicate heat sensitive soil borne pathogens.</a:t>
            </a:r>
          </a:p>
          <a:p>
            <a:pPr algn="just">
              <a:buFont typeface="Wingdings" pitchFamily="2" charset="2"/>
              <a:buChar char="Ø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In case of </a:t>
            </a:r>
            <a:r>
              <a:rPr lang="en-IN" sz="2800" i="1" dirty="0" err="1" smtClean="0">
                <a:latin typeface="Times New Roman" pitchFamily="18" charset="0"/>
                <a:cs typeface="Times New Roman" pitchFamily="18" charset="0"/>
              </a:rPr>
              <a:t>Fusarium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head blight reduced tillage increasing the FHB risk .</a:t>
            </a:r>
          </a:p>
          <a:p>
            <a:pPr algn="just">
              <a:buNone/>
            </a:pPr>
            <a:r>
              <a:rPr lang="en-IN" sz="2800" b="1" dirty="0" smtClean="0"/>
              <a:t>Soil </a:t>
            </a:r>
            <a:r>
              <a:rPr lang="en-IN" sz="2800" b="1" dirty="0" err="1" smtClean="0"/>
              <a:t>suppressiveness</a:t>
            </a:r>
            <a:endParaRPr lang="en-IN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Application of organic amendments like saw dust, straw, oil 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cake,etc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., will effectively manage the diseases caused by </a:t>
            </a:r>
            <a:r>
              <a:rPr lang="en-IN" sz="2800" i="1" dirty="0" err="1" smtClean="0">
                <a:latin typeface="Times New Roman" pitchFamily="18" charset="0"/>
                <a:cs typeface="Times New Roman" pitchFamily="18" charset="0"/>
              </a:rPr>
              <a:t>Pythium</a:t>
            </a:r>
            <a:r>
              <a:rPr lang="en-IN" sz="28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N" sz="2800" i="1" dirty="0" err="1" smtClean="0">
                <a:latin typeface="Times New Roman" pitchFamily="18" charset="0"/>
                <a:cs typeface="Times New Roman" pitchFamily="18" charset="0"/>
              </a:rPr>
              <a:t>Phytophthora</a:t>
            </a:r>
            <a:r>
              <a:rPr lang="en-IN" sz="28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N" sz="2800" i="1" dirty="0" err="1" smtClean="0">
                <a:latin typeface="Times New Roman" pitchFamily="18" charset="0"/>
                <a:cs typeface="Times New Roman" pitchFamily="18" charset="0"/>
              </a:rPr>
              <a:t>Verticillium,Macrophomina</a:t>
            </a:r>
            <a:r>
              <a:rPr lang="en-IN" sz="28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N" sz="2800" i="1" dirty="0" err="1" smtClean="0">
                <a:latin typeface="Times New Roman" pitchFamily="18" charset="0"/>
                <a:cs typeface="Times New Roman" pitchFamily="18" charset="0"/>
              </a:rPr>
              <a:t>Phymatotrichum</a:t>
            </a:r>
            <a:r>
              <a:rPr lang="en-IN" sz="2800" i="1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IN" sz="2800" i="1" dirty="0" err="1" smtClean="0">
                <a:latin typeface="Times New Roman" pitchFamily="18" charset="0"/>
                <a:cs typeface="Times New Roman" pitchFamily="18" charset="0"/>
              </a:rPr>
              <a:t>Aphanomyces</a:t>
            </a:r>
            <a:r>
              <a:rPr lang="en-IN" sz="2800" i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Font typeface="Wingdings" pitchFamily="2" charset="2"/>
              <a:buChar char="Ø"/>
            </a:pPr>
            <a:r>
              <a:rPr lang="en-IN" sz="2800" i="1" dirty="0" smtClean="0">
                <a:latin typeface="Times New Roman" pitchFamily="18" charset="0"/>
                <a:cs typeface="Times New Roman" pitchFamily="18" charset="0"/>
              </a:rPr>
              <a:t>Beneficial micro-organisms 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increases in soil and helps in suppression of pathogenic microbes</a:t>
            </a:r>
          </a:p>
          <a:p>
            <a:pPr algn="just"/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Tactical preventive measures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604329"/>
            <a:ext cx="6927720" cy="3973378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Resistant varieties</a:t>
            </a:r>
          </a:p>
          <a:p>
            <a:pPr algn="just">
              <a:buFont typeface="Wingdings" pitchFamily="2" charset="2"/>
              <a:buChar char="Ø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Removal of crop residues from field : This help in the management of soil borne facultative saprophytes as most of these survive in plant debris</a:t>
            </a:r>
          </a:p>
          <a:p>
            <a:pPr algn="just">
              <a:buFont typeface="Wingdings" pitchFamily="2" charset="2"/>
              <a:buChar char="Ø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Rouging: Removal of diseased plants or their affected organs from field, which prevent the dissemination of plant pathogens</a:t>
            </a:r>
          </a:p>
          <a:p>
            <a:pPr algn="just">
              <a:buFont typeface="Wingdings" pitchFamily="2" charset="2"/>
              <a:buChar char="Ø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Eradication of alternate hosts will help in management of many plant diseases.</a:t>
            </a:r>
          </a:p>
          <a:p>
            <a:pPr algn="just"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228600"/>
            <a:ext cx="6851520" cy="5349107"/>
          </a:xfrm>
        </p:spPr>
        <p:txBody>
          <a:bodyPr/>
          <a:lstStyle/>
          <a:p>
            <a:r>
              <a:rPr lang="en-IN" sz="3200" b="1" dirty="0" smtClean="0">
                <a:latin typeface="Times New Roman" pitchFamily="18" charset="0"/>
                <a:cs typeface="Times New Roman" pitchFamily="18" charset="0"/>
              </a:rPr>
              <a:t>Healthy seeds and planting material</a:t>
            </a: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		Selection of seed and seedling material from healthy sources will effectively manage the diseases such as loose smut of wheat (</a:t>
            </a:r>
            <a:r>
              <a:rPr lang="en-IN" sz="2800" i="1" dirty="0" err="1" smtClean="0">
                <a:latin typeface="Times New Roman" pitchFamily="18" charset="0"/>
                <a:cs typeface="Times New Roman" pitchFamily="18" charset="0"/>
              </a:rPr>
              <a:t>Ustilago</a:t>
            </a:r>
            <a:r>
              <a:rPr lang="en-IN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800" i="1" dirty="0" err="1" smtClean="0">
                <a:latin typeface="Times New Roman" pitchFamily="18" charset="0"/>
                <a:cs typeface="Times New Roman" pitchFamily="18" charset="0"/>
              </a:rPr>
              <a:t>nuda</a:t>
            </a:r>
            <a:r>
              <a:rPr lang="en-IN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800" i="1" dirty="0" err="1" smtClean="0">
                <a:latin typeface="Times New Roman" pitchFamily="18" charset="0"/>
                <a:cs typeface="Times New Roman" pitchFamily="18" charset="0"/>
              </a:rPr>
              <a:t>tritici</a:t>
            </a:r>
            <a:r>
              <a:rPr lang="en-IN" sz="2800" i="1" dirty="0" smtClean="0">
                <a:latin typeface="Times New Roman" pitchFamily="18" charset="0"/>
                <a:cs typeface="Times New Roman" pitchFamily="18" charset="0"/>
              </a:rPr>
              <a:t>), bunchy top of banana (Banana virus-1).</a:t>
            </a:r>
          </a:p>
          <a:p>
            <a:pPr algn="just"/>
            <a:r>
              <a:rPr lang="en-IN" sz="2800" b="1" dirty="0" smtClean="0">
                <a:latin typeface="Times New Roman" pitchFamily="18" charset="0"/>
                <a:cs typeface="Times New Roman" pitchFamily="18" charset="0"/>
              </a:rPr>
              <a:t>Sowing time:</a:t>
            </a:r>
          </a:p>
          <a:p>
            <a:pPr algn="just"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		Generally pathogens are able to infect the susceptible plants under certain environmental conditions. Alteration of date of sowing can help in avoidance of favourable conditions for pathogen</a:t>
            </a:r>
          </a:p>
          <a:p>
            <a:pPr algn="just"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	Ex: Stem rust is more in late sowing</a:t>
            </a:r>
          </a:p>
          <a:p>
            <a:pPr algn="just">
              <a:buNone/>
            </a:pPr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304800"/>
            <a:ext cx="6699120" cy="5272907"/>
          </a:xfrm>
        </p:spPr>
        <p:txBody>
          <a:bodyPr/>
          <a:lstStyle/>
          <a:p>
            <a:pPr algn="just"/>
            <a:r>
              <a:rPr lang="en-IN" sz="2800" b="1" dirty="0" smtClean="0">
                <a:latin typeface="Times New Roman" pitchFamily="18" charset="0"/>
                <a:cs typeface="Times New Roman" pitchFamily="18" charset="0"/>
              </a:rPr>
              <a:t>Crop structure:</a:t>
            </a:r>
          </a:p>
          <a:p>
            <a:pPr algn="just"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		Close spacing raises atmospheric humidity and favours 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sporulation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by many pathogenic fungi. A spacing of 8’X8’ instead of 7’X7’ reduces 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sigatoka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disease of banana due to better ventilation and reduced humidity.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3200" dirty="0" smtClean="0"/>
              <a:t>Hot water treatment or hot air treatment will prevent the seed borne and sett borne infectious diseases. </a:t>
            </a:r>
          </a:p>
          <a:p>
            <a:r>
              <a:rPr lang="en-IN" sz="3200" dirty="0" smtClean="0"/>
              <a:t>Hot water treatment of certain seeds, bulbs and nursery stock is done to kill many pathogens present in or on the seed and other propagating materials. </a:t>
            </a:r>
          </a:p>
          <a:p>
            <a:r>
              <a:rPr lang="en-IN" sz="3200" dirty="0" smtClean="0"/>
              <a:t>Hot water treatment is used for controlling sett borne diseases of sugarcane [whip smut, grassy shoot and red rot of sugarcane (52ºC for 30min)] and loose smut of wheat (52ºC for 10 </a:t>
            </a:r>
            <a:r>
              <a:rPr lang="en-IN" dirty="0" smtClean="0"/>
              <a:t>min)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73629"/>
            <a:ext cx="6775320" cy="716971"/>
          </a:xfrm>
        </p:spPr>
        <p:txBody>
          <a:bodyPr/>
          <a:lstStyle/>
          <a:p>
            <a:r>
              <a:rPr lang="en-IN" dirty="0" smtClean="0"/>
              <a:t>Disease control methods (physical)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371600"/>
            <a:ext cx="6927720" cy="4206107"/>
          </a:xfrm>
        </p:spPr>
        <p:txBody>
          <a:bodyPr/>
          <a:lstStyle/>
          <a:p>
            <a:pPr algn="just"/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Hot water treatment or hot air treatment will prevent the seed borne and sett borne infectious diseases. </a:t>
            </a:r>
          </a:p>
          <a:p>
            <a:pPr algn="just"/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Hot water treatment of certain seeds, bulbs and nursery stock is done to kill many pathogens present in or on the seed and other propagating materials. </a:t>
            </a:r>
          </a:p>
          <a:p>
            <a:pPr algn="just"/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Hot water treatment is used for controlling sett borne diseases of sugarcane [whip smut, grassy shoot and red rot of sugarcane (52ºC for 30min)] and loose smut of wheat (52ºC for 10 min)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3629"/>
            <a:ext cx="6699120" cy="1140600"/>
          </a:xfrm>
        </p:spPr>
        <p:txBody>
          <a:bodyPr/>
          <a:lstStyle/>
          <a:p>
            <a:r>
              <a:rPr lang="en-IN" dirty="0" smtClean="0"/>
              <a:t>Disease control methods (biological)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4329"/>
            <a:ext cx="6699120" cy="3973378"/>
          </a:xfrm>
        </p:spPr>
        <p:txBody>
          <a:bodyPr/>
          <a:lstStyle/>
          <a:p>
            <a:pPr algn="just"/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Biological control is the reduction of 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inoculum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density or disease producing activity of a pathogen or a parasite in its active or dormant state by one or more organisms accomplished naturally or through manipulation of the environment of host.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480" y="273629"/>
            <a:ext cx="8223840" cy="793171"/>
          </a:xfrm>
        </p:spPr>
        <p:txBody>
          <a:bodyPr/>
          <a:lstStyle/>
          <a:p>
            <a:r>
              <a:rPr lang="en-IN" dirty="0" smtClean="0"/>
              <a:t>Biological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066800"/>
            <a:ext cx="7003920" cy="4510907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Competition- 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Siderophores</a:t>
            </a:r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		Ex: </a:t>
            </a:r>
            <a:r>
              <a:rPr lang="en-IN" sz="2800" i="1" dirty="0" smtClean="0">
                <a:latin typeface="Times New Roman" pitchFamily="18" charset="0"/>
                <a:cs typeface="Times New Roman" pitchFamily="18" charset="0"/>
              </a:rPr>
              <a:t>Pseudomonas </a:t>
            </a:r>
            <a:r>
              <a:rPr lang="en-IN" sz="2800" i="1" dirty="0" err="1" smtClean="0">
                <a:latin typeface="Times New Roman" pitchFamily="18" charset="0"/>
                <a:cs typeface="Times New Roman" pitchFamily="18" charset="0"/>
              </a:rPr>
              <a:t>fluorescens</a:t>
            </a:r>
            <a:r>
              <a:rPr lang="en-IN" sz="2800" i="1" dirty="0" smtClean="0">
                <a:latin typeface="Times New Roman" pitchFamily="18" charset="0"/>
                <a:cs typeface="Times New Roman" pitchFamily="18" charset="0"/>
              </a:rPr>
              <a:t> –(</a:t>
            </a:r>
            <a:r>
              <a:rPr lang="en-IN" sz="2800" b="1" dirty="0" err="1" smtClean="0">
                <a:latin typeface="Times New Roman" pitchFamily="18" charset="0"/>
                <a:cs typeface="Times New Roman" pitchFamily="18" charset="0"/>
              </a:rPr>
              <a:t>pseudobactins</a:t>
            </a:r>
            <a:r>
              <a:rPr lang="en-IN" sz="2800" b="1" dirty="0" smtClean="0"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en-IN" sz="2800" b="1" dirty="0" err="1" smtClean="0">
                <a:latin typeface="Times New Roman" pitchFamily="18" charset="0"/>
                <a:cs typeface="Times New Roman" pitchFamily="18" charset="0"/>
              </a:rPr>
              <a:t>pyoveridins</a:t>
            </a:r>
            <a:r>
              <a:rPr lang="en-IN" sz="28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IN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helps in the control of soft rot bacterium, </a:t>
            </a:r>
            <a:r>
              <a:rPr lang="en-IN" sz="2800" i="1" dirty="0" err="1" smtClean="0">
                <a:latin typeface="Times New Roman" pitchFamily="18" charset="0"/>
                <a:cs typeface="Times New Roman" pitchFamily="18" charset="0"/>
              </a:rPr>
              <a:t>Erwinia</a:t>
            </a:r>
            <a:r>
              <a:rPr lang="en-IN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800" i="1" dirty="0" err="1" smtClean="0">
                <a:latin typeface="Times New Roman" pitchFamily="18" charset="0"/>
                <a:cs typeface="Times New Roman" pitchFamily="18" charset="0"/>
              </a:rPr>
              <a:t>caratovora</a:t>
            </a:r>
            <a:endParaRPr lang="en-IN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Antibiosis- Antagonism mediated by specific or non specific metabolites</a:t>
            </a:r>
          </a:p>
          <a:p>
            <a:pPr algn="just">
              <a:buFont typeface="Wingdings" pitchFamily="2" charset="2"/>
              <a:buChar char="Ø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Antibiotics</a:t>
            </a:r>
          </a:p>
          <a:p>
            <a:pPr algn="just">
              <a:buFont typeface="Wingdings" pitchFamily="2" charset="2"/>
              <a:buChar char="Ø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Bacteriocin</a:t>
            </a:r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IN" sz="2800" smtClean="0">
                <a:latin typeface="Times New Roman" pitchFamily="18" charset="0"/>
                <a:cs typeface="Times New Roman" pitchFamily="18" charset="0"/>
              </a:rPr>
              <a:t> Volatile 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compounds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304800"/>
            <a:ext cx="6851520" cy="5272907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IN" dirty="0" smtClean="0"/>
              <a:t>An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tibiotics: Low molecular weight</a:t>
            </a:r>
          </a:p>
          <a:p>
            <a:pPr>
              <a:buFont typeface="Wingdings" pitchFamily="2" charset="2"/>
              <a:buChar char="Ø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Examples:</a:t>
            </a:r>
          </a:p>
          <a:p>
            <a:pPr>
              <a:buFont typeface="Wingdings" pitchFamily="2" charset="2"/>
              <a:buChar char="Ø"/>
            </a:pPr>
            <a:r>
              <a:rPr lang="en-IN" sz="2800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IN" sz="2800" i="1" dirty="0" err="1" smtClean="0">
                <a:latin typeface="Times New Roman" pitchFamily="18" charset="0"/>
                <a:cs typeface="Times New Roman" pitchFamily="18" charset="0"/>
              </a:rPr>
              <a:t>Gliocladium</a:t>
            </a:r>
            <a:r>
              <a:rPr lang="en-IN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800" i="1" dirty="0" err="1" smtClean="0">
                <a:latin typeface="Times New Roman" pitchFamily="18" charset="0"/>
                <a:cs typeface="Times New Roman" pitchFamily="18" charset="0"/>
              </a:rPr>
              <a:t>virens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-Gliotoxin-</a:t>
            </a:r>
            <a:r>
              <a:rPr lang="en-IN" sz="2800" i="1" dirty="0" err="1" smtClean="0">
                <a:latin typeface="Times New Roman" pitchFamily="18" charset="0"/>
                <a:cs typeface="Times New Roman" pitchFamily="18" charset="0"/>
              </a:rPr>
              <a:t>Rhizoctonia</a:t>
            </a:r>
            <a:r>
              <a:rPr lang="en-IN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800" i="1" dirty="0" err="1" smtClean="0">
                <a:latin typeface="Times New Roman" pitchFamily="18" charset="0"/>
                <a:cs typeface="Times New Roman" pitchFamily="18" charset="0"/>
              </a:rPr>
              <a:t>solani</a:t>
            </a:r>
            <a:r>
              <a:rPr lang="en-IN" sz="2800" i="1" dirty="0" smtClean="0">
                <a:latin typeface="Times New Roman" pitchFamily="18" charset="0"/>
                <a:cs typeface="Times New Roman" pitchFamily="18" charset="0"/>
              </a:rPr>
              <a:t> Pseudomonas </a:t>
            </a:r>
            <a:r>
              <a:rPr lang="en-IN" sz="2800" i="1" dirty="0" err="1" smtClean="0">
                <a:latin typeface="Times New Roman" pitchFamily="18" charset="0"/>
                <a:cs typeface="Times New Roman" pitchFamily="18" charset="0"/>
              </a:rPr>
              <a:t>fluorescens</a:t>
            </a:r>
            <a:r>
              <a:rPr lang="en-IN" sz="2800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produce 2,4- 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diacetyl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phloroglucinol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(DAPG), 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phenazines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pyocyanin</a:t>
            </a:r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-Bio-save 10 and 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biosave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11 from </a:t>
            </a:r>
            <a:r>
              <a:rPr lang="en-IN" sz="2800" i="1" dirty="0" smtClean="0">
                <a:latin typeface="Times New Roman" pitchFamily="18" charset="0"/>
                <a:cs typeface="Times New Roman" pitchFamily="18" charset="0"/>
              </a:rPr>
              <a:t>Pseudomonas </a:t>
            </a:r>
            <a:r>
              <a:rPr lang="en-IN" sz="2800" i="1" dirty="0" err="1" smtClean="0">
                <a:latin typeface="Times New Roman" pitchFamily="18" charset="0"/>
                <a:cs typeface="Times New Roman" pitchFamily="18" charset="0"/>
              </a:rPr>
              <a:t>syringal</a:t>
            </a:r>
            <a:r>
              <a:rPr lang="en-IN" sz="28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control storage rot in vegetables and fruits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28600"/>
            <a:ext cx="6699120" cy="5349107"/>
          </a:xfrm>
        </p:spPr>
        <p:txBody>
          <a:bodyPr/>
          <a:lstStyle/>
          <a:p>
            <a:pPr algn="just"/>
            <a:r>
              <a:rPr lang="en-IN" sz="2800" b="1" dirty="0" err="1" smtClean="0">
                <a:latin typeface="Times New Roman" pitchFamily="18" charset="0"/>
                <a:cs typeface="Times New Roman" pitchFamily="18" charset="0"/>
              </a:rPr>
              <a:t>Bacteriocins: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These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are antibiotic like compounds with bactericidal specificity closely related to the 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bacteriocin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producer</a:t>
            </a:r>
          </a:p>
          <a:p>
            <a:pPr algn="just">
              <a:buNone/>
            </a:pPr>
            <a:r>
              <a:rPr lang="en-IN" sz="2800" b="1" dirty="0" smtClean="0">
                <a:latin typeface="Times New Roman" pitchFamily="18" charset="0"/>
                <a:cs typeface="Times New Roman" pitchFamily="18" charset="0"/>
              </a:rPr>
              <a:t>Example:</a:t>
            </a:r>
          </a:p>
          <a:p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The control of crown gall (caused by </a:t>
            </a:r>
            <a:r>
              <a:rPr lang="en-IN" sz="2800" i="1" dirty="0" err="1" smtClean="0">
                <a:latin typeface="Times New Roman" pitchFamily="18" charset="0"/>
                <a:cs typeface="Times New Roman" pitchFamily="18" charset="0"/>
              </a:rPr>
              <a:t>Agrobacterium</a:t>
            </a:r>
            <a:r>
              <a:rPr lang="en-IN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800" i="1" dirty="0" err="1" smtClean="0">
                <a:latin typeface="Times New Roman" pitchFamily="18" charset="0"/>
                <a:cs typeface="Times New Roman" pitchFamily="18" charset="0"/>
              </a:rPr>
              <a:t>tumefaciens</a:t>
            </a:r>
            <a:r>
              <a:rPr lang="en-IN" sz="2800" i="1" dirty="0" smtClean="0">
                <a:latin typeface="Times New Roman" pitchFamily="18" charset="0"/>
                <a:cs typeface="Times New Roman" pitchFamily="18" charset="0"/>
              </a:rPr>
              <a:t>) by the related </a:t>
            </a:r>
            <a:r>
              <a:rPr lang="en-IN" sz="2800" i="1" dirty="0" err="1" smtClean="0">
                <a:latin typeface="Times New Roman" pitchFamily="18" charset="0"/>
                <a:cs typeface="Times New Roman" pitchFamily="18" charset="0"/>
              </a:rPr>
              <a:t>Agrobacterium</a:t>
            </a:r>
            <a:r>
              <a:rPr lang="en-IN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800" i="1" dirty="0" err="1" smtClean="0">
                <a:latin typeface="Times New Roman" pitchFamily="18" charset="0"/>
                <a:cs typeface="Times New Roman" pitchFamily="18" charset="0"/>
              </a:rPr>
              <a:t>radiobacter</a:t>
            </a:r>
            <a:r>
              <a:rPr lang="en-IN" sz="2800" i="1" dirty="0" smtClean="0">
                <a:latin typeface="Times New Roman" pitchFamily="18" charset="0"/>
                <a:cs typeface="Times New Roman" pitchFamily="18" charset="0"/>
              </a:rPr>
              <a:t> strain K 84 is by 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the production of 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bacteriocin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N" sz="2800" b="1" dirty="0" err="1" smtClean="0">
                <a:latin typeface="Times New Roman" pitchFamily="18" charset="0"/>
                <a:cs typeface="Times New Roman" pitchFamily="18" charset="0"/>
              </a:rPr>
              <a:t>Agrocin</a:t>
            </a:r>
            <a:r>
              <a:rPr lang="en-IN" sz="2800" b="1" dirty="0" smtClean="0">
                <a:latin typeface="Times New Roman" pitchFamily="18" charset="0"/>
                <a:cs typeface="Times New Roman" pitchFamily="18" charset="0"/>
              </a:rPr>
              <a:t> K84.</a:t>
            </a:r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304800"/>
            <a:ext cx="6851520" cy="5272907"/>
          </a:xfrm>
        </p:spPr>
        <p:txBody>
          <a:bodyPr/>
          <a:lstStyle/>
          <a:p>
            <a:r>
              <a:rPr lang="en-IN" sz="2800" b="1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Introduction </a:t>
            </a:r>
          </a:p>
          <a:p>
            <a:pPr algn="just"/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Plant protection determines the effectiveness of other inputs</a:t>
            </a:r>
          </a:p>
          <a:p>
            <a:pPr algn="just"/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Exclusive reliance on synthetic inputs resulted in-</a:t>
            </a:r>
          </a:p>
          <a:p>
            <a:pPr algn="just"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              -Resistance</a:t>
            </a:r>
          </a:p>
          <a:p>
            <a:pPr algn="just"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              -Resurgence</a:t>
            </a:r>
          </a:p>
          <a:p>
            <a:pPr algn="just"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              -Residues</a:t>
            </a:r>
          </a:p>
          <a:p>
            <a:pPr algn="just"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              -Environmental pollution</a:t>
            </a:r>
          </a:p>
          <a:p>
            <a:pPr algn="just">
              <a:buNone/>
            </a:pPr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304800"/>
            <a:ext cx="6699120" cy="5272907"/>
          </a:xfrm>
        </p:spPr>
        <p:txBody>
          <a:bodyPr/>
          <a:lstStyle/>
          <a:p>
            <a:pPr algn="just"/>
            <a:r>
              <a:rPr lang="en-IN" sz="2800" b="1" dirty="0" smtClean="0">
                <a:latin typeface="Times New Roman" pitchFamily="18" charset="0"/>
                <a:cs typeface="Times New Roman" pitchFamily="18" charset="0"/>
              </a:rPr>
              <a:t>Volatile compounds: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The volatile fraction responsible for inhibition was identified as ammonia.</a:t>
            </a:r>
          </a:p>
          <a:p>
            <a:pPr algn="just">
              <a:buNone/>
            </a:pPr>
            <a:r>
              <a:rPr lang="en-IN" sz="2800" b="1" dirty="0" smtClean="0">
                <a:latin typeface="Times New Roman" pitchFamily="18" charset="0"/>
                <a:cs typeface="Times New Roman" pitchFamily="18" charset="0"/>
              </a:rPr>
              <a:t>Examples</a:t>
            </a:r>
          </a:p>
          <a:p>
            <a:pPr algn="just"/>
            <a:r>
              <a:rPr lang="en-IN" sz="2800" i="1" dirty="0" err="1" smtClean="0">
                <a:latin typeface="Times New Roman" pitchFamily="18" charset="0"/>
                <a:cs typeface="Times New Roman" pitchFamily="18" charset="0"/>
              </a:rPr>
              <a:t>Enterobacter</a:t>
            </a:r>
            <a:r>
              <a:rPr lang="en-IN" sz="2800" i="1" dirty="0" smtClean="0">
                <a:latin typeface="Times New Roman" pitchFamily="18" charset="0"/>
                <a:cs typeface="Times New Roman" pitchFamily="18" charset="0"/>
              </a:rPr>
              <a:t> cloacae 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manages soil borne pathogens, viz., </a:t>
            </a:r>
            <a:r>
              <a:rPr lang="en-IN" sz="2800" i="1" dirty="0" err="1" smtClean="0">
                <a:latin typeface="Times New Roman" pitchFamily="18" charset="0"/>
                <a:cs typeface="Times New Roman" pitchFamily="18" charset="0"/>
              </a:rPr>
              <a:t>Pythium</a:t>
            </a:r>
            <a:r>
              <a:rPr lang="en-IN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800" i="1" dirty="0" err="1" smtClean="0">
                <a:latin typeface="Times New Roman" pitchFamily="18" charset="0"/>
                <a:cs typeface="Times New Roman" pitchFamily="18" charset="0"/>
              </a:rPr>
              <a:t>ultimum</a:t>
            </a:r>
            <a:r>
              <a:rPr lang="en-IN" sz="28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N" sz="2800" i="1" dirty="0" err="1" smtClean="0">
                <a:latin typeface="Times New Roman" pitchFamily="18" charset="0"/>
                <a:cs typeface="Times New Roman" pitchFamily="18" charset="0"/>
              </a:rPr>
              <a:t>Rhizoctonia</a:t>
            </a:r>
            <a:r>
              <a:rPr lang="en-IN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800" i="1" dirty="0" err="1" smtClean="0">
                <a:latin typeface="Times New Roman" pitchFamily="18" charset="0"/>
                <a:cs typeface="Times New Roman" pitchFamily="18" charset="0"/>
              </a:rPr>
              <a:t>solani</a:t>
            </a:r>
            <a:r>
              <a:rPr lang="en-IN" sz="2800" i="1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IN" sz="2800" i="1" dirty="0" err="1" smtClean="0">
                <a:latin typeface="Times New Roman" pitchFamily="18" charset="0"/>
                <a:cs typeface="Times New Roman" pitchFamily="18" charset="0"/>
              </a:rPr>
              <a:t>Verticillium</a:t>
            </a:r>
            <a:r>
              <a:rPr lang="en-IN" sz="2800" i="1" dirty="0" smtClean="0">
                <a:latin typeface="Times New Roman" pitchFamily="18" charset="0"/>
                <a:cs typeface="Times New Roman" pitchFamily="18" charset="0"/>
              </a:rPr>
              <a:t> dahlia</a:t>
            </a:r>
            <a:endParaRPr lang="en-IN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73629"/>
            <a:ext cx="6622920" cy="1140600"/>
          </a:xfrm>
        </p:spPr>
        <p:txBody>
          <a:bodyPr/>
          <a:lstStyle/>
          <a:p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Integrated Pest Management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604329"/>
            <a:ext cx="6775320" cy="3973378"/>
          </a:xfrm>
        </p:spPr>
        <p:txBody>
          <a:bodyPr/>
          <a:lstStyle/>
          <a:p>
            <a:pPr algn="just"/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IPM is a pest management system that, in the context of associated environment and population dynamics utilizes all the appropriate techniques to minimize the pest population at levels below those causing economic injury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Methods of IPM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604329"/>
            <a:ext cx="6775320" cy="397337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IN" sz="2800" b="1" dirty="0" smtClean="0">
                <a:latin typeface="Times New Roman" pitchFamily="18" charset="0"/>
                <a:cs typeface="Times New Roman" pitchFamily="18" charset="0"/>
              </a:rPr>
              <a:t>Cultural methods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Mechanical methods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Physical methods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2800" b="1" dirty="0" smtClean="0">
                <a:latin typeface="Times New Roman" pitchFamily="18" charset="0"/>
                <a:cs typeface="Times New Roman" pitchFamily="18" charset="0"/>
              </a:rPr>
              <a:t>Biological methods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3840" cy="7620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Cultural methods 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762000"/>
            <a:ext cx="6927720" cy="4815707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Sanitation: Paddy gall fly 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Orseolia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oryzae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breeds on grasses such as </a:t>
            </a:r>
            <a:r>
              <a:rPr lang="en-IN" sz="2800" i="1" dirty="0" err="1" smtClean="0">
                <a:latin typeface="Times New Roman" pitchFamily="18" charset="0"/>
                <a:cs typeface="Times New Roman" pitchFamily="18" charset="0"/>
              </a:rPr>
              <a:t>Panicum</a:t>
            </a:r>
            <a:r>
              <a:rPr lang="en-IN" sz="2800" i="1" dirty="0" smtClean="0">
                <a:latin typeface="Times New Roman" pitchFamily="18" charset="0"/>
                <a:cs typeface="Times New Roman" pitchFamily="18" charset="0"/>
              </a:rPr>
              <a:t> sp., </a:t>
            </a:r>
            <a:r>
              <a:rPr lang="en-IN" sz="2800" i="1" dirty="0" err="1" smtClean="0">
                <a:latin typeface="Times New Roman" pitchFamily="18" charset="0"/>
                <a:cs typeface="Times New Roman" pitchFamily="18" charset="0"/>
              </a:rPr>
              <a:t>Cynodon</a:t>
            </a:r>
            <a:r>
              <a:rPr lang="en-IN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800" i="1" dirty="0" err="1" smtClean="0">
                <a:latin typeface="Times New Roman" pitchFamily="18" charset="0"/>
                <a:cs typeface="Times New Roman" pitchFamily="18" charset="0"/>
              </a:rPr>
              <a:t>dactylon</a:t>
            </a:r>
            <a:r>
              <a:rPr lang="en-IN" sz="28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Wingdings" pitchFamily="2" charset="2"/>
              <a:buChar char="Ø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Tillage and 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Intercultivation</a:t>
            </a:r>
            <a:endParaRPr lang="en-IN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Systematic removal of infected parts: </a:t>
            </a:r>
          </a:p>
          <a:p>
            <a:pPr algn="just">
              <a:buFont typeface="Wingdings" pitchFamily="2" charset="2"/>
              <a:buChar char="Ø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	Cutting and removal of infested parts of 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brinjal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attacked by </a:t>
            </a:r>
            <a:r>
              <a:rPr lang="en-IN" sz="2800" i="1" dirty="0" err="1" smtClean="0">
                <a:latin typeface="Times New Roman" pitchFamily="18" charset="0"/>
                <a:cs typeface="Times New Roman" pitchFamily="18" charset="0"/>
              </a:rPr>
              <a:t>Leucinodes</a:t>
            </a:r>
            <a:r>
              <a:rPr lang="en-IN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800" i="1" dirty="0" err="1" smtClean="0">
                <a:latin typeface="Times New Roman" pitchFamily="18" charset="0"/>
                <a:cs typeface="Times New Roman" pitchFamily="18" charset="0"/>
              </a:rPr>
              <a:t>orbonalis</a:t>
            </a:r>
            <a:r>
              <a:rPr lang="en-IN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Font typeface="Wingdings" pitchFamily="2" charset="2"/>
              <a:buChar char="Ø"/>
            </a:pPr>
            <a:r>
              <a:rPr lang="en-IN" sz="28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Clipping of tips of rice seedlings before transplanting eliminate the egg masses of stem borer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381000"/>
            <a:ext cx="6851520" cy="5196707"/>
          </a:xfrm>
        </p:spPr>
        <p:txBody>
          <a:bodyPr/>
          <a:lstStyle/>
          <a:p>
            <a:pPr>
              <a:buNone/>
            </a:pPr>
            <a:r>
              <a:rPr lang="en-IN" b="1" dirty="0" smtClean="0">
                <a:solidFill>
                  <a:srgbClr val="FF0000"/>
                </a:solidFill>
              </a:rPr>
              <a:t>Cultivar selection</a:t>
            </a:r>
          </a:p>
          <a:p>
            <a:pPr algn="just">
              <a:buFont typeface="Wingdings" pitchFamily="2" charset="2"/>
              <a:buChar char="Ø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Adjusting planting or sowing or harvesting times to avoid certain pests</a:t>
            </a:r>
          </a:p>
          <a:p>
            <a:pPr algn="just">
              <a:buFont typeface="Wingdings" pitchFamily="2" charset="2"/>
              <a:buChar char="Ø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		Early planting of paddy in </a:t>
            </a:r>
            <a:r>
              <a:rPr lang="en-IN" sz="2800" i="1" dirty="0" err="1" smtClean="0">
                <a:latin typeface="Times New Roman" pitchFamily="18" charset="0"/>
                <a:cs typeface="Times New Roman" pitchFamily="18" charset="0"/>
              </a:rPr>
              <a:t>kharif</a:t>
            </a:r>
            <a:r>
              <a:rPr lang="en-IN" sz="2800" i="1" dirty="0" smtClean="0">
                <a:latin typeface="Times New Roman" pitchFamily="18" charset="0"/>
                <a:cs typeface="Times New Roman" pitchFamily="18" charset="0"/>
              </a:rPr>
              <a:t> and late planting in </a:t>
            </a:r>
            <a:r>
              <a:rPr lang="en-IN" sz="2800" i="1" dirty="0" err="1" smtClean="0">
                <a:latin typeface="Times New Roman" pitchFamily="18" charset="0"/>
                <a:cs typeface="Times New Roman" pitchFamily="18" charset="0"/>
              </a:rPr>
              <a:t>rabi</a:t>
            </a:r>
            <a:r>
              <a:rPr lang="en-IN" sz="2800" i="1" dirty="0" smtClean="0">
                <a:latin typeface="Times New Roman" pitchFamily="18" charset="0"/>
                <a:cs typeface="Times New Roman" pitchFamily="18" charset="0"/>
              </a:rPr>
              <a:t> minimize the infestation of 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rice stem borer</a:t>
            </a:r>
          </a:p>
          <a:p>
            <a:pPr algn="just">
              <a:buFont typeface="Wingdings" pitchFamily="2" charset="2"/>
              <a:buChar char="Ø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		Early sown sorghum in 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kharif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reduces the infestation of shoot fly</a:t>
            </a:r>
          </a:p>
          <a:p>
            <a:pPr algn="just">
              <a:buFont typeface="Wingdings" pitchFamily="2" charset="2"/>
              <a:buChar char="Ø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		Timely and synchronous planting has been found to reduce bollworm damage in cotton and stem borer damage in sugarcane</a:t>
            </a:r>
          </a:p>
          <a:p>
            <a:pPr algn="just">
              <a:buFont typeface="Wingdings" pitchFamily="2" charset="2"/>
              <a:buChar char="Ø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Plant population</a:t>
            </a:r>
          </a:p>
          <a:p>
            <a:pPr algn="just">
              <a:buFont typeface="Wingdings" pitchFamily="2" charset="2"/>
              <a:buChar char="Ø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Manures and fertilizers</a:t>
            </a:r>
          </a:p>
          <a:p>
            <a:pPr algn="just">
              <a:buNone/>
            </a:pPr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381000"/>
            <a:ext cx="6775320" cy="5196707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en-IN" sz="2800" b="1" dirty="0" smtClean="0">
                <a:latin typeface="Times New Roman" pitchFamily="18" charset="0"/>
                <a:cs typeface="Times New Roman" pitchFamily="18" charset="0"/>
              </a:rPr>
              <a:t>Habitat Diversification- 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crop rotation and trap cropping</a:t>
            </a:r>
          </a:p>
          <a:p>
            <a:pPr algn="just">
              <a:buFont typeface="Wingdings" pitchFamily="2" charset="2"/>
              <a:buChar char="Ø"/>
            </a:pPr>
            <a:r>
              <a:rPr lang="en-IN" sz="2800" b="1" dirty="0" smtClean="0">
                <a:latin typeface="Times New Roman" pitchFamily="18" charset="0"/>
                <a:cs typeface="Times New Roman" pitchFamily="18" charset="0"/>
              </a:rPr>
              <a:t>Water management:</a:t>
            </a:r>
          </a:p>
          <a:p>
            <a:pPr algn="just">
              <a:buFont typeface="Wingdings" pitchFamily="2" charset="2"/>
              <a:buChar char="Ø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	Flooding of fields is recommended for reducing the attack of cutworms, army worms, termites, root grubs</a:t>
            </a:r>
          </a:p>
          <a:p>
            <a:pPr algn="just">
              <a:buFont typeface="Wingdings" pitchFamily="2" charset="2"/>
              <a:buChar char="Ø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	Draining the field for controlling paddy case worm</a:t>
            </a:r>
          </a:p>
          <a:p>
            <a:r>
              <a:rPr lang="en-IN" sz="2800" dirty="0" smtClean="0"/>
              <a:t>Pheromones(by pests): </a:t>
            </a:r>
            <a:r>
              <a:rPr lang="en-IN" sz="2800" dirty="0" err="1" smtClean="0"/>
              <a:t>Ecto-harmones</a:t>
            </a:r>
            <a:r>
              <a:rPr lang="en-IN" sz="2800" dirty="0" smtClean="0"/>
              <a:t>, that elicits behavioural responses from other members of  sex of its own species</a:t>
            </a:r>
          </a:p>
          <a:p>
            <a:r>
              <a:rPr lang="en-IN" sz="2800" dirty="0" err="1" smtClean="0"/>
              <a:t>Fairomones</a:t>
            </a:r>
            <a:r>
              <a:rPr lang="en-IN" sz="2800" dirty="0" smtClean="0"/>
              <a:t> (by host)</a:t>
            </a:r>
          </a:p>
          <a:p>
            <a:pPr algn="just">
              <a:buFont typeface="Wingdings" pitchFamily="2" charset="2"/>
              <a:buChar char="Ø"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480" y="273629"/>
            <a:ext cx="8223840" cy="640771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Biological control 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143000"/>
            <a:ext cx="6775320" cy="5105400"/>
          </a:xfrm>
        </p:spPr>
        <p:txBody>
          <a:bodyPr/>
          <a:lstStyle/>
          <a:p>
            <a:pPr>
              <a:buNone/>
            </a:pPr>
            <a:r>
              <a:rPr lang="en-IN" sz="2800" b="1" dirty="0" err="1" smtClean="0">
                <a:latin typeface="Times New Roman" pitchFamily="18" charset="0"/>
                <a:cs typeface="Times New Roman" pitchFamily="18" charset="0"/>
              </a:rPr>
              <a:t>Parasitoid</a:t>
            </a:r>
            <a:r>
              <a:rPr lang="en-IN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Egg parasite : 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Trichogramma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australicum</a:t>
            </a:r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Early larval parasite – 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Apanteles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taragama</a:t>
            </a:r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Mid larval parasite – (Micro) 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Bracon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hebtor</a:t>
            </a:r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Prepupal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parasite – 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Gonizus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nephantidis</a:t>
            </a:r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Prepupal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parasite – 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Elasmus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nephantidis</a:t>
            </a:r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Pupal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parasite –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Stomatoceros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sulcatiscutellum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73629"/>
            <a:ext cx="6775320" cy="869371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Integrated Weed Management 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295400"/>
            <a:ext cx="6775320" cy="4282307"/>
          </a:xfrm>
        </p:spPr>
        <p:txBody>
          <a:bodyPr/>
          <a:lstStyle/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Weed management is the application of certain principles and suitable methods that will improve the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vigor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and uniform stand of the crop. At the same time ignore or discourage the invasion and growth of weeds.</a:t>
            </a:r>
          </a:p>
          <a:p>
            <a:pPr algn="just">
              <a:buNone/>
            </a:pPr>
            <a:r>
              <a:rPr lang="en-IN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Methods to control </a:t>
            </a:r>
          </a:p>
          <a:p>
            <a:r>
              <a:rPr lang="en-IN" dirty="0" smtClean="0"/>
              <a:t>Prevention</a:t>
            </a:r>
          </a:p>
          <a:p>
            <a:r>
              <a:rPr lang="en-IN" dirty="0" smtClean="0"/>
              <a:t>Eradication</a:t>
            </a:r>
          </a:p>
          <a:p>
            <a:r>
              <a:rPr lang="en-IN" dirty="0" smtClean="0"/>
              <a:t>Control</a:t>
            </a:r>
          </a:p>
          <a:p>
            <a:pPr algn="just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273629"/>
            <a:ext cx="6851520" cy="945571"/>
          </a:xfrm>
        </p:spPr>
        <p:txBody>
          <a:bodyPr/>
          <a:lstStyle/>
          <a:p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Prevention 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676399"/>
            <a:ext cx="6775320" cy="3901307"/>
          </a:xfrm>
        </p:spPr>
        <p:txBody>
          <a:bodyPr/>
          <a:lstStyle/>
          <a:p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Use weed free crop seeds</a:t>
            </a:r>
          </a:p>
          <a:p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Well rotten OM should be used</a:t>
            </a:r>
          </a:p>
          <a:p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Clean the farm equipments </a:t>
            </a:r>
          </a:p>
          <a:p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Keep non-cropped area clean</a:t>
            </a:r>
          </a:p>
          <a:p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Vigilance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480" y="273629"/>
            <a:ext cx="8223840" cy="640771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Physical methods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990600"/>
            <a:ext cx="6851520" cy="4587107"/>
          </a:xfrm>
        </p:spPr>
        <p:txBody>
          <a:bodyPr/>
          <a:lstStyle/>
          <a:p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Hand weeding</a:t>
            </a:r>
          </a:p>
          <a:p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Hand hoeing</a:t>
            </a:r>
          </a:p>
          <a:p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Spudding</a:t>
            </a:r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Sickling</a:t>
            </a:r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Digging</a:t>
            </a:r>
          </a:p>
          <a:p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Burning</a:t>
            </a:r>
          </a:p>
          <a:p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Flaming</a:t>
            </a:r>
          </a:p>
          <a:p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Searing</a:t>
            </a:r>
          </a:p>
          <a:p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Soil 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solarization</a:t>
            </a:r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Mulching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304800"/>
            <a:ext cx="6851520" cy="5272907"/>
          </a:xfrm>
        </p:spPr>
        <p:txBody>
          <a:bodyPr/>
          <a:lstStyle/>
          <a:p>
            <a:r>
              <a:rPr lang="en-I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Integrated plant protection </a:t>
            </a:r>
          </a:p>
          <a:p>
            <a:endParaRPr lang="en-IN" sz="2800" dirty="0" smtClean="0"/>
          </a:p>
          <a:p>
            <a:r>
              <a:rPr lang="en-IN" sz="2800" dirty="0" smtClean="0"/>
              <a:t>Ideal combination of agronomical, biological, chemical, physical and other methods against pests, diseases and weeds</a:t>
            </a:r>
          </a:p>
          <a:p>
            <a:endParaRPr lang="en-IN" sz="2800" dirty="0" smtClean="0"/>
          </a:p>
          <a:p>
            <a:r>
              <a:rPr lang="en-IN" sz="2800" dirty="0" smtClean="0"/>
              <a:t>Objective-To bring down the infestation levels to EIL( Economically Insignificant Levels)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Cultural methods 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371600"/>
            <a:ext cx="6775320" cy="4206107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Proper crop stand and early seedling vigour</a:t>
            </a:r>
          </a:p>
          <a:p>
            <a:pPr>
              <a:buFont typeface="Wingdings" pitchFamily="2" charset="2"/>
              <a:buChar char="Ø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Crop rotation</a:t>
            </a:r>
          </a:p>
          <a:p>
            <a:pPr>
              <a:buFont typeface="Wingdings" pitchFamily="2" charset="2"/>
              <a:buChar char="Ø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Planting time</a:t>
            </a:r>
          </a:p>
          <a:p>
            <a:pPr>
              <a:buFont typeface="Wingdings" pitchFamily="2" charset="2"/>
              <a:buChar char="Ø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Stale seedbed</a:t>
            </a:r>
          </a:p>
          <a:p>
            <a:pPr>
              <a:buFont typeface="Wingdings" pitchFamily="2" charset="2"/>
              <a:buChar char="Ø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Smother crops</a:t>
            </a:r>
          </a:p>
          <a:p>
            <a:pPr>
              <a:buFont typeface="Wingdings" pitchFamily="2" charset="2"/>
              <a:buChar char="Ø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Summer fallowing</a:t>
            </a:r>
          </a:p>
          <a:p>
            <a:pPr>
              <a:buFont typeface="Wingdings" pitchFamily="2" charset="2"/>
              <a:buChar char="Ø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Flooding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Biological methods 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604329"/>
            <a:ext cx="6851520" cy="3973378"/>
          </a:xfrm>
        </p:spPr>
        <p:txBody>
          <a:bodyPr/>
          <a:lstStyle/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Classical biological control</a:t>
            </a:r>
          </a:p>
          <a:p>
            <a:pPr algn="just">
              <a:buFontTx/>
              <a:buChar char="-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Insects</a:t>
            </a:r>
          </a:p>
          <a:p>
            <a:pPr algn="just">
              <a:buFontTx/>
              <a:buChar char="-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Carp fish</a:t>
            </a:r>
          </a:p>
          <a:p>
            <a:pPr algn="just">
              <a:buFontTx/>
              <a:buChar char="-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Plant pathogen</a:t>
            </a:r>
          </a:p>
          <a:p>
            <a:pPr algn="just">
              <a:buFontTx/>
              <a:buChar char="-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Competitive plants</a:t>
            </a:r>
          </a:p>
          <a:p>
            <a:pPr algn="just">
              <a:buFontTx/>
              <a:buChar char="-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Snails</a:t>
            </a:r>
          </a:p>
          <a:p>
            <a:pPr algn="just">
              <a:buFontTx/>
              <a:buChar char="-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Mites</a:t>
            </a: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Bio-herbicide philosophy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480" y="273629"/>
            <a:ext cx="8223840" cy="488371"/>
          </a:xfrm>
        </p:spPr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Bioherbicide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990599"/>
          <a:ext cx="8223249" cy="58466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/>
                <a:gridCol w="3505200"/>
                <a:gridCol w="2965449"/>
              </a:tblGrid>
              <a:tr h="3896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 b="1" dirty="0">
                          <a:latin typeface="Times New Roman" pitchFamily="18" charset="0"/>
                          <a:cs typeface="Times New Roman" pitchFamily="18" charset="0"/>
                        </a:rPr>
                        <a:t>Product</a:t>
                      </a:r>
                      <a:endParaRPr lang="en-IN" sz="1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 b="1" dirty="0">
                          <a:latin typeface="Times New Roman" pitchFamily="18" charset="0"/>
                          <a:cs typeface="Times New Roman" pitchFamily="18" charset="0"/>
                        </a:rPr>
                        <a:t>Organism</a:t>
                      </a:r>
                      <a:endParaRPr lang="en-IN" sz="1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 b="1" dirty="0">
                          <a:latin typeface="Times New Roman" pitchFamily="18" charset="0"/>
                          <a:cs typeface="Times New Roman" pitchFamily="18" charset="0"/>
                        </a:rPr>
                        <a:t>Target weeds</a:t>
                      </a:r>
                      <a:endParaRPr lang="en-IN" sz="1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77926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latin typeface="Times New Roman" pitchFamily="18" charset="0"/>
                          <a:cs typeface="Times New Roman" pitchFamily="18" charset="0"/>
                        </a:rPr>
                        <a:t>De-vine</a:t>
                      </a:r>
                      <a:endParaRPr lang="en-IN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 err="1">
                          <a:latin typeface="Times New Roman" pitchFamily="18" charset="0"/>
                          <a:cs typeface="Times New Roman" pitchFamily="18" charset="0"/>
                        </a:rPr>
                        <a:t>Phytopthora</a:t>
                      </a:r>
                      <a:r>
                        <a:rPr lang="en-IN" sz="18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IN" sz="1800" dirty="0" err="1">
                          <a:latin typeface="Times New Roman" pitchFamily="18" charset="0"/>
                          <a:cs typeface="Times New Roman" pitchFamily="18" charset="0"/>
                        </a:rPr>
                        <a:t>palmivora</a:t>
                      </a:r>
                      <a:endParaRPr lang="en-IN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latin typeface="Times New Roman" pitchFamily="18" charset="0"/>
                          <a:cs typeface="Times New Roman" pitchFamily="18" charset="0"/>
                        </a:rPr>
                        <a:t>Strangler vine (</a:t>
                      </a:r>
                      <a:r>
                        <a:rPr lang="en-IN" sz="1800" dirty="0" err="1">
                          <a:latin typeface="Times New Roman" pitchFamily="18" charset="0"/>
                          <a:cs typeface="Times New Roman" pitchFamily="18" charset="0"/>
                        </a:rPr>
                        <a:t>Morrentia</a:t>
                      </a:r>
                      <a:r>
                        <a:rPr lang="en-IN" sz="18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IN" sz="1800" dirty="0" err="1">
                          <a:latin typeface="Times New Roman" pitchFamily="18" charset="0"/>
                          <a:cs typeface="Times New Roman" pitchFamily="18" charset="0"/>
                        </a:rPr>
                        <a:t>odoraa</a:t>
                      </a:r>
                      <a:r>
                        <a:rPr lang="en-IN" sz="1800" dirty="0">
                          <a:latin typeface="Times New Roman" pitchFamily="18" charset="0"/>
                          <a:cs typeface="Times New Roman" pitchFamily="18" charset="0"/>
                        </a:rPr>
                        <a:t>) in citrus</a:t>
                      </a:r>
                      <a:endParaRPr lang="en-IN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77926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 err="1">
                          <a:latin typeface="Times New Roman" pitchFamily="18" charset="0"/>
                          <a:cs typeface="Times New Roman" pitchFamily="18" charset="0"/>
                        </a:rPr>
                        <a:t>Collego</a:t>
                      </a:r>
                      <a:endParaRPr lang="en-IN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 err="1">
                          <a:latin typeface="Times New Roman" pitchFamily="18" charset="0"/>
                          <a:cs typeface="Times New Roman" pitchFamily="18" charset="0"/>
                        </a:rPr>
                        <a:t>Colletotrichum</a:t>
                      </a:r>
                      <a:r>
                        <a:rPr lang="en-IN" sz="18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IN" sz="1800" dirty="0" err="1">
                          <a:latin typeface="Times New Roman" pitchFamily="18" charset="0"/>
                          <a:cs typeface="Times New Roman" pitchFamily="18" charset="0"/>
                        </a:rPr>
                        <a:t>gleosporoides</a:t>
                      </a:r>
                      <a:endParaRPr lang="en-IN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>
                          <a:latin typeface="Times New Roman" pitchFamily="18" charset="0"/>
                          <a:cs typeface="Times New Roman" pitchFamily="18" charset="0"/>
                        </a:rPr>
                        <a:t>Jointvetch (Aeschynomone) in rice</a:t>
                      </a:r>
                      <a:endParaRPr lang="en-IN" sz="1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896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 err="1">
                          <a:latin typeface="Times New Roman" pitchFamily="18" charset="0"/>
                          <a:cs typeface="Times New Roman" pitchFamily="18" charset="0"/>
                        </a:rPr>
                        <a:t>Velgo</a:t>
                      </a:r>
                      <a:endParaRPr lang="en-IN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 err="1">
                          <a:latin typeface="Times New Roman" pitchFamily="18" charset="0"/>
                          <a:cs typeface="Times New Roman" pitchFamily="18" charset="0"/>
                        </a:rPr>
                        <a:t>Colletotrichum</a:t>
                      </a:r>
                      <a:r>
                        <a:rPr lang="en-IN" sz="18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IN" sz="1800" dirty="0" err="1">
                          <a:latin typeface="Times New Roman" pitchFamily="18" charset="0"/>
                          <a:cs typeface="Times New Roman" pitchFamily="18" charset="0"/>
                        </a:rPr>
                        <a:t>coccoids</a:t>
                      </a:r>
                      <a:endParaRPr lang="en-IN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>
                          <a:latin typeface="Times New Roman" pitchFamily="18" charset="0"/>
                          <a:cs typeface="Times New Roman" pitchFamily="18" charset="0"/>
                        </a:rPr>
                        <a:t>Abutilon</a:t>
                      </a:r>
                      <a:endParaRPr lang="en-IN" sz="1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9738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 err="1">
                          <a:latin typeface="Times New Roman" pitchFamily="18" charset="0"/>
                          <a:cs typeface="Times New Roman" pitchFamily="18" charset="0"/>
                        </a:rPr>
                        <a:t>Biomal</a:t>
                      </a:r>
                      <a:endParaRPr lang="en-IN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 err="1">
                          <a:latin typeface="Times New Roman" pitchFamily="18" charset="0"/>
                          <a:cs typeface="Times New Roman" pitchFamily="18" charset="0"/>
                        </a:rPr>
                        <a:t>Colletotrichum</a:t>
                      </a:r>
                      <a:r>
                        <a:rPr lang="en-IN" sz="18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IN" sz="1800" dirty="0" err="1">
                          <a:latin typeface="Times New Roman" pitchFamily="18" charset="0"/>
                          <a:cs typeface="Times New Roman" pitchFamily="18" charset="0"/>
                        </a:rPr>
                        <a:t>gleosporoides</a:t>
                      </a:r>
                      <a:endParaRPr lang="en-IN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latin typeface="Times New Roman" pitchFamily="18" charset="0"/>
                          <a:cs typeface="Times New Roman" pitchFamily="18" charset="0"/>
                        </a:rPr>
                        <a:t>Cassia </a:t>
                      </a:r>
                      <a:r>
                        <a:rPr lang="en-IN" sz="1800" dirty="0" err="1">
                          <a:latin typeface="Times New Roman" pitchFamily="18" charset="0"/>
                          <a:cs typeface="Times New Roman" pitchFamily="18" charset="0"/>
                        </a:rPr>
                        <a:t>obustifolia</a:t>
                      </a:r>
                      <a:endParaRPr lang="en-IN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896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>
                          <a:latin typeface="Times New Roman" pitchFamily="18" charset="0"/>
                          <a:cs typeface="Times New Roman" pitchFamily="18" charset="0"/>
                        </a:rPr>
                        <a:t>Bipolaris</a:t>
                      </a:r>
                      <a:endParaRPr lang="en-IN" sz="1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 err="1">
                          <a:latin typeface="Times New Roman" pitchFamily="18" charset="0"/>
                          <a:cs typeface="Times New Roman" pitchFamily="18" charset="0"/>
                        </a:rPr>
                        <a:t>Bipolaris</a:t>
                      </a:r>
                      <a:r>
                        <a:rPr lang="en-IN" sz="18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IN" sz="1800" dirty="0" err="1">
                          <a:latin typeface="Times New Roman" pitchFamily="18" charset="0"/>
                          <a:cs typeface="Times New Roman" pitchFamily="18" charset="0"/>
                        </a:rPr>
                        <a:t>sorghicola</a:t>
                      </a:r>
                      <a:endParaRPr lang="en-IN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>
                          <a:latin typeface="Times New Roman" pitchFamily="18" charset="0"/>
                          <a:cs typeface="Times New Roman" pitchFamily="18" charset="0"/>
                        </a:rPr>
                        <a:t>Johnson grass</a:t>
                      </a:r>
                      <a:endParaRPr lang="en-IN" sz="1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896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>
                          <a:latin typeface="Times New Roman" pitchFamily="18" charset="0"/>
                          <a:cs typeface="Times New Roman" pitchFamily="18" charset="0"/>
                        </a:rPr>
                        <a:t>Biolophos</a:t>
                      </a:r>
                      <a:endParaRPr lang="en-IN" sz="1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 err="1">
                          <a:latin typeface="Times New Roman" pitchFamily="18" charset="0"/>
                          <a:cs typeface="Times New Roman" pitchFamily="18" charset="0"/>
                        </a:rPr>
                        <a:t>Steptomyces</a:t>
                      </a:r>
                      <a:endParaRPr lang="en-IN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latin typeface="Times New Roman" pitchFamily="18" charset="0"/>
                          <a:cs typeface="Times New Roman" pitchFamily="18" charset="0"/>
                        </a:rPr>
                        <a:t>Not specific</a:t>
                      </a:r>
                      <a:endParaRPr lang="en-IN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77926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>
                          <a:latin typeface="Times New Roman" pitchFamily="18" charset="0"/>
                          <a:cs typeface="Times New Roman" pitchFamily="18" charset="0"/>
                        </a:rPr>
                        <a:t>Luboa-2</a:t>
                      </a:r>
                      <a:endParaRPr lang="en-IN" sz="1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 err="1">
                          <a:latin typeface="Times New Roman" pitchFamily="18" charset="0"/>
                          <a:cs typeface="Times New Roman" pitchFamily="18" charset="0"/>
                        </a:rPr>
                        <a:t>Colletotrichum</a:t>
                      </a:r>
                      <a:r>
                        <a:rPr lang="en-IN" sz="18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IN" sz="1800" dirty="0" err="1">
                          <a:latin typeface="Times New Roman" pitchFamily="18" charset="0"/>
                          <a:cs typeface="Times New Roman" pitchFamily="18" charset="0"/>
                        </a:rPr>
                        <a:t>gleosporoides</a:t>
                      </a:r>
                      <a:r>
                        <a:rPr lang="en-IN" sz="1800" dirty="0">
                          <a:latin typeface="Times New Roman" pitchFamily="18" charset="0"/>
                          <a:cs typeface="Times New Roman" pitchFamily="18" charset="0"/>
                        </a:rPr>
                        <a:t> spp. </a:t>
                      </a:r>
                      <a:r>
                        <a:rPr lang="en-IN" sz="1800" dirty="0" err="1">
                          <a:latin typeface="Times New Roman" pitchFamily="18" charset="0"/>
                          <a:cs typeface="Times New Roman" pitchFamily="18" charset="0"/>
                        </a:rPr>
                        <a:t>cuscuta</a:t>
                      </a:r>
                      <a:endParaRPr lang="en-IN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 err="1">
                          <a:latin typeface="Times New Roman" pitchFamily="18" charset="0"/>
                          <a:cs typeface="Times New Roman" pitchFamily="18" charset="0"/>
                        </a:rPr>
                        <a:t>Cuscuta</a:t>
                      </a:r>
                      <a:endParaRPr lang="en-IN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896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>
                          <a:latin typeface="Times New Roman" pitchFamily="18" charset="0"/>
                          <a:cs typeface="Times New Roman" pitchFamily="18" charset="0"/>
                        </a:rPr>
                        <a:t>Dr.biosedge</a:t>
                      </a:r>
                      <a:endParaRPr lang="en-IN" sz="1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 err="1">
                          <a:latin typeface="Times New Roman" pitchFamily="18" charset="0"/>
                          <a:cs typeface="Times New Roman" pitchFamily="18" charset="0"/>
                        </a:rPr>
                        <a:t>Puccunia</a:t>
                      </a:r>
                      <a:r>
                        <a:rPr lang="en-IN" sz="18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IN" sz="1800" dirty="0" err="1">
                          <a:latin typeface="Times New Roman" pitchFamily="18" charset="0"/>
                          <a:cs typeface="Times New Roman" pitchFamily="18" charset="0"/>
                        </a:rPr>
                        <a:t>coriculata</a:t>
                      </a:r>
                      <a:endParaRPr lang="en-IN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 err="1">
                          <a:latin typeface="Times New Roman" pitchFamily="18" charset="0"/>
                          <a:cs typeface="Times New Roman" pitchFamily="18" charset="0"/>
                        </a:rPr>
                        <a:t>Cyperus</a:t>
                      </a:r>
                      <a:r>
                        <a:rPr lang="en-IN" sz="18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IN" sz="1800" dirty="0" err="1">
                          <a:latin typeface="Times New Roman" pitchFamily="18" charset="0"/>
                          <a:cs typeface="Times New Roman" pitchFamily="18" charset="0"/>
                        </a:rPr>
                        <a:t>exculenta</a:t>
                      </a:r>
                      <a:endParaRPr lang="en-IN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896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>
                          <a:latin typeface="Times New Roman" pitchFamily="18" charset="0"/>
                          <a:cs typeface="Times New Roman" pitchFamily="18" charset="0"/>
                        </a:rPr>
                        <a:t>ABG-500b</a:t>
                      </a:r>
                      <a:endParaRPr lang="en-IN" sz="1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 err="1">
                          <a:latin typeface="Times New Roman" pitchFamily="18" charset="0"/>
                          <a:cs typeface="Times New Roman" pitchFamily="18" charset="0"/>
                        </a:rPr>
                        <a:t>Cercospora</a:t>
                      </a:r>
                      <a:r>
                        <a:rPr lang="en-IN" sz="18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IN" sz="1800" dirty="0" err="1">
                          <a:latin typeface="Times New Roman" pitchFamily="18" charset="0"/>
                          <a:cs typeface="Times New Roman" pitchFamily="18" charset="0"/>
                        </a:rPr>
                        <a:t>roadmanii</a:t>
                      </a:r>
                      <a:endParaRPr lang="en-IN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latin typeface="Times New Roman" pitchFamily="18" charset="0"/>
                          <a:cs typeface="Times New Roman" pitchFamily="18" charset="0"/>
                        </a:rPr>
                        <a:t>Abutilon </a:t>
                      </a:r>
                      <a:endParaRPr lang="en-IN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896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>
                          <a:latin typeface="Times New Roman" pitchFamily="18" charset="0"/>
                          <a:cs typeface="Times New Roman" pitchFamily="18" charset="0"/>
                        </a:rPr>
                        <a:t>CASST</a:t>
                      </a:r>
                      <a:endParaRPr lang="en-IN" sz="1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>
                          <a:latin typeface="Times New Roman" pitchFamily="18" charset="0"/>
                          <a:cs typeface="Times New Roman" pitchFamily="18" charset="0"/>
                        </a:rPr>
                        <a:t>Alternaria cassiae</a:t>
                      </a:r>
                      <a:endParaRPr lang="en-IN" sz="1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 err="1">
                          <a:latin typeface="Times New Roman" pitchFamily="18" charset="0"/>
                          <a:cs typeface="Times New Roman" pitchFamily="18" charset="0"/>
                        </a:rPr>
                        <a:t>Morrentia</a:t>
                      </a:r>
                      <a:r>
                        <a:rPr lang="en-IN" sz="18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IN" sz="1800" dirty="0" err="1">
                          <a:latin typeface="Times New Roman" pitchFamily="18" charset="0"/>
                          <a:cs typeface="Times New Roman" pitchFamily="18" charset="0"/>
                        </a:rPr>
                        <a:t>odorata</a:t>
                      </a:r>
                      <a:endParaRPr lang="en-IN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 smtClean="0"/>
          </a:p>
          <a:p>
            <a:endParaRPr lang="en-IN" dirty="0" smtClean="0"/>
          </a:p>
          <a:p>
            <a:endParaRPr lang="en-IN" dirty="0" smtClean="0"/>
          </a:p>
          <a:p>
            <a:pPr algn="ctr">
              <a:buNone/>
            </a:pPr>
            <a:r>
              <a:rPr lang="en-IN" sz="5400" b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Thank You</a:t>
            </a:r>
            <a:endParaRPr lang="en-IN" b="1" dirty="0">
              <a:solidFill>
                <a:schemeClr val="accent6">
                  <a:lumMod val="50000"/>
                </a:schemeClr>
              </a:solidFill>
              <a:latin typeface="Arial Black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381000"/>
            <a:ext cx="6699120" cy="5105400"/>
          </a:xfrm>
        </p:spPr>
        <p:txBody>
          <a:bodyPr/>
          <a:lstStyle/>
          <a:p>
            <a:r>
              <a:rPr lang="en-I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Integrated  disease management </a:t>
            </a:r>
          </a:p>
          <a:p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Epidemic- Occurs widely and periodically </a:t>
            </a:r>
          </a:p>
          <a:p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Endemic-Constantly present in that area</a:t>
            </a:r>
          </a:p>
          <a:p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Sporadic-Occur in irregular intervals</a:t>
            </a:r>
          </a:p>
          <a:p>
            <a:pPr>
              <a:buNone/>
            </a:pPr>
            <a:r>
              <a:rPr lang="en-I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Pathogen characteristics and Disease management</a:t>
            </a:r>
          </a:p>
          <a:p>
            <a:pPr algn="just"/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Host specificity and mobility are main characteristics of pathogen determining disease management</a:t>
            </a:r>
          </a:p>
          <a:p>
            <a:pPr algn="just"/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Host specific and not mobile – Cropping systems</a:t>
            </a:r>
          </a:p>
          <a:p>
            <a:pPr algn="just"/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Not host specific and not mobile- Crop rotations</a:t>
            </a:r>
          </a:p>
          <a:p>
            <a:pPr>
              <a:buNone/>
            </a:pPr>
            <a:endParaRPr lang="en-IN" sz="2800" dirty="0" smtClean="0"/>
          </a:p>
          <a:p>
            <a:pPr lvl="0">
              <a:buNone/>
            </a:pPr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228600"/>
            <a:ext cx="6775320" cy="5349107"/>
          </a:xfrm>
        </p:spPr>
        <p:txBody>
          <a:bodyPr/>
          <a:lstStyle/>
          <a:p>
            <a:pPr>
              <a:buNone/>
            </a:pPr>
            <a:r>
              <a:rPr lang="en-I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Principles of IDM </a:t>
            </a:r>
          </a:p>
          <a:p>
            <a:endParaRPr lang="en-IN" sz="3200" dirty="0" smtClean="0"/>
          </a:p>
          <a:p>
            <a:r>
              <a:rPr lang="en-IN" sz="3200" dirty="0" smtClean="0"/>
              <a:t>Avoidance</a:t>
            </a:r>
          </a:p>
          <a:p>
            <a:r>
              <a:rPr lang="en-IN" sz="3200" dirty="0" smtClean="0"/>
              <a:t>Exclusion of </a:t>
            </a:r>
            <a:r>
              <a:rPr lang="en-IN" sz="3200" dirty="0" err="1" smtClean="0"/>
              <a:t>inoculum</a:t>
            </a:r>
            <a:endParaRPr lang="en-IN" sz="3200" dirty="0" smtClean="0"/>
          </a:p>
          <a:p>
            <a:r>
              <a:rPr lang="en-IN" sz="3200" dirty="0" smtClean="0"/>
              <a:t>Eradication</a:t>
            </a:r>
          </a:p>
          <a:p>
            <a:r>
              <a:rPr lang="en-IN" sz="3200" dirty="0" smtClean="0"/>
              <a:t>Protection</a:t>
            </a:r>
          </a:p>
          <a:p>
            <a:r>
              <a:rPr lang="en-IN" sz="3200" dirty="0" smtClean="0"/>
              <a:t>Disease resistance</a:t>
            </a:r>
          </a:p>
          <a:p>
            <a:pPr lvl="0" algn="just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73629"/>
            <a:ext cx="6775320" cy="11406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Integrated Disease management 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6699120" cy="3977507"/>
          </a:xfrm>
        </p:spPr>
        <p:txBody>
          <a:bodyPr/>
          <a:lstStyle/>
          <a:p>
            <a:pPr algn="just"/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Strategic preventive measures</a:t>
            </a:r>
          </a:p>
          <a:p>
            <a:pPr algn="just"/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Tactical preventive measures</a:t>
            </a:r>
          </a:p>
          <a:p>
            <a:pPr algn="just"/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Disease control measures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73629"/>
            <a:ext cx="6775320" cy="640771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Avoidance of pathogen sources  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914400"/>
            <a:ext cx="7003920" cy="4663307"/>
          </a:xfrm>
        </p:spPr>
        <p:txBody>
          <a:bodyPr/>
          <a:lstStyle/>
          <a:p>
            <a:pPr algn="just">
              <a:buNone/>
            </a:pPr>
            <a:r>
              <a:rPr lang="en-IN" sz="3200" dirty="0" smtClean="0"/>
              <a:t>-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Proper selection of geographical area</a:t>
            </a:r>
          </a:p>
          <a:p>
            <a:pPr algn="just"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eg</a:t>
            </a:r>
            <a:r>
              <a:rPr lang="en-IN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No 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Bajra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in wet areas due to smut</a:t>
            </a:r>
          </a:p>
          <a:p>
            <a:pPr algn="just"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-Proper selection of field</a:t>
            </a:r>
          </a:p>
          <a:p>
            <a:pPr algn="just"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eg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-Late blight of potato</a:t>
            </a:r>
          </a:p>
          <a:p>
            <a:pPr algn="just"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-Adjusting time of sowing</a:t>
            </a:r>
          </a:p>
          <a:p>
            <a:pPr algn="just"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eg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Rhizoctonia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root rot is more severe soon after rains in sorghum and Stem rust of wheat is more in late sowing</a:t>
            </a:r>
          </a:p>
          <a:p>
            <a:pPr algn="just">
              <a:buNone/>
            </a:pPr>
            <a:r>
              <a:rPr lang="en-IN" sz="3200" dirty="0" smtClean="0"/>
              <a:t>-</a:t>
            </a: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Disease escaping varieties</a:t>
            </a:r>
          </a:p>
          <a:p>
            <a:pPr algn="just">
              <a:buNone/>
            </a:pP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IN" sz="3200" dirty="0" err="1" smtClean="0">
                <a:latin typeface="Times New Roman" pitchFamily="18" charset="0"/>
                <a:cs typeface="Times New Roman" pitchFamily="18" charset="0"/>
              </a:rPr>
              <a:t>eg</a:t>
            </a: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- Early maturing varieties can escape the damage due to stem rust</a:t>
            </a:r>
          </a:p>
          <a:p>
            <a:pPr>
              <a:buNone/>
            </a:pPr>
            <a:endParaRPr lang="en-IN" sz="32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381000"/>
            <a:ext cx="6546720" cy="5196707"/>
          </a:xfrm>
        </p:spPr>
        <p:txBody>
          <a:bodyPr/>
          <a:lstStyle/>
          <a:p>
            <a:pPr>
              <a:buNone/>
            </a:pPr>
            <a:r>
              <a:rPr lang="en-IN" sz="2800" dirty="0" smtClean="0"/>
              <a:t>- 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Proper selection seed and planting material</a:t>
            </a:r>
          </a:p>
          <a:p>
            <a:pPr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		     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eg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- loose smut of wheat, bunchy top of banana, panama wilt etc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Crop Rotation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604329"/>
            <a:ext cx="6927720" cy="3973378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Continuous cultivation of the same crop in the same field helps in the perpetuation of the pathogen in the soil</a:t>
            </a:r>
          </a:p>
          <a:p>
            <a:pPr algn="just">
              <a:buFont typeface="Wingdings" pitchFamily="2" charset="2"/>
              <a:buChar char="Ø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Soils which are saturated by the pathogen are often referred as </a:t>
            </a:r>
            <a:r>
              <a:rPr lang="en-IN" sz="2800" b="1" dirty="0" smtClean="0">
                <a:latin typeface="Times New Roman" pitchFamily="18" charset="0"/>
                <a:cs typeface="Times New Roman" pitchFamily="18" charset="0"/>
              </a:rPr>
              <a:t>sick soils</a:t>
            </a:r>
          </a:p>
          <a:p>
            <a:pPr algn="just">
              <a:buFont typeface="Wingdings" pitchFamily="2" charset="2"/>
              <a:buChar char="Ø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To reduce the incidence and severity of many soil borne diseases, crop rotation is adopted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Noto Sans CJK SC Regular"/>
        <a:cs typeface="Noto Sans CJK SC Regular"/>
      </a:majorFont>
      <a:minorFont>
        <a:latin typeface="Arial"/>
        <a:ea typeface="Noto Sans CJK SC Regular"/>
        <a:cs typeface="Noto Sans CJK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Theme5</Template>
  <TotalTime>290</TotalTime>
  <Words>1054</Words>
  <Application>Microsoft Office PowerPoint</Application>
  <PresentationFormat>On-screen Show (4:3)</PresentationFormat>
  <Paragraphs>204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Theme5</vt:lpstr>
      <vt:lpstr> Lecture – 25, 26 &amp;27   FUNDAMENTALS OF PEST , DISEASE AND WEED  MANAGEMENT </vt:lpstr>
      <vt:lpstr>Slide 2</vt:lpstr>
      <vt:lpstr>Slide 3</vt:lpstr>
      <vt:lpstr>Slide 4</vt:lpstr>
      <vt:lpstr>Slide 5</vt:lpstr>
      <vt:lpstr>Integrated Disease management </vt:lpstr>
      <vt:lpstr>Avoidance of pathogen sources  </vt:lpstr>
      <vt:lpstr>Slide 8</vt:lpstr>
      <vt:lpstr>Crop Rotation </vt:lpstr>
      <vt:lpstr>Slide 10</vt:lpstr>
      <vt:lpstr>Tactical preventive measures </vt:lpstr>
      <vt:lpstr>Slide 12</vt:lpstr>
      <vt:lpstr>Slide 13</vt:lpstr>
      <vt:lpstr>Slide 14</vt:lpstr>
      <vt:lpstr>Disease control methods (physical)</vt:lpstr>
      <vt:lpstr>Disease control methods (biological)</vt:lpstr>
      <vt:lpstr>Biological control</vt:lpstr>
      <vt:lpstr>Slide 18</vt:lpstr>
      <vt:lpstr>Slide 19</vt:lpstr>
      <vt:lpstr>Slide 20</vt:lpstr>
      <vt:lpstr>Integrated Pest Management</vt:lpstr>
      <vt:lpstr>Methods of IPM</vt:lpstr>
      <vt:lpstr>Cultural methods </vt:lpstr>
      <vt:lpstr>Slide 24</vt:lpstr>
      <vt:lpstr>Slide 25</vt:lpstr>
      <vt:lpstr>Biological control </vt:lpstr>
      <vt:lpstr>Integrated Weed Management </vt:lpstr>
      <vt:lpstr>Prevention </vt:lpstr>
      <vt:lpstr>Physical methods</vt:lpstr>
      <vt:lpstr>Cultural methods </vt:lpstr>
      <vt:lpstr>Biological methods </vt:lpstr>
      <vt:lpstr>Bioherbicide </vt:lpstr>
      <vt:lpstr>Slide 33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Integrated Farming System</dc:title>
  <dc:creator>Sagar</dc:creator>
  <cp:lastModifiedBy>USER-Roja</cp:lastModifiedBy>
  <cp:revision>32</cp:revision>
  <dcterms:created xsi:type="dcterms:W3CDTF">2006-08-16T00:00:00Z</dcterms:created>
  <dcterms:modified xsi:type="dcterms:W3CDTF">2020-04-16T09:10:24Z</dcterms:modified>
</cp:coreProperties>
</file>