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71" r:id="rId4"/>
    <p:sldId id="261" r:id="rId5"/>
    <p:sldId id="272" r:id="rId6"/>
    <p:sldId id="273" r:id="rId7"/>
    <p:sldId id="268" r:id="rId8"/>
    <p:sldId id="269"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944"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00"/>
            </a:lvl1pPr>
          </a:lstStyle>
          <a:p>
            <a:r>
              <a:rPr lang="en-US" smtClean="0"/>
              <a:t>Click to edit Master title style</a:t>
            </a:r>
            <a:endParaRPr lang="en-IN"/>
          </a:p>
        </p:txBody>
      </p:sp>
      <p:sp>
        <p:nvSpPr>
          <p:cNvPr id="3" name="Subtitle 2"/>
          <p:cNvSpPr>
            <a:spLocks noGrp="1"/>
          </p:cNvSpPr>
          <p:nvPr>
            <p:ph type="subTitle" idx="1"/>
          </p:nvPr>
        </p:nvSpPr>
        <p:spPr>
          <a:xfrm>
            <a:off x="1143360" y="3601819"/>
            <a:ext cx="6857280" cy="1656174"/>
          </a:xfrm>
        </p:spPr>
        <p:txBody>
          <a:bodyPr/>
          <a:lstStyle>
            <a:lvl1pPr marL="0" indent="0" algn="ctr">
              <a:buNone/>
              <a:defRPr sz="2200"/>
            </a:lvl1pPr>
            <a:lvl2pPr marL="414726" indent="0" algn="ctr">
              <a:buNone/>
              <a:defRPr sz="1800"/>
            </a:lvl2pPr>
            <a:lvl3pPr marL="829452" indent="0" algn="ctr">
              <a:buNone/>
              <a:defRPr sz="1600"/>
            </a:lvl3pPr>
            <a:lvl4pPr marL="1244178" indent="0" algn="ctr">
              <a:buNone/>
              <a:defRPr sz="1500"/>
            </a:lvl4pPr>
            <a:lvl5pPr marL="1658904" indent="0" algn="ctr">
              <a:buNone/>
              <a:defRPr sz="1500"/>
            </a:lvl5pPr>
            <a:lvl6pPr marL="2073631" indent="0" algn="ctr">
              <a:buNone/>
              <a:defRPr sz="1500"/>
            </a:lvl6pPr>
            <a:lvl7pPr marL="2488357" indent="0" algn="ctr">
              <a:buNone/>
              <a:defRPr sz="1500"/>
            </a:lvl7pPr>
            <a:lvl8pPr marL="2903083" indent="0" algn="ctr">
              <a:buNone/>
              <a:defRPr sz="1500"/>
            </a:lvl8pPr>
            <a:lvl9pPr marL="3317809" indent="0" algn="ctr">
              <a:buNone/>
              <a:defRPr sz="15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4880" cy="530407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6480" y="273629"/>
            <a:ext cx="6030720" cy="53040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00"/>
            </a:lvl1pPr>
          </a:lstStyle>
          <a:p>
            <a:r>
              <a:rPr lang="en-US" smtClean="0"/>
              <a:t>Click to edit Master title style</a:t>
            </a:r>
            <a:endParaRPr lang="en-IN"/>
          </a:p>
        </p:txBody>
      </p:sp>
      <p:sp>
        <p:nvSpPr>
          <p:cNvPr id="3" name="Text Placeholder 2"/>
          <p:cNvSpPr>
            <a:spLocks noGrp="1"/>
          </p:cNvSpPr>
          <p:nvPr>
            <p:ph type="body" idx="1"/>
          </p:nvPr>
        </p:nvSpPr>
        <p:spPr>
          <a:xfrm>
            <a:off x="623521" y="4589763"/>
            <a:ext cx="7886880" cy="1499197"/>
          </a:xfrm>
        </p:spPr>
        <p:txBody>
          <a:bodyPr/>
          <a:lstStyle>
            <a:lvl1pPr marL="0" indent="0">
              <a:buNone/>
              <a:defRPr sz="2200"/>
            </a:lvl1pPr>
            <a:lvl2pPr marL="414726" indent="0">
              <a:buNone/>
              <a:defRPr sz="1800"/>
            </a:lvl2pPr>
            <a:lvl3pPr marL="829452" indent="0">
              <a:buNone/>
              <a:defRPr sz="1600"/>
            </a:lvl3pPr>
            <a:lvl4pPr marL="1244178" indent="0">
              <a:buNone/>
              <a:defRPr sz="1500"/>
            </a:lvl4pPr>
            <a:lvl5pPr marL="1658904" indent="0">
              <a:buNone/>
              <a:defRPr sz="1500"/>
            </a:lvl5pPr>
            <a:lvl6pPr marL="2073631" indent="0">
              <a:buNone/>
              <a:defRPr sz="1500"/>
            </a:lvl6pPr>
            <a:lvl7pPr marL="2488357" indent="0">
              <a:buNone/>
              <a:defRPr sz="1500"/>
            </a:lvl7pPr>
            <a:lvl8pPr marL="2903083" indent="0">
              <a:buNone/>
              <a:defRPr sz="1500"/>
            </a:lvl8pPr>
            <a:lvl9pPr marL="3317809" indent="0">
              <a:buNone/>
              <a:defRPr sz="15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6480" y="1604329"/>
            <a:ext cx="4042080" cy="3973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36800" y="1604329"/>
            <a:ext cx="4043520" cy="3973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8" name="Rectangle 5"/>
          <p:cNvSpPr>
            <a:spLocks noGrp="1" noChangeArrowheads="1"/>
          </p:cNvSpPr>
          <p:nvPr>
            <p:ph type="ftr" idx="11"/>
          </p:nvPr>
        </p:nvSpPr>
        <p:spPr>
          <a:ln/>
        </p:spPr>
        <p:txBody>
          <a:bodyPr/>
          <a:lstStyle>
            <a:lvl1pPr>
              <a:defRPr/>
            </a:lvl1pPr>
          </a:lstStyle>
          <a:p>
            <a:endParaRPr lang="en-US"/>
          </a:p>
        </p:txBody>
      </p:sp>
      <p:sp>
        <p:nvSpPr>
          <p:cNvPr id="9"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3" name="Rectangle 5"/>
          <p:cNvSpPr>
            <a:spLocks noGrp="1" noChangeArrowheads="1"/>
          </p:cNvSpPr>
          <p:nvPr>
            <p:ph type="ftr" idx="11"/>
          </p:nvPr>
        </p:nvSpPr>
        <p:spPr>
          <a:ln/>
        </p:spPr>
        <p:txBody>
          <a:bodyPr/>
          <a:lstStyle>
            <a:lvl1pPr>
              <a:defRPr/>
            </a:lvl1pPr>
          </a:lstStyle>
          <a:p>
            <a:endParaRPr lang="en-US"/>
          </a:p>
        </p:txBody>
      </p:sp>
      <p:sp>
        <p:nvSpPr>
          <p:cNvPr id="4"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en-IN"/>
          </a:p>
        </p:txBody>
      </p:sp>
      <p:sp>
        <p:nvSpPr>
          <p:cNvPr id="3" name="Content Placeholder 2"/>
          <p:cNvSpPr>
            <a:spLocks noGrp="1"/>
          </p:cNvSpPr>
          <p:nvPr>
            <p:ph idx="1"/>
          </p:nvPr>
        </p:nvSpPr>
        <p:spPr>
          <a:xfrm>
            <a:off x="3888000" y="987944"/>
            <a:ext cx="4628160" cy="48734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en-IN"/>
          </a:p>
        </p:txBody>
      </p:sp>
      <p:sp>
        <p:nvSpPr>
          <p:cNvPr id="3" name="Picture Placeholder 2"/>
          <p:cNvSpPr>
            <a:spLocks noGrp="1"/>
          </p:cNvSpPr>
          <p:nvPr>
            <p:ph type="pic" idx="1"/>
          </p:nvPr>
        </p:nvSpPr>
        <p:spPr>
          <a:xfrm>
            <a:off x="3888000" y="987944"/>
            <a:ext cx="4628160" cy="487347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4/15/2020</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177121" y="27364"/>
            <a:ext cx="8894880" cy="6858000"/>
          </a:xfrm>
          <a:prstGeom prst="rect">
            <a:avLst/>
          </a:prstGeom>
          <a:noFill/>
          <a:ln w="9525">
            <a:noFill/>
            <a:round/>
            <a:headEnd/>
            <a:tailEnd/>
          </a:ln>
        </p:spPr>
      </p:pic>
      <p:sp>
        <p:nvSpPr>
          <p:cNvPr id="1027" name="Rectangle 2"/>
          <p:cNvSpPr>
            <a:spLocks noGrp="1" noChangeArrowheads="1"/>
          </p:cNvSpPr>
          <p:nvPr>
            <p:ph type="title"/>
          </p:nvPr>
        </p:nvSpPr>
        <p:spPr bwMode="auto">
          <a:xfrm>
            <a:off x="456480" y="273629"/>
            <a:ext cx="8223840" cy="11406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456480" y="1604329"/>
            <a:ext cx="8223840" cy="3973378"/>
          </a:xfrm>
          <a:prstGeom prst="rect">
            <a:avLst/>
          </a:prstGeom>
          <a:noFill/>
          <a:ln w="9525">
            <a:noFill/>
            <a:round/>
            <a:headEnd/>
            <a:tailEnd/>
          </a:ln>
        </p:spPr>
        <p:txBody>
          <a:bodyPr vert="horz" wrap="square" lIns="0" tIns="25798"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127680" y="6247376"/>
            <a:ext cx="2894400" cy="4680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anose="02020603050405020304" pitchFamily="18" charset="0"/>
                <a:ea typeface="DejaVu Sans" charset="0"/>
                <a:cs typeface="DejaVu Sans" charset="0"/>
              </a:defRPr>
            </a:lvl1pPr>
          </a:lstStyle>
          <a:p>
            <a:fld id="{1D8BD707-D9CF-40AE-B4C6-C98DA3205C09}" type="datetimeFigureOut">
              <a:rPr lang="en-US" smtClean="0"/>
              <a:pPr/>
              <a:t>4/15/2020</a:t>
            </a:fld>
            <a:endParaRPr lang="en-US"/>
          </a:p>
        </p:txBody>
      </p:sp>
      <p:sp>
        <p:nvSpPr>
          <p:cNvPr id="1029" name="Rectangle 5"/>
          <p:cNvSpPr>
            <a:spLocks noGrp="1" noChangeArrowheads="1"/>
          </p:cNvSpPr>
          <p:nvPr>
            <p:ph type="ftr"/>
          </p:nvPr>
        </p:nvSpPr>
        <p:spPr bwMode="auto">
          <a:xfrm>
            <a:off x="6556321" y="6247376"/>
            <a:ext cx="2894400" cy="4680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anose="02020603050405020304" pitchFamily="18" charset="0"/>
                <a:ea typeface="DejaVu Sans" charset="0"/>
                <a:cs typeface="DejaVu Sans" charset="0"/>
              </a:defRPr>
            </a:lvl1pPr>
          </a:lstStyle>
          <a:p>
            <a:endParaRPr lang="en-US"/>
          </a:p>
        </p:txBody>
      </p:sp>
      <p:sp>
        <p:nvSpPr>
          <p:cNvPr id="1030" name="Rectangle 6"/>
          <p:cNvSpPr>
            <a:spLocks noGrp="1" noChangeArrowheads="1"/>
          </p:cNvSpPr>
          <p:nvPr>
            <p:ph type="sldNum"/>
          </p:nvPr>
        </p:nvSpPr>
        <p:spPr bwMode="auto">
          <a:xfrm>
            <a:off x="456480" y="6247376"/>
            <a:ext cx="2125440" cy="4680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1" fontAlgn="base" hangingPunct="1">
        <a:lnSpc>
          <a:spcPct val="93000"/>
        </a:lnSpc>
        <a:spcBef>
          <a:spcPct val="0"/>
        </a:spcBef>
        <a:spcAft>
          <a:spcPct val="0"/>
        </a:spcAft>
        <a:buClr>
          <a:srgbClr val="000000"/>
        </a:buClr>
        <a:buSzPct val="100000"/>
        <a:buFont typeface="Times New Roman" pitchFamily="16" charset="0"/>
        <a:defRPr sz="4000" kern="1200">
          <a:solidFill>
            <a:srgbClr val="000000"/>
          </a:solidFill>
          <a:latin typeface="+mj-lt"/>
          <a:ea typeface="+mj-ea"/>
          <a:cs typeface="+mj-cs"/>
        </a:defRPr>
      </a:lvl1pPr>
      <a:lvl2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2pPr>
      <a:lvl3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3pPr>
      <a:lvl4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4pPr>
      <a:lvl5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9pPr>
    </p:titleStyle>
    <p:bodyStyle>
      <a:lvl1pPr marL="311045" indent="-311045" algn="l" defTabSz="407526" rtl="0" eaLnBrk="1" fontAlgn="base" hangingPunct="1">
        <a:lnSpc>
          <a:spcPct val="93000"/>
        </a:lnSpc>
        <a:spcBef>
          <a:spcPts val="1293"/>
        </a:spcBef>
        <a:spcAft>
          <a:spcPct val="0"/>
        </a:spcAft>
        <a:buClr>
          <a:srgbClr val="000000"/>
        </a:buClr>
        <a:buSzPct val="100000"/>
        <a:buFont typeface="Times New Roman" pitchFamily="16" charset="0"/>
        <a:buChar char="•"/>
        <a:defRPr sz="2900" kern="1200">
          <a:solidFill>
            <a:srgbClr val="000000"/>
          </a:solidFill>
          <a:latin typeface="+mn-lt"/>
          <a:ea typeface="+mn-ea"/>
          <a:cs typeface="+mn-cs"/>
        </a:defRPr>
      </a:lvl1pPr>
      <a:lvl2pPr marL="673930" indent="-259204" algn="l" defTabSz="407526" rtl="0" eaLnBrk="1" fontAlgn="base" hangingPunct="1">
        <a:lnSpc>
          <a:spcPct val="93000"/>
        </a:lnSpc>
        <a:spcBef>
          <a:spcPts val="1032"/>
        </a:spcBef>
        <a:spcAft>
          <a:spcPct val="0"/>
        </a:spcAft>
        <a:buClr>
          <a:srgbClr val="000000"/>
        </a:buClr>
        <a:buSzPct val="100000"/>
        <a:buFont typeface="Times New Roman" pitchFamily="16" charset="0"/>
        <a:buChar char="–"/>
        <a:defRPr sz="2500" kern="1200">
          <a:solidFill>
            <a:srgbClr val="000000"/>
          </a:solidFill>
          <a:latin typeface="+mn-lt"/>
          <a:ea typeface="+mn-ea"/>
          <a:cs typeface="+mn-cs"/>
        </a:defRPr>
      </a:lvl2pPr>
      <a:lvl3pPr marL="1036815" indent="-207363" algn="l" defTabSz="407526" rtl="0" eaLnBrk="1" fontAlgn="base" hangingPunct="1">
        <a:lnSpc>
          <a:spcPct val="93000"/>
        </a:lnSpc>
        <a:spcBef>
          <a:spcPts val="771"/>
        </a:spcBef>
        <a:spcAft>
          <a:spcPct val="0"/>
        </a:spcAft>
        <a:buClr>
          <a:srgbClr val="000000"/>
        </a:buClr>
        <a:buSzPct val="100000"/>
        <a:buFont typeface="Times New Roman" pitchFamily="16" charset="0"/>
        <a:buChar char="•"/>
        <a:defRPr sz="2200" kern="1200">
          <a:solidFill>
            <a:srgbClr val="000000"/>
          </a:solidFill>
          <a:latin typeface="+mn-lt"/>
          <a:ea typeface="+mn-ea"/>
          <a:cs typeface="+mn-cs"/>
        </a:defRPr>
      </a:lvl3pPr>
      <a:lvl4pPr marL="1451541" indent="-207363" algn="l" defTabSz="407526" rtl="0" eaLnBrk="1" fontAlgn="base" hangingPunct="1">
        <a:lnSpc>
          <a:spcPct val="93000"/>
        </a:lnSpc>
        <a:spcBef>
          <a:spcPts val="522"/>
        </a:spcBef>
        <a:spcAft>
          <a:spcPct val="0"/>
        </a:spcAft>
        <a:buClr>
          <a:srgbClr val="000000"/>
        </a:buClr>
        <a:buSzPct val="100000"/>
        <a:buFont typeface="Times New Roman" pitchFamily="16" charset="0"/>
        <a:buChar char="–"/>
        <a:defRPr sz="1800" kern="1200">
          <a:solidFill>
            <a:srgbClr val="000000"/>
          </a:solidFill>
          <a:latin typeface="+mn-lt"/>
          <a:ea typeface="+mn-ea"/>
          <a:cs typeface="+mn-cs"/>
        </a:defRPr>
      </a:lvl4pPr>
      <a:lvl5pPr marL="1866268" indent="-207363" algn="l" defTabSz="407526" rtl="0" eaLnBrk="1" fontAlgn="base" hangingPunct="1">
        <a:lnSpc>
          <a:spcPct val="93000"/>
        </a:lnSpc>
        <a:spcBef>
          <a:spcPts val="261"/>
        </a:spcBef>
        <a:spcAft>
          <a:spcPct val="0"/>
        </a:spcAft>
        <a:buClr>
          <a:srgbClr val="000000"/>
        </a:buClr>
        <a:buSzPct val="100000"/>
        <a:buFont typeface="Times New Roman" pitchFamily="16" charset="0"/>
        <a:buChar char="»"/>
        <a:defRPr sz="1800"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121879"/>
            <a:ext cx="6400800" cy="4669321"/>
          </a:xfrm>
        </p:spPr>
        <p:txBody>
          <a:bodyPr/>
          <a:lstStyle/>
          <a:p>
            <a:r>
              <a:rPr lang="en-US" sz="4400" b="1" dirty="0" smtClean="0"/>
              <a:t/>
            </a:r>
            <a:br>
              <a:rPr lang="en-US" sz="4400" b="1" dirty="0" smtClean="0"/>
            </a:br>
            <a:r>
              <a:rPr lang="en-US" sz="4400" b="1" dirty="0" smtClean="0"/>
              <a:t>Lecture </a:t>
            </a:r>
            <a:r>
              <a:rPr lang="en-US" sz="4400" b="1" dirty="0" smtClean="0"/>
              <a:t>-</a:t>
            </a:r>
            <a:r>
              <a:rPr lang="en-US" sz="4400" b="1" dirty="0" smtClean="0"/>
              <a:t>28</a:t>
            </a:r>
            <a:r>
              <a:rPr lang="en-US" sz="4400" b="1" dirty="0" smtClean="0"/>
              <a:t/>
            </a:r>
            <a:br>
              <a:rPr lang="en-US" sz="4400" b="1" dirty="0" smtClean="0"/>
            </a:br>
            <a:r>
              <a:rPr lang="en-US" sz="4400" b="1" dirty="0" smtClean="0"/>
              <a:t/>
            </a:r>
            <a:br>
              <a:rPr lang="en-US" sz="4400" b="1" dirty="0" smtClean="0"/>
            </a:br>
            <a:r>
              <a:rPr lang="en-US" sz="4400" b="1" dirty="0" smtClean="0"/>
              <a:t/>
            </a:r>
            <a:br>
              <a:rPr lang="en-US" sz="4400" b="1" dirty="0" smtClean="0"/>
            </a:br>
            <a:r>
              <a:rPr lang="en-US" sz="4400" b="1" dirty="0" smtClean="0"/>
              <a:t>Operational structure of NPOP</a:t>
            </a:r>
            <a:endParaRPr lang="en-IN" sz="4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775320" cy="640771"/>
          </a:xfrm>
        </p:spPr>
        <p:txBody>
          <a:bodyPr/>
          <a:lstStyle/>
          <a:p>
            <a:r>
              <a:rPr lang="en-IN" sz="3200" b="1" dirty="0" smtClean="0">
                <a:solidFill>
                  <a:srgbClr val="FF0000"/>
                </a:solidFill>
                <a:latin typeface="Times New Roman" pitchFamily="18" charset="0"/>
                <a:cs typeface="Times New Roman" pitchFamily="18" charset="0"/>
              </a:rPr>
              <a:t>Introduction </a:t>
            </a:r>
            <a:endParaRPr lang="en-IN"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676400" y="685800"/>
            <a:ext cx="7003920" cy="4891907"/>
          </a:xfrm>
        </p:spPr>
        <p:txBody>
          <a:bodyPr/>
          <a:lstStyle/>
          <a:p>
            <a:pPr algn="just">
              <a:buFont typeface="Wingdings" pitchFamily="2" charset="2"/>
              <a:buChar char="Ø"/>
            </a:pPr>
            <a:r>
              <a:rPr lang="en-US" sz="2800" dirty="0" smtClean="0">
                <a:latin typeface="Times New Roman" pitchFamily="18" charset="0"/>
                <a:cs typeface="Times New Roman" pitchFamily="18" charset="0"/>
              </a:rPr>
              <a:t>To </a:t>
            </a:r>
            <a:r>
              <a:rPr lang="en-US" sz="2800" dirty="0" smtClean="0">
                <a:latin typeface="Times New Roman" pitchFamily="18" charset="0"/>
                <a:cs typeface="Times New Roman" pitchFamily="18" charset="0"/>
              </a:rPr>
              <a:t>provide a focused and well-directed development of organic agriculture and quality products, Ministry of Commerce and Industry, Government of India, launched a National Program on Organic Production (NPOP) in the year 2000, which was formally notified in October 2001 under the Foreign Trade &amp; Development Act (FTDR Act). </a:t>
            </a:r>
            <a:endParaRPr lang="en-US" sz="2800" dirty="0" smtClean="0">
              <a:latin typeface="Times New Roman" pitchFamily="18" charset="0"/>
              <a:cs typeface="Times New Roman" pitchFamily="18" charset="0"/>
            </a:endParaRPr>
          </a:p>
          <a:p>
            <a:pPr algn="just">
              <a:buFont typeface="Wingdings" pitchFamily="2" charset="2"/>
              <a:buChar char="Ø"/>
            </a:pPr>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standards and procedures have been formulated in harmony with international standards such as those of Codex and IFOAM. NPOP is implemented under AGMARK by Ministry of Agriculture for the domestic market. </a:t>
            </a:r>
            <a:endParaRPr lang="en-US"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533400"/>
            <a:ext cx="6775320" cy="5044307"/>
          </a:xfrm>
        </p:spPr>
        <p:txBody>
          <a:bodyPr/>
          <a:lstStyle/>
          <a:p>
            <a:pPr lvl="0">
              <a:buNone/>
            </a:pPr>
            <a:r>
              <a:rPr lang="en-US" sz="3200" b="1" dirty="0" smtClean="0">
                <a:solidFill>
                  <a:srgbClr val="FF0000"/>
                </a:solidFill>
                <a:latin typeface="Times New Roman" pitchFamily="18" charset="0"/>
                <a:cs typeface="Times New Roman" pitchFamily="18" charset="0"/>
              </a:rPr>
              <a:t>Aims of NPOP</a:t>
            </a:r>
          </a:p>
          <a:p>
            <a:pPr lvl="0" algn="just">
              <a:buFont typeface="Wingdings" pitchFamily="2" charset="2"/>
              <a:buChar char="Ø"/>
            </a:pPr>
            <a:r>
              <a:rPr lang="en-US" sz="2800" dirty="0" smtClean="0">
                <a:latin typeface="Times New Roman" pitchFamily="18" charset="0"/>
                <a:cs typeface="Times New Roman" pitchFamily="18" charset="0"/>
              </a:rPr>
              <a:t>To </a:t>
            </a:r>
            <a:r>
              <a:rPr lang="en-US" sz="2800" dirty="0" smtClean="0">
                <a:latin typeface="Times New Roman" pitchFamily="18" charset="0"/>
                <a:cs typeface="Times New Roman" pitchFamily="18" charset="0"/>
              </a:rPr>
              <a:t>provide the means of evaluation of certification </a:t>
            </a:r>
            <a:r>
              <a:rPr lang="en-US" sz="2800" dirty="0" err="1" smtClean="0">
                <a:latin typeface="Times New Roman" pitchFamily="18" charset="0"/>
                <a:cs typeface="Times New Roman" pitchFamily="18" charset="0"/>
              </a:rPr>
              <a:t>programmes</a:t>
            </a:r>
            <a:r>
              <a:rPr lang="en-US" sz="2800" dirty="0" smtClean="0">
                <a:latin typeface="Times New Roman" pitchFamily="18" charset="0"/>
                <a:cs typeface="Times New Roman" pitchFamily="18" charset="0"/>
              </a:rPr>
              <a:t> for organic agriculture and products as per the approved criteria.</a:t>
            </a:r>
          </a:p>
          <a:p>
            <a:pPr lvl="0" algn="just">
              <a:buFont typeface="Wingdings" pitchFamily="2" charset="2"/>
              <a:buChar char="Ø"/>
            </a:pPr>
            <a:r>
              <a:rPr lang="en-US" sz="2800" dirty="0" smtClean="0">
                <a:latin typeface="Times New Roman" pitchFamily="18" charset="0"/>
                <a:cs typeface="Times New Roman" pitchFamily="18" charset="0"/>
              </a:rPr>
              <a:t>To accredit certification </a:t>
            </a:r>
            <a:r>
              <a:rPr lang="en-US" sz="2800" dirty="0" err="1" smtClean="0">
                <a:latin typeface="Times New Roman" pitchFamily="18" charset="0"/>
                <a:cs typeface="Times New Roman" pitchFamily="18" charset="0"/>
              </a:rPr>
              <a:t>programmes</a:t>
            </a:r>
            <a:endParaRPr lang="en-US" sz="2800" dirty="0" smtClean="0">
              <a:latin typeface="Times New Roman" pitchFamily="18" charset="0"/>
              <a:cs typeface="Times New Roman" pitchFamily="18" charset="0"/>
            </a:endParaRPr>
          </a:p>
          <a:p>
            <a:pPr lvl="0" algn="just">
              <a:buFont typeface="Wingdings" pitchFamily="2" charset="2"/>
              <a:buChar char="Ø"/>
            </a:pPr>
            <a:r>
              <a:rPr lang="en-US" sz="2800" dirty="0" smtClean="0">
                <a:latin typeface="Times New Roman" pitchFamily="18" charset="0"/>
                <a:cs typeface="Times New Roman" pitchFamily="18" charset="0"/>
              </a:rPr>
              <a:t>To facilitate certification of organic products in conformity to the National Standards for Organic Products.</a:t>
            </a:r>
          </a:p>
          <a:p>
            <a:pPr lvl="0" algn="just">
              <a:buFont typeface="Wingdings" pitchFamily="2" charset="2"/>
              <a:buChar char="Ø"/>
            </a:pPr>
            <a:r>
              <a:rPr lang="en-US" sz="2800" dirty="0" smtClean="0">
                <a:latin typeface="Times New Roman" pitchFamily="18" charset="0"/>
                <a:cs typeface="Times New Roman" pitchFamily="18" charset="0"/>
              </a:rPr>
              <a:t>To encourage the development of organic farming and organic processing.</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2286000" y="761999"/>
            <a:ext cx="5486400" cy="533400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28600"/>
            <a:ext cx="6775320" cy="5349107"/>
          </a:xfrm>
        </p:spPr>
        <p:txBody>
          <a:bodyPr/>
          <a:lstStyle/>
          <a:p>
            <a:pPr algn="just">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programme</a:t>
            </a:r>
            <a:r>
              <a:rPr lang="en-US" sz="2800" dirty="0" smtClean="0">
                <a:latin typeface="Times New Roman" pitchFamily="18" charset="0"/>
                <a:cs typeface="Times New Roman" pitchFamily="18" charset="0"/>
              </a:rPr>
              <a:t> will be developed and implemented by the Government of India through its Ministry of Commerce and Industry as the apex body. </a:t>
            </a:r>
            <a:endParaRPr lang="en-US" sz="2800" dirty="0" smtClean="0">
              <a:latin typeface="Times New Roman" pitchFamily="18" charset="0"/>
              <a:cs typeface="Times New Roman" pitchFamily="18" charset="0"/>
            </a:endParaRPr>
          </a:p>
          <a:p>
            <a:pPr algn="just">
              <a:buFont typeface="Wingdings" pitchFamily="2" charset="2"/>
              <a:buChar char="Ø"/>
            </a:pPr>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Ministry will constitute a National Steering Committee for National </a:t>
            </a:r>
            <a:r>
              <a:rPr lang="en-US" sz="2800" dirty="0" err="1" smtClean="0">
                <a:latin typeface="Times New Roman" pitchFamily="18" charset="0"/>
                <a:cs typeface="Times New Roman" pitchFamily="18" charset="0"/>
              </a:rPr>
              <a:t>Programme</a:t>
            </a:r>
            <a:r>
              <a:rPr lang="en-US" sz="2800" dirty="0" smtClean="0">
                <a:latin typeface="Times New Roman" pitchFamily="18" charset="0"/>
                <a:cs typeface="Times New Roman" pitchFamily="18" charset="0"/>
              </a:rPr>
              <a:t> for Organic Production, whose members will be drawn from Ministry of Commerce and Industry, Ministry of Agriculture, Agricultural and Processed Food Products Export Development Authority (APEDA), Coffee Board, Spices Board and Tea Board and other government and private </a:t>
            </a:r>
            <a:r>
              <a:rPr lang="en-US" sz="2800" dirty="0" err="1" smtClean="0">
                <a:latin typeface="Times New Roman" pitchFamily="18" charset="0"/>
                <a:cs typeface="Times New Roman" pitchFamily="18" charset="0"/>
              </a:rPr>
              <a:t>organisations</a:t>
            </a:r>
            <a:r>
              <a:rPr lang="en-US" sz="2800" dirty="0" smtClean="0">
                <a:latin typeface="Times New Roman" pitchFamily="18" charset="0"/>
                <a:cs typeface="Times New Roman" pitchFamily="18" charset="0"/>
              </a:rPr>
              <a:t> associated with the organic movement.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81000"/>
            <a:ext cx="6851520" cy="5196707"/>
          </a:xfrm>
        </p:spPr>
        <p:txBody>
          <a:bodyPr/>
          <a:lstStyle/>
          <a:p>
            <a:pPr algn="just"/>
            <a:r>
              <a:rPr lang="en-US" sz="2800" dirty="0" smtClean="0">
                <a:latin typeface="Times New Roman" pitchFamily="18" charset="0"/>
                <a:cs typeface="Times New Roman" pitchFamily="18" charset="0"/>
              </a:rPr>
              <a:t>To advise the National Steering Committee on relevant issues into National Standards and Accreditation, sub-committees will be appointed. </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Steering Committee for National </a:t>
            </a:r>
            <a:r>
              <a:rPr lang="en-US" sz="2800" dirty="0" err="1" smtClean="0">
                <a:latin typeface="Times New Roman" pitchFamily="18" charset="0"/>
                <a:cs typeface="Times New Roman" pitchFamily="18" charset="0"/>
              </a:rPr>
              <a:t>Programme</a:t>
            </a:r>
            <a:r>
              <a:rPr lang="en-US" sz="2800" dirty="0" smtClean="0">
                <a:latin typeface="Times New Roman" pitchFamily="18" charset="0"/>
                <a:cs typeface="Times New Roman" pitchFamily="18" charset="0"/>
              </a:rPr>
              <a:t> for Organic Production will formulate Accreditation Policy and </a:t>
            </a:r>
            <a:r>
              <a:rPr lang="en-US" sz="2800" dirty="0" err="1" smtClean="0">
                <a:latin typeface="Times New Roman" pitchFamily="18" charset="0"/>
                <a:cs typeface="Times New Roman" pitchFamily="18" charset="0"/>
              </a:rPr>
              <a:t>Programme</a:t>
            </a:r>
            <a:r>
              <a:rPr lang="en-US" sz="2800" dirty="0" smtClean="0">
                <a:latin typeface="Times New Roman" pitchFamily="18" charset="0"/>
                <a:cs typeface="Times New Roman" pitchFamily="18" charset="0"/>
              </a:rPr>
              <a:t> and draw up National Standards for Organic Products, which will include standards for organic production and processes as well as the regulations for use of the National Organic Certification Mark.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6927720" cy="5196707"/>
          </a:xfrm>
        </p:spPr>
        <p:txBody>
          <a:bodyPr/>
          <a:lstStyle/>
          <a:p>
            <a:pPr marL="287020" indent="-274320" algn="just">
              <a:lnSpc>
                <a:spcPct val="100000"/>
              </a:lnSpc>
              <a:spcBef>
                <a:spcPts val="700"/>
              </a:spcBef>
              <a:buClr>
                <a:srgbClr val="D16248"/>
              </a:buClr>
              <a:buSzPct val="84000"/>
              <a:buFont typeface="Arial"/>
              <a:buChar char="●"/>
              <a:tabLst>
                <a:tab pos="287020" algn="l"/>
              </a:tabLst>
            </a:pPr>
            <a:r>
              <a:rPr lang="en-US" sz="2800" dirty="0" smtClean="0">
                <a:latin typeface="Times New Roman" pitchFamily="18" charset="0"/>
                <a:cs typeface="Times New Roman" pitchFamily="18" charset="0"/>
              </a:rPr>
              <a:t>National Accreditation Policy </a:t>
            </a:r>
            <a:r>
              <a:rPr lang="en-US" sz="2800" dirty="0" err="1" smtClean="0">
                <a:latin typeface="Times New Roman" pitchFamily="18" charset="0"/>
                <a:cs typeface="Times New Roman" pitchFamily="18" charset="0"/>
              </a:rPr>
              <a:t>Programme</a:t>
            </a:r>
            <a:r>
              <a:rPr lang="en-US" sz="2800" dirty="0" smtClean="0">
                <a:latin typeface="Times New Roman" pitchFamily="18" charset="0"/>
                <a:cs typeface="Times New Roman" pitchFamily="18" charset="0"/>
              </a:rPr>
              <a:t> will be administered by the National Accreditation Body, which will define the overall policy objectives for the Accreditation </a:t>
            </a:r>
            <a:r>
              <a:rPr lang="en-US" sz="2800" dirty="0" err="1" smtClean="0">
                <a:latin typeface="Times New Roman" pitchFamily="18" charset="0"/>
                <a:cs typeface="Times New Roman" pitchFamily="18" charset="0"/>
              </a:rPr>
              <a:t>programmes</a:t>
            </a:r>
            <a:r>
              <a:rPr lang="en-US" sz="2800" dirty="0" smtClean="0">
                <a:latin typeface="Times New Roman" pitchFamily="18" charset="0"/>
                <a:cs typeface="Times New Roman" pitchFamily="18" charset="0"/>
              </a:rPr>
              <a:t> and operations. </a:t>
            </a:r>
            <a:endParaRPr lang="en-US" sz="2800" dirty="0" smtClean="0">
              <a:latin typeface="Times New Roman" pitchFamily="18" charset="0"/>
              <a:cs typeface="Times New Roman" pitchFamily="18" charset="0"/>
            </a:endParaRPr>
          </a:p>
          <a:p>
            <a:pPr marL="287020" indent="-274320" algn="just">
              <a:lnSpc>
                <a:spcPct val="100000"/>
              </a:lnSpc>
              <a:spcBef>
                <a:spcPts val="700"/>
              </a:spcBef>
              <a:buClr>
                <a:srgbClr val="D16248"/>
              </a:buClr>
              <a:buSzPct val="84000"/>
              <a:buFont typeface="Arial"/>
              <a:buChar char="●"/>
              <a:tabLst>
                <a:tab pos="287020" algn="l"/>
              </a:tabLst>
            </a:pPr>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National Steering Committee may amend the Accreditation procedures whenever it deems fit. </a:t>
            </a:r>
            <a:endParaRPr lang="en-US" sz="2800" dirty="0" smtClean="0">
              <a:latin typeface="Times New Roman" pitchFamily="18" charset="0"/>
              <a:cs typeface="Times New Roman" pitchFamily="18" charset="0"/>
            </a:endParaRPr>
          </a:p>
          <a:p>
            <a:pPr marL="287020" indent="-274320" algn="just">
              <a:lnSpc>
                <a:spcPct val="100000"/>
              </a:lnSpc>
              <a:spcBef>
                <a:spcPts val="700"/>
              </a:spcBef>
              <a:buClr>
                <a:srgbClr val="D16248"/>
              </a:buClr>
              <a:buSzPct val="84000"/>
              <a:buFont typeface="Arial"/>
              <a:buChar char="●"/>
              <a:tabLst>
                <a:tab pos="287020" algn="l"/>
              </a:tabLst>
            </a:pPr>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National Accreditation Policy and </a:t>
            </a:r>
            <a:r>
              <a:rPr lang="en-US" sz="2800" dirty="0" err="1" smtClean="0">
                <a:latin typeface="Times New Roman" pitchFamily="18" charset="0"/>
                <a:cs typeface="Times New Roman" pitchFamily="18" charset="0"/>
              </a:rPr>
              <a:t>Programme</a:t>
            </a:r>
            <a:r>
              <a:rPr lang="en-US" sz="2800" dirty="0" smtClean="0">
                <a:latin typeface="Times New Roman" pitchFamily="18" charset="0"/>
                <a:cs typeface="Times New Roman" pitchFamily="18" charset="0"/>
              </a:rPr>
              <a:t> is subject to periodic internal review, which will be conducted by the Technical Committee, which will advise the National Steering Committee about the need and content of such amendments in the National </a:t>
            </a:r>
            <a:r>
              <a:rPr lang="en-US" sz="2800" dirty="0" err="1" smtClean="0">
                <a:latin typeface="Times New Roman" pitchFamily="18" charset="0"/>
                <a:cs typeface="Times New Roman" pitchFamily="18" charset="0"/>
              </a:rPr>
              <a:t>Programme</a:t>
            </a:r>
            <a:r>
              <a:rPr lang="en-US" sz="2800" dirty="0" smtClean="0">
                <a:latin typeface="Times New Roman" pitchFamily="18" charset="0"/>
                <a:cs typeface="Times New Roman" pitchFamily="18" charset="0"/>
              </a:rPr>
              <a:t> for Organic Production.</a:t>
            </a:r>
            <a:endParaRPr lang="en-US" sz="2800" spc="-5" dirty="0" smtClean="0">
              <a:latin typeface="Times New Roman" pitchFamily="18" charset="0"/>
              <a:cs typeface="Times New Roman" pitchFamily="18" charset="0"/>
            </a:endParaRPr>
          </a:p>
          <a:p>
            <a:pPr marL="287020" indent="-274320">
              <a:lnSpc>
                <a:spcPct val="100000"/>
              </a:lnSpc>
              <a:spcBef>
                <a:spcPts val="600"/>
              </a:spcBef>
              <a:buClr>
                <a:srgbClr val="D16248"/>
              </a:buClr>
              <a:buSzPct val="84000"/>
              <a:buFont typeface="Arial"/>
              <a:buChar char="●"/>
              <a:tabLst>
                <a:tab pos="287020" algn="l"/>
                <a:tab pos="2220595" algn="l"/>
                <a:tab pos="3049270" algn="l"/>
              </a:tabLst>
            </a:pP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3840" cy="716971"/>
          </a:xfrm>
        </p:spPr>
        <p:txBody>
          <a:bodyPr/>
          <a:lstStyle/>
          <a:p>
            <a:r>
              <a:rPr lang="en-US" b="1" dirty="0" smtClean="0">
                <a:solidFill>
                  <a:srgbClr val="FF0000"/>
                </a:solidFill>
                <a:latin typeface="Times New Roman" pitchFamily="18" charset="0"/>
                <a:cs typeface="Times New Roman" pitchFamily="18" charset="0"/>
              </a:rPr>
              <a:t>Evaluation committee</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28800" y="1066800"/>
            <a:ext cx="6851520" cy="4510907"/>
          </a:xfrm>
        </p:spPr>
        <p:txBody>
          <a:bodyPr/>
          <a:lstStyle/>
          <a:p>
            <a:pPr algn="just"/>
            <a:r>
              <a:rPr lang="en-US" sz="2800" dirty="0" smtClean="0">
                <a:latin typeface="Times New Roman" pitchFamily="18" charset="0"/>
                <a:cs typeface="Times New Roman" pitchFamily="18" charset="0"/>
              </a:rPr>
              <a:t>Eligible Inspection and Certification Agencies implementing certification </a:t>
            </a:r>
            <a:r>
              <a:rPr lang="en-US" sz="2800" dirty="0" err="1" smtClean="0">
                <a:latin typeface="Times New Roman" pitchFamily="18" charset="0"/>
                <a:cs typeface="Times New Roman" pitchFamily="18" charset="0"/>
              </a:rPr>
              <a:t>programmes</a:t>
            </a:r>
            <a:r>
              <a:rPr lang="en-US" sz="2800" dirty="0" smtClean="0">
                <a:latin typeface="Times New Roman" pitchFamily="18" charset="0"/>
                <a:cs typeface="Times New Roman" pitchFamily="18" charset="0"/>
              </a:rPr>
              <a:t> will be evaluated by an evaluation committee. </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evaluation committee will be </a:t>
            </a:r>
            <a:r>
              <a:rPr lang="en-US" sz="2800" dirty="0" err="1" smtClean="0">
                <a:latin typeface="Times New Roman" pitchFamily="18" charset="0"/>
                <a:cs typeface="Times New Roman" pitchFamily="18" charset="0"/>
              </a:rPr>
              <a:t>accreditated</a:t>
            </a:r>
            <a:r>
              <a:rPr lang="en-US" sz="2800" dirty="0" smtClean="0">
                <a:latin typeface="Times New Roman" pitchFamily="18" charset="0"/>
                <a:cs typeface="Times New Roman" pitchFamily="18" charset="0"/>
              </a:rPr>
              <a:t> by the National Accreditation Body. </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smtClean="0">
                <a:latin typeface="Times New Roman" pitchFamily="18" charset="0"/>
                <a:cs typeface="Times New Roman" pitchFamily="18" charset="0"/>
              </a:rPr>
              <a:t>members of the Evaluation Committee will comprise of members drawn from APEDA ,  Coffee Board, Spices Board, Tea Board, Ministry of Agriculture and Export Inspection Council of India (EIC/Export Inspection Agencies (EIAS). </a:t>
            </a:r>
          </a:p>
          <a:p>
            <a:endParaRPr lang="en-US" sz="3200" dirty="0" smtClean="0"/>
          </a:p>
          <a:p>
            <a:pPr>
              <a:buNone/>
            </a:pPr>
            <a:endParaRPr lang="en-US" sz="32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smtClean="0"/>
          </a:p>
          <a:p>
            <a:endParaRPr lang="en-IN" dirty="0" smtClean="0"/>
          </a:p>
          <a:p>
            <a:endParaRPr lang="en-IN" dirty="0" smtClean="0"/>
          </a:p>
          <a:p>
            <a:pPr algn="ctr">
              <a:buNone/>
            </a:pPr>
            <a:r>
              <a:rPr lang="en-IN" sz="5400" b="1" dirty="0" smtClean="0">
                <a:solidFill>
                  <a:schemeClr val="accent6">
                    <a:lumMod val="50000"/>
                  </a:schemeClr>
                </a:solidFill>
                <a:latin typeface="Arial Black" pitchFamily="34" charset="0"/>
                <a:cs typeface="Times New Roman" pitchFamily="18" charset="0"/>
              </a:rPr>
              <a:t>Thank You</a:t>
            </a:r>
            <a:endParaRPr lang="en-IN" b="1" dirty="0">
              <a:solidFill>
                <a:schemeClr val="accent6">
                  <a:lumMod val="50000"/>
                </a:schemeClr>
              </a:solidFill>
              <a:latin typeface="Arial Black" pitchFamily="34" charset="0"/>
              <a:cs typeface="Times New Roman" pitchFamily="18" charset="0"/>
            </a:endParaRPr>
          </a:p>
        </p:txBody>
      </p:sp>
    </p:spTree>
  </p:cSld>
  <p:clrMapOvr>
    <a:masterClrMapping/>
  </p:clrMapOvr>
</p:sld>
</file>

<file path=ppt/theme/theme1.xml><?xml version="1.0" encoding="utf-8"?>
<a:theme xmlns:a="http://schemas.openxmlformats.org/drawingml/2006/main" name="Theme5">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Theme5</Template>
  <TotalTime>243</TotalTime>
  <Words>456</Words>
  <Application>Microsoft Office PowerPoint</Application>
  <PresentationFormat>On-screen Show (4:3)</PresentationFormat>
  <Paragraphs>25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Theme5</vt:lpstr>
      <vt:lpstr> Lecture -28   Operational structure of NPOP</vt:lpstr>
      <vt:lpstr>Introduction </vt:lpstr>
      <vt:lpstr>Slide 3</vt:lpstr>
      <vt:lpstr>Slide 4</vt:lpstr>
      <vt:lpstr>Slide 5</vt:lpstr>
      <vt:lpstr>Slide 6</vt:lpstr>
      <vt:lpstr>Slide 7</vt:lpstr>
      <vt:lpstr>Evaluation committee</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Farming System</dc:title>
  <dc:creator>Sagar</dc:creator>
  <cp:lastModifiedBy>USER-Roja</cp:lastModifiedBy>
  <cp:revision>25</cp:revision>
  <dcterms:created xsi:type="dcterms:W3CDTF">2006-08-16T00:00:00Z</dcterms:created>
  <dcterms:modified xsi:type="dcterms:W3CDTF">2020-04-15T13:00:02Z</dcterms:modified>
</cp:coreProperties>
</file>