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82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256" r:id="rId20"/>
    <p:sldId id="257" r:id="rId21"/>
    <p:sldId id="258" r:id="rId22"/>
    <p:sldId id="259" r:id="rId23"/>
    <p:sldId id="260" r:id="rId24"/>
    <p:sldId id="261" r:id="rId25"/>
    <p:sldId id="262" r:id="rId26"/>
    <p:sldId id="263" r:id="rId27"/>
    <p:sldId id="264" r:id="rId28"/>
    <p:sldId id="265" r:id="rId29"/>
    <p:sldId id="266" r:id="rId30"/>
    <p:sldId id="267" r:id="rId31"/>
    <p:sldId id="268" r:id="rId32"/>
    <p:sldId id="269" r:id="rId33"/>
    <p:sldId id="270" r:id="rId34"/>
    <p:sldId id="271" r:id="rId35"/>
    <p:sldId id="272" r:id="rId36"/>
    <p:sldId id="273" r:id="rId37"/>
    <p:sldId id="274" r:id="rId38"/>
    <p:sldId id="275" r:id="rId39"/>
    <p:sldId id="276" r:id="rId40"/>
    <p:sldId id="277" r:id="rId41"/>
    <p:sldId id="278" r:id="rId42"/>
    <p:sldId id="279" r:id="rId43"/>
    <p:sldId id="280" r:id="rId4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8082" y="2383916"/>
            <a:ext cx="670750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b="1" dirty="0">
                <a:latin typeface="Calibri"/>
                <a:cs typeface="Calibri"/>
              </a:rPr>
              <a:t>BREEDING </a:t>
            </a:r>
            <a:r>
              <a:rPr sz="6000" b="1" spc="-55" dirty="0">
                <a:latin typeface="Calibri"/>
                <a:cs typeface="Calibri"/>
              </a:rPr>
              <a:t>OF</a:t>
            </a:r>
            <a:r>
              <a:rPr sz="6000" b="1" spc="-385" dirty="0">
                <a:latin typeface="Calibri"/>
                <a:cs typeface="Calibri"/>
              </a:rPr>
              <a:t> </a:t>
            </a:r>
            <a:r>
              <a:rPr sz="6000" b="1" spc="-170" dirty="0">
                <a:latin typeface="Calibri"/>
                <a:cs typeface="Calibri"/>
              </a:rPr>
              <a:t>GUAVA</a:t>
            </a:r>
            <a:endParaRPr sz="6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08297" y="3579367"/>
            <a:ext cx="13271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Lecture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#7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224625"/>
            <a:ext cx="7285990" cy="2509520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241300" algn="l"/>
              </a:tabLst>
            </a:pPr>
            <a:r>
              <a:rPr sz="36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Breeding methods </a:t>
            </a:r>
            <a:r>
              <a:rPr sz="36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and</a:t>
            </a:r>
            <a:r>
              <a:rPr sz="3600" b="1" u="heavy" spc="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6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achievements</a:t>
            </a:r>
            <a:endParaRPr sz="36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241300" algn="l"/>
              </a:tabLst>
            </a:pPr>
            <a:r>
              <a:rPr sz="3600" b="1" spc="-5" dirty="0">
                <a:latin typeface="Calibri"/>
                <a:cs typeface="Calibri"/>
              </a:rPr>
              <a:t>Clonal</a:t>
            </a:r>
            <a:r>
              <a:rPr sz="3600" b="1" spc="15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Selection</a:t>
            </a:r>
            <a:endParaRPr sz="36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241300" algn="l"/>
              </a:tabLst>
            </a:pPr>
            <a:r>
              <a:rPr sz="3600" b="1" spc="-10" dirty="0">
                <a:latin typeface="Calibri"/>
                <a:cs typeface="Calibri"/>
              </a:rPr>
              <a:t>Hybridization</a:t>
            </a:r>
            <a:endParaRPr sz="36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241300" algn="l"/>
              </a:tabLst>
            </a:pPr>
            <a:r>
              <a:rPr sz="3600" b="1" spc="-10" dirty="0">
                <a:latin typeface="Calibri"/>
                <a:cs typeface="Calibri"/>
              </a:rPr>
              <a:t>Polyploidy</a:t>
            </a:r>
            <a:r>
              <a:rPr sz="3600" b="1" spc="-5" dirty="0">
                <a:latin typeface="Calibri"/>
                <a:cs typeface="Calibri"/>
              </a:rPr>
              <a:t> </a:t>
            </a:r>
            <a:r>
              <a:rPr sz="3600" b="1" spc="-10" dirty="0">
                <a:latin typeface="Calibri"/>
                <a:cs typeface="Calibri"/>
              </a:rPr>
              <a:t>Breeding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228561"/>
            <a:ext cx="7426959" cy="591312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15" dirty="0">
                <a:latin typeface="Calibri"/>
                <a:cs typeface="Calibri"/>
              </a:rPr>
              <a:t>CLONAL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SELCTION</a:t>
            </a:r>
            <a:endParaRPr sz="2800">
              <a:latin typeface="Calibri"/>
              <a:cs typeface="Calibri"/>
            </a:endParaRPr>
          </a:p>
          <a:p>
            <a:pPr marL="241300" marR="68580" indent="-228600">
              <a:lnSpc>
                <a:spcPct val="90000"/>
              </a:lnSpc>
              <a:spcBef>
                <a:spcPts val="101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Calibri"/>
                <a:cs typeface="Calibri"/>
              </a:rPr>
              <a:t>Improvement </a:t>
            </a:r>
            <a:r>
              <a:rPr sz="2800" spc="-10" dirty="0">
                <a:latin typeface="Calibri"/>
                <a:cs typeface="Calibri"/>
              </a:rPr>
              <a:t>work </a:t>
            </a:r>
            <a:r>
              <a:rPr sz="2800" spc="-5" dirty="0">
                <a:latin typeface="Calibri"/>
                <a:cs typeface="Calibri"/>
              </a:rPr>
              <a:t>in </a:t>
            </a:r>
            <a:r>
              <a:rPr sz="2800" spc="-20" dirty="0">
                <a:latin typeface="Calibri"/>
                <a:cs typeface="Calibri"/>
              </a:rPr>
              <a:t>guava </a:t>
            </a:r>
            <a:r>
              <a:rPr sz="2800" spc="-15" dirty="0">
                <a:latin typeface="Calibri"/>
                <a:cs typeface="Calibri"/>
              </a:rPr>
              <a:t>was </a:t>
            </a:r>
            <a:r>
              <a:rPr sz="2800" spc="-20" dirty="0">
                <a:latin typeface="Calibri"/>
                <a:cs typeface="Calibri"/>
              </a:rPr>
              <a:t>started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5" dirty="0">
                <a:latin typeface="Calibri"/>
                <a:cs typeface="Calibri"/>
              </a:rPr>
              <a:t>the  </a:t>
            </a:r>
            <a:r>
              <a:rPr sz="2800" spc="-25" dirty="0">
                <a:latin typeface="Calibri"/>
                <a:cs typeface="Calibri"/>
              </a:rPr>
              <a:t>first </a:t>
            </a:r>
            <a:r>
              <a:rPr sz="2800" spc="-5" dirty="0">
                <a:latin typeface="Calibri"/>
                <a:cs typeface="Calibri"/>
              </a:rPr>
              <a:t>time in the </a:t>
            </a:r>
            <a:r>
              <a:rPr sz="2800" spc="-15" dirty="0">
                <a:latin typeface="Calibri"/>
                <a:cs typeface="Calibri"/>
              </a:rPr>
              <a:t>country </a:t>
            </a:r>
            <a:r>
              <a:rPr sz="2800" spc="-5" dirty="0">
                <a:latin typeface="Calibri"/>
                <a:cs typeface="Calibri"/>
              </a:rPr>
              <a:t>in 1907 </a:t>
            </a:r>
            <a:r>
              <a:rPr sz="2800" spc="-15" dirty="0">
                <a:latin typeface="Calibri"/>
                <a:cs typeface="Calibri"/>
              </a:rPr>
              <a:t>at </a:t>
            </a:r>
            <a:r>
              <a:rPr sz="2800" spc="-5" dirty="0">
                <a:latin typeface="Calibri"/>
                <a:cs typeface="Calibri"/>
              </a:rPr>
              <a:t>Ganesh khand  </a:t>
            </a:r>
            <a:r>
              <a:rPr sz="2800" spc="-10" dirty="0">
                <a:latin typeface="Calibri"/>
                <a:cs typeface="Calibri"/>
              </a:rPr>
              <a:t>fruit </a:t>
            </a:r>
            <a:r>
              <a:rPr sz="2800" spc="-15" dirty="0">
                <a:latin typeface="Calibri"/>
                <a:cs typeface="Calibri"/>
              </a:rPr>
              <a:t>Research Station, </a:t>
            </a:r>
            <a:r>
              <a:rPr sz="2800" spc="-10" dirty="0">
                <a:latin typeface="Calibri"/>
                <a:cs typeface="Calibri"/>
              </a:rPr>
              <a:t>Pune primarily </a:t>
            </a:r>
            <a:r>
              <a:rPr sz="2800" spc="-5" dirty="0">
                <a:latin typeface="Calibri"/>
                <a:cs typeface="Calibri"/>
              </a:rPr>
              <a:t>with the  </a:t>
            </a:r>
            <a:r>
              <a:rPr sz="2800" spc="-10" dirty="0">
                <a:latin typeface="Calibri"/>
                <a:cs typeface="Calibri"/>
              </a:rPr>
              <a:t>collection </a:t>
            </a:r>
            <a:r>
              <a:rPr sz="2800" spc="-5" dirty="0">
                <a:latin typeface="Calibri"/>
                <a:cs typeface="Calibri"/>
              </a:rPr>
              <a:t>of seeds of </a:t>
            </a:r>
            <a:r>
              <a:rPr sz="2800" spc="-10" dirty="0">
                <a:latin typeface="Calibri"/>
                <a:cs typeface="Calibri"/>
              </a:rPr>
              <a:t>varieties, </a:t>
            </a:r>
            <a:r>
              <a:rPr sz="2800" spc="-15" dirty="0">
                <a:latin typeface="Calibri"/>
                <a:cs typeface="Calibri"/>
              </a:rPr>
              <a:t>grown </a:t>
            </a:r>
            <a:r>
              <a:rPr sz="2800" spc="-5" dirty="0">
                <a:latin typeface="Calibri"/>
                <a:cs typeface="Calibri"/>
              </a:rPr>
              <a:t>in </a:t>
            </a:r>
            <a:r>
              <a:rPr sz="2800" spc="-25" dirty="0">
                <a:latin typeface="Calibri"/>
                <a:cs typeface="Calibri"/>
              </a:rPr>
              <a:t>different  </a:t>
            </a:r>
            <a:r>
              <a:rPr sz="2800" spc="-5" dirty="0">
                <a:latin typeface="Calibri"/>
                <a:cs typeface="Calibri"/>
              </a:rPr>
              <a:t>places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15" dirty="0">
                <a:latin typeface="Calibri"/>
                <a:cs typeface="Calibri"/>
              </a:rPr>
              <a:t>isolate </a:t>
            </a:r>
            <a:r>
              <a:rPr sz="2800" spc="-10" dirty="0">
                <a:latin typeface="Calibri"/>
                <a:cs typeface="Calibri"/>
              </a:rPr>
              <a:t>superior</a:t>
            </a:r>
            <a:r>
              <a:rPr sz="2800" spc="8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strains.</a:t>
            </a:r>
            <a:endParaRPr sz="2800">
              <a:latin typeface="Calibri"/>
              <a:cs typeface="Calibri"/>
            </a:endParaRPr>
          </a:p>
          <a:p>
            <a:pPr marL="241300" marR="5080" indent="-228600">
              <a:lnSpc>
                <a:spcPct val="9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40" dirty="0">
                <a:latin typeface="Calibri"/>
                <a:cs typeface="Calibri"/>
              </a:rPr>
              <a:t>At </a:t>
            </a:r>
            <a:r>
              <a:rPr sz="2800" spc="-15" dirty="0">
                <a:latin typeface="Calibri"/>
                <a:cs typeface="Calibri"/>
              </a:rPr>
              <a:t>Horticultural Research Station, </a:t>
            </a:r>
            <a:r>
              <a:rPr sz="2800" spc="-35" dirty="0">
                <a:latin typeface="Calibri"/>
                <a:cs typeface="Calibri"/>
              </a:rPr>
              <a:t>Saharanpur,  </a:t>
            </a:r>
            <a:r>
              <a:rPr sz="2800" spc="-10" dirty="0">
                <a:latin typeface="Calibri"/>
                <a:cs typeface="Calibri"/>
              </a:rPr>
              <a:t>evaluation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seedling </a:t>
            </a:r>
            <a:r>
              <a:rPr sz="2800" spc="-5" dirty="0">
                <a:latin typeface="Calibri"/>
                <a:cs typeface="Calibri"/>
              </a:rPr>
              <a:t>types </a:t>
            </a:r>
            <a:r>
              <a:rPr sz="2800" spc="-15" dirty="0">
                <a:latin typeface="Calibri"/>
                <a:cs typeface="Calibri"/>
              </a:rPr>
              <a:t>resulted </a:t>
            </a:r>
            <a:r>
              <a:rPr sz="2800" spc="-5" dirty="0">
                <a:latin typeface="Calibri"/>
                <a:cs typeface="Calibri"/>
              </a:rPr>
              <a:t>in a </a:t>
            </a:r>
            <a:r>
              <a:rPr sz="2800" spc="-10" dirty="0">
                <a:latin typeface="Calibri"/>
                <a:cs typeface="Calibri"/>
              </a:rPr>
              <a:t>superior  </a:t>
            </a:r>
            <a:r>
              <a:rPr sz="2800" spc="-5" dirty="0">
                <a:latin typeface="Calibri"/>
                <a:cs typeface="Calibri"/>
              </a:rPr>
              <a:t>selection, S-1, </a:t>
            </a:r>
            <a:r>
              <a:rPr sz="2800" spc="-15" dirty="0">
                <a:latin typeface="Calibri"/>
                <a:cs typeface="Calibri"/>
              </a:rPr>
              <a:t>having </a:t>
            </a:r>
            <a:r>
              <a:rPr sz="2800" spc="-10" dirty="0">
                <a:latin typeface="Calibri"/>
                <a:cs typeface="Calibri"/>
              </a:rPr>
              <a:t>good fruit </a:t>
            </a:r>
            <a:r>
              <a:rPr sz="2800" spc="-5" dirty="0">
                <a:latin typeface="Calibri"/>
                <a:cs typeface="Calibri"/>
              </a:rPr>
              <a:t>shape, </a:t>
            </a:r>
            <a:r>
              <a:rPr sz="2800" spc="-35" dirty="0">
                <a:latin typeface="Calibri"/>
                <a:cs typeface="Calibri"/>
              </a:rPr>
              <a:t>few </a:t>
            </a:r>
            <a:r>
              <a:rPr sz="2800" spc="-10" dirty="0">
                <a:latin typeface="Calibri"/>
                <a:cs typeface="Calibri"/>
              </a:rPr>
              <a:t>seeds,  </a:t>
            </a:r>
            <a:r>
              <a:rPr sz="2800" spc="-15" dirty="0">
                <a:latin typeface="Calibri"/>
                <a:cs typeface="Calibri"/>
              </a:rPr>
              <a:t>sweet </a:t>
            </a:r>
            <a:r>
              <a:rPr sz="2800" spc="-25" dirty="0">
                <a:latin typeface="Calibri"/>
                <a:cs typeface="Calibri"/>
              </a:rPr>
              <a:t>taste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high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yield.</a:t>
            </a:r>
            <a:endParaRPr sz="2800">
              <a:latin typeface="Calibri"/>
              <a:cs typeface="Calibri"/>
            </a:endParaRPr>
          </a:p>
          <a:p>
            <a:pPr marL="241300" marR="448945" indent="-228600">
              <a:lnSpc>
                <a:spcPct val="9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40" dirty="0">
                <a:latin typeface="Calibri"/>
                <a:cs typeface="Calibri"/>
              </a:rPr>
              <a:t>At </a:t>
            </a:r>
            <a:r>
              <a:rPr sz="2800" spc="-5" dirty="0">
                <a:latin typeface="Calibri"/>
                <a:cs typeface="Calibri"/>
              </a:rPr>
              <a:t>IIHR, </a:t>
            </a:r>
            <a:r>
              <a:rPr sz="2800" spc="-15" dirty="0">
                <a:latin typeface="Calibri"/>
                <a:cs typeface="Calibri"/>
              </a:rPr>
              <a:t>Bangalore, </a:t>
            </a:r>
            <a:r>
              <a:rPr sz="2800" spc="-20" dirty="0">
                <a:latin typeface="Calibri"/>
                <a:cs typeface="Calibri"/>
              </a:rPr>
              <a:t>from </a:t>
            </a:r>
            <a:r>
              <a:rPr sz="2800" spc="-10" dirty="0">
                <a:latin typeface="Calibri"/>
                <a:cs typeface="Calibri"/>
              </a:rPr>
              <a:t>200 open </a:t>
            </a:r>
            <a:r>
              <a:rPr sz="2800" spc="-15" dirty="0">
                <a:latin typeface="Calibri"/>
                <a:cs typeface="Calibri"/>
              </a:rPr>
              <a:t>pollinated  </a:t>
            </a:r>
            <a:r>
              <a:rPr sz="2800" spc="-10" dirty="0">
                <a:latin typeface="Calibri"/>
                <a:cs typeface="Calibri"/>
              </a:rPr>
              <a:t>seedlings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variety </a:t>
            </a:r>
            <a:r>
              <a:rPr sz="2800" spc="-5" dirty="0">
                <a:latin typeface="Calibri"/>
                <a:cs typeface="Calibri"/>
              </a:rPr>
              <a:t>Allahabad </a:t>
            </a:r>
            <a:r>
              <a:rPr sz="2800" spc="-20" dirty="0">
                <a:latin typeface="Calibri"/>
                <a:cs typeface="Calibri"/>
              </a:rPr>
              <a:t>Safeda </a:t>
            </a:r>
            <a:r>
              <a:rPr sz="2800" spc="-10" dirty="0">
                <a:latin typeface="Calibri"/>
                <a:cs typeface="Calibri"/>
              </a:rPr>
              <a:t>collected  </a:t>
            </a:r>
            <a:r>
              <a:rPr sz="2800" spc="-20" dirty="0">
                <a:latin typeface="Calibri"/>
                <a:cs typeface="Calibri"/>
              </a:rPr>
              <a:t>from Uttar </a:t>
            </a:r>
            <a:r>
              <a:rPr sz="2800" spc="-10" dirty="0">
                <a:latin typeface="Calibri"/>
                <a:cs typeface="Calibri"/>
              </a:rPr>
              <a:t>Pradesh, one seedling </a:t>
            </a:r>
            <a:r>
              <a:rPr sz="2800" spc="-5" dirty="0">
                <a:latin typeface="Calibri"/>
                <a:cs typeface="Calibri"/>
              </a:rPr>
              <a:t>selection,  selection-8, </a:t>
            </a:r>
            <a:r>
              <a:rPr sz="2800" spc="-15" dirty="0">
                <a:latin typeface="Calibri"/>
                <a:cs typeface="Calibri"/>
              </a:rPr>
              <a:t>was </a:t>
            </a:r>
            <a:r>
              <a:rPr sz="2800" spc="-20" dirty="0">
                <a:latin typeface="Calibri"/>
                <a:cs typeface="Calibri"/>
              </a:rPr>
              <a:t>found to </a:t>
            </a:r>
            <a:r>
              <a:rPr sz="2800" spc="-5" dirty="0">
                <a:latin typeface="Calibri"/>
                <a:cs typeface="Calibri"/>
              </a:rPr>
              <a:t>be</a:t>
            </a:r>
            <a:r>
              <a:rPr sz="2800" spc="114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promising.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416242" y="753491"/>
          <a:ext cx="8387715" cy="57310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4520"/>
                <a:gridCol w="2877185"/>
                <a:gridCol w="4906010"/>
              </a:tblGrid>
              <a:tr h="77241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S.N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Varieties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Important</a:t>
                      </a:r>
                      <a:r>
                        <a:rPr sz="18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characters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</a:tr>
              <a:tr h="765556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700" spc="-5" dirty="0">
                          <a:latin typeface="Arial"/>
                          <a:cs typeface="Arial"/>
                        </a:rPr>
                        <a:t>L.49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3335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700" dirty="0">
                          <a:latin typeface="Arial"/>
                          <a:cs typeface="Arial"/>
                        </a:rPr>
                        <a:t>Developed at GFES, Pune, Seedling selection of  Allahabad Safeda, Semi </a:t>
                      </a:r>
                      <a:r>
                        <a:rPr sz="1700" spc="-5" dirty="0">
                          <a:latin typeface="Arial"/>
                          <a:cs typeface="Arial"/>
                        </a:rPr>
                        <a:t>dwarf tree, </a:t>
                      </a:r>
                      <a:r>
                        <a:rPr sz="1700" dirty="0">
                          <a:latin typeface="Arial"/>
                          <a:cs typeface="Arial"/>
                        </a:rPr>
                        <a:t>high</a:t>
                      </a:r>
                      <a:r>
                        <a:rPr sz="17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latin typeface="Arial"/>
                          <a:cs typeface="Arial"/>
                        </a:rPr>
                        <a:t>yielding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77241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2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700" dirty="0">
                          <a:latin typeface="Arial"/>
                          <a:cs typeface="Arial"/>
                        </a:rPr>
                        <a:t>Banarsi</a:t>
                      </a:r>
                      <a:r>
                        <a:rPr sz="17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00" dirty="0">
                          <a:latin typeface="Arial"/>
                          <a:cs typeface="Arial"/>
                        </a:rPr>
                        <a:t>Surkha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49657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700" spc="-5" dirty="0">
                          <a:latin typeface="Arial"/>
                          <a:cs typeface="Arial"/>
                        </a:rPr>
                        <a:t>It </a:t>
                      </a:r>
                      <a:r>
                        <a:rPr sz="1700" dirty="0">
                          <a:latin typeface="Arial"/>
                          <a:cs typeface="Arial"/>
                        </a:rPr>
                        <a:t>is a selection </a:t>
                      </a:r>
                      <a:r>
                        <a:rPr sz="1700" spc="-5" dirty="0">
                          <a:latin typeface="Arial"/>
                          <a:cs typeface="Arial"/>
                        </a:rPr>
                        <a:t>from </a:t>
                      </a:r>
                      <a:r>
                        <a:rPr sz="1700" dirty="0">
                          <a:latin typeface="Arial"/>
                          <a:cs typeface="Arial"/>
                        </a:rPr>
                        <a:t>local red fleshed </a:t>
                      </a:r>
                      <a:r>
                        <a:rPr sz="1700" spc="-10" dirty="0">
                          <a:latin typeface="Arial"/>
                          <a:cs typeface="Arial"/>
                        </a:rPr>
                        <a:t>type,  </a:t>
                      </a:r>
                      <a:r>
                        <a:rPr sz="1700" dirty="0">
                          <a:latin typeface="Arial"/>
                          <a:cs typeface="Arial"/>
                        </a:rPr>
                        <a:t>heavy </a:t>
                      </a:r>
                      <a:r>
                        <a:rPr sz="1700" spc="-15" dirty="0">
                          <a:latin typeface="Arial"/>
                          <a:cs typeface="Arial"/>
                        </a:rPr>
                        <a:t>bearer, </a:t>
                      </a:r>
                      <a:r>
                        <a:rPr sz="1700" dirty="0">
                          <a:latin typeface="Arial"/>
                          <a:cs typeface="Arial"/>
                        </a:rPr>
                        <a:t>large fruits, </a:t>
                      </a:r>
                      <a:r>
                        <a:rPr sz="1700" spc="-5" dirty="0">
                          <a:latin typeface="Arial"/>
                          <a:cs typeface="Arial"/>
                        </a:rPr>
                        <a:t>flesh soft </a:t>
                      </a:r>
                      <a:r>
                        <a:rPr sz="17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17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00" dirty="0">
                          <a:latin typeface="Arial"/>
                          <a:cs typeface="Arial"/>
                        </a:rPr>
                        <a:t>pink.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</a:tr>
              <a:tr h="77241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3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700" dirty="0">
                          <a:latin typeface="Arial"/>
                          <a:cs typeface="Arial"/>
                        </a:rPr>
                        <a:t>CISHG-1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700" dirty="0">
                          <a:latin typeface="Arial"/>
                          <a:cs typeface="Arial"/>
                        </a:rPr>
                        <a:t>Developed at CISH, </a:t>
                      </a:r>
                      <a:r>
                        <a:rPr sz="1700" spc="-15" dirty="0">
                          <a:latin typeface="Arial"/>
                          <a:cs typeface="Arial"/>
                        </a:rPr>
                        <a:t>Lucknow. </a:t>
                      </a:r>
                      <a:r>
                        <a:rPr sz="1700" dirty="0">
                          <a:latin typeface="Arial"/>
                          <a:cs typeface="Arial"/>
                        </a:rPr>
                        <a:t>Fruit skin</a:t>
                      </a:r>
                      <a:r>
                        <a:rPr sz="17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00" dirty="0">
                          <a:latin typeface="Arial"/>
                          <a:cs typeface="Arial"/>
                        </a:rPr>
                        <a:t>color</a:t>
                      </a:r>
                      <a:endParaRPr sz="17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700" dirty="0">
                          <a:latin typeface="Arial"/>
                          <a:cs typeface="Arial"/>
                        </a:rPr>
                        <a:t>is deep red, </a:t>
                      </a:r>
                      <a:r>
                        <a:rPr sz="1700" spc="5" dirty="0">
                          <a:latin typeface="Arial"/>
                          <a:cs typeface="Arial"/>
                        </a:rPr>
                        <a:t>TSS </a:t>
                      </a:r>
                      <a:r>
                        <a:rPr sz="1700" dirty="0">
                          <a:latin typeface="Arial"/>
                          <a:cs typeface="Arial"/>
                        </a:rPr>
                        <a:t>15° </a:t>
                      </a:r>
                      <a:r>
                        <a:rPr sz="1700" spc="-5" dirty="0">
                          <a:latin typeface="Arial"/>
                          <a:cs typeface="Arial"/>
                        </a:rPr>
                        <a:t>Brix, </a:t>
                      </a:r>
                      <a:r>
                        <a:rPr sz="1700" dirty="0">
                          <a:latin typeface="Arial"/>
                          <a:cs typeface="Arial"/>
                        </a:rPr>
                        <a:t>soft</a:t>
                      </a:r>
                      <a:r>
                        <a:rPr sz="17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00" dirty="0">
                          <a:latin typeface="Arial"/>
                          <a:cs typeface="Arial"/>
                        </a:rPr>
                        <a:t>seeds.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77241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700" dirty="0">
                          <a:latin typeface="Arial"/>
                          <a:cs typeface="Arial"/>
                        </a:rPr>
                        <a:t>Bangalore</a:t>
                      </a:r>
                      <a:r>
                        <a:rPr sz="17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00" dirty="0">
                          <a:latin typeface="Arial"/>
                          <a:cs typeface="Arial"/>
                        </a:rPr>
                        <a:t>Local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45212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700" spc="-5" dirty="0">
                          <a:latin typeface="Arial"/>
                          <a:cs typeface="Arial"/>
                        </a:rPr>
                        <a:t>It </a:t>
                      </a:r>
                      <a:r>
                        <a:rPr sz="1700" dirty="0">
                          <a:latin typeface="Arial"/>
                          <a:cs typeface="Arial"/>
                        </a:rPr>
                        <a:t>is a local selection, </a:t>
                      </a:r>
                      <a:r>
                        <a:rPr sz="1700" spc="-5" dirty="0">
                          <a:latin typeface="Arial"/>
                          <a:cs typeface="Arial"/>
                        </a:rPr>
                        <a:t>with white flesh </a:t>
                      </a:r>
                      <a:r>
                        <a:rPr sz="1700" dirty="0">
                          <a:latin typeface="Arial"/>
                          <a:cs typeface="Arial"/>
                        </a:rPr>
                        <a:t>and soft  seeds, fruit is</a:t>
                      </a:r>
                      <a:r>
                        <a:rPr sz="17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00" dirty="0">
                          <a:latin typeface="Arial"/>
                          <a:cs typeface="Arial"/>
                        </a:rPr>
                        <a:t>large.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</a:tr>
              <a:tr h="110349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56337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700" dirty="0">
                          <a:latin typeface="Arial"/>
                          <a:cs typeface="Arial"/>
                        </a:rPr>
                        <a:t>Arka</a:t>
                      </a:r>
                      <a:r>
                        <a:rPr sz="170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00" dirty="0">
                          <a:latin typeface="Arial"/>
                          <a:cs typeface="Arial"/>
                        </a:rPr>
                        <a:t>Mridula  (Sel</a:t>
                      </a:r>
                      <a:r>
                        <a:rPr sz="17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5" dirty="0">
                          <a:latin typeface="Arial"/>
                          <a:cs typeface="Arial"/>
                        </a:rPr>
                        <a:t>-8)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9875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700" dirty="0">
                          <a:latin typeface="Arial"/>
                          <a:cs typeface="Arial"/>
                        </a:rPr>
                        <a:t>Developed at CISH, </a:t>
                      </a:r>
                      <a:r>
                        <a:rPr sz="1700" spc="-15" dirty="0">
                          <a:latin typeface="Arial"/>
                          <a:cs typeface="Arial"/>
                        </a:rPr>
                        <a:t>Lucknow, </a:t>
                      </a:r>
                      <a:r>
                        <a:rPr sz="1700" dirty="0">
                          <a:latin typeface="Arial"/>
                          <a:cs typeface="Arial"/>
                        </a:rPr>
                        <a:t>it is a selection  </a:t>
                      </a:r>
                      <a:r>
                        <a:rPr sz="1700" spc="-5" dirty="0">
                          <a:latin typeface="Arial"/>
                          <a:cs typeface="Arial"/>
                        </a:rPr>
                        <a:t>from </a:t>
                      </a:r>
                      <a:r>
                        <a:rPr sz="1700" dirty="0">
                          <a:latin typeface="Arial"/>
                          <a:cs typeface="Arial"/>
                        </a:rPr>
                        <a:t>apple color seedling, skin and </a:t>
                      </a:r>
                      <a:r>
                        <a:rPr sz="1700" spc="-5" dirty="0">
                          <a:latin typeface="Arial"/>
                          <a:cs typeface="Arial"/>
                        </a:rPr>
                        <a:t>flesh </a:t>
                      </a:r>
                      <a:r>
                        <a:rPr sz="1700" dirty="0">
                          <a:latin typeface="Arial"/>
                          <a:cs typeface="Arial"/>
                        </a:rPr>
                        <a:t>color is  pink </a:t>
                      </a:r>
                      <a:r>
                        <a:rPr sz="1700" spc="-10" dirty="0">
                          <a:latin typeface="Arial"/>
                          <a:cs typeface="Arial"/>
                        </a:rPr>
                        <a:t>with </a:t>
                      </a:r>
                      <a:r>
                        <a:rPr sz="1700" dirty="0">
                          <a:latin typeface="Arial"/>
                          <a:cs typeface="Arial"/>
                        </a:rPr>
                        <a:t>good acid sugar</a:t>
                      </a:r>
                      <a:r>
                        <a:rPr sz="17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00" dirty="0">
                          <a:latin typeface="Arial"/>
                          <a:cs typeface="Arial"/>
                        </a:rPr>
                        <a:t>blend.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77240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700" dirty="0">
                          <a:latin typeface="Arial"/>
                          <a:cs typeface="Arial"/>
                        </a:rPr>
                        <a:t>Plant</a:t>
                      </a:r>
                      <a:r>
                        <a:rPr sz="17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00" dirty="0">
                          <a:latin typeface="Arial"/>
                          <a:cs typeface="Arial"/>
                        </a:rPr>
                        <a:t>prabhat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700" dirty="0">
                          <a:latin typeface="Arial"/>
                          <a:cs typeface="Arial"/>
                        </a:rPr>
                        <a:t>Seedling selection from </a:t>
                      </a:r>
                      <a:r>
                        <a:rPr sz="1700" spc="-40" dirty="0">
                          <a:latin typeface="Arial"/>
                          <a:cs typeface="Arial"/>
                        </a:rPr>
                        <a:t>GBPUAT,</a:t>
                      </a:r>
                      <a:r>
                        <a:rPr sz="17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-10" dirty="0">
                          <a:latin typeface="Arial"/>
                          <a:cs typeface="Arial"/>
                        </a:rPr>
                        <a:t>Pantnagar,</a:t>
                      </a:r>
                      <a:endParaRPr sz="17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700" dirty="0">
                          <a:latin typeface="Arial"/>
                          <a:cs typeface="Arial"/>
                        </a:rPr>
                        <a:t>Prolific </a:t>
                      </a:r>
                      <a:r>
                        <a:rPr sz="1700" spc="-15" dirty="0">
                          <a:latin typeface="Arial"/>
                          <a:cs typeface="Arial"/>
                        </a:rPr>
                        <a:t>bearer, </a:t>
                      </a:r>
                      <a:r>
                        <a:rPr sz="1700" spc="-5" dirty="0">
                          <a:latin typeface="Arial"/>
                          <a:cs typeface="Arial"/>
                        </a:rPr>
                        <a:t>soft </a:t>
                      </a:r>
                      <a:r>
                        <a:rPr sz="1700" dirty="0">
                          <a:latin typeface="Arial"/>
                          <a:cs typeface="Arial"/>
                        </a:rPr>
                        <a:t>seed </a:t>
                      </a:r>
                      <a:r>
                        <a:rPr sz="1700" spc="-10" dirty="0">
                          <a:latin typeface="Arial"/>
                          <a:cs typeface="Arial"/>
                        </a:rPr>
                        <a:t>with </a:t>
                      </a:r>
                      <a:r>
                        <a:rPr sz="1700" dirty="0">
                          <a:latin typeface="Arial"/>
                          <a:cs typeface="Arial"/>
                        </a:rPr>
                        <a:t>good</a:t>
                      </a:r>
                      <a:r>
                        <a:rPr sz="17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00" dirty="0">
                          <a:latin typeface="Arial"/>
                          <a:cs typeface="Arial"/>
                        </a:rPr>
                        <a:t>quality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228561"/>
            <a:ext cx="7673340" cy="488886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10" dirty="0">
                <a:latin typeface="Calibri"/>
                <a:cs typeface="Calibri"/>
              </a:rPr>
              <a:t>Hybridization</a:t>
            </a:r>
            <a:endParaRPr sz="2800">
              <a:latin typeface="Calibri"/>
              <a:cs typeface="Calibri"/>
            </a:endParaRPr>
          </a:p>
          <a:p>
            <a:pPr marL="241300" marR="5080" indent="-228600">
              <a:lnSpc>
                <a:spcPts val="3020"/>
              </a:lnSpc>
              <a:spcBef>
                <a:spcPts val="10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40" dirty="0">
                <a:latin typeface="Calibri"/>
                <a:cs typeface="Calibri"/>
              </a:rPr>
              <a:t>At </a:t>
            </a:r>
            <a:r>
              <a:rPr sz="2800" spc="-5" dirty="0">
                <a:latin typeface="Calibri"/>
                <a:cs typeface="Calibri"/>
              </a:rPr>
              <a:t>IIHR, </a:t>
            </a:r>
            <a:r>
              <a:rPr sz="2800" spc="-15" dirty="0">
                <a:latin typeface="Calibri"/>
                <a:cs typeface="Calibri"/>
              </a:rPr>
              <a:t>Bangalore, </a:t>
            </a:r>
            <a:r>
              <a:rPr sz="2800" spc="-5" dirty="0">
                <a:latin typeface="Calibri"/>
                <a:cs typeface="Calibri"/>
              </a:rPr>
              <a:t>as a </a:t>
            </a:r>
            <a:r>
              <a:rPr sz="2800" spc="-15" dirty="0">
                <a:latin typeface="Calibri"/>
                <a:cs typeface="Calibri"/>
              </a:rPr>
              <a:t>result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5" dirty="0">
                <a:latin typeface="Calibri"/>
                <a:cs typeface="Calibri"/>
              </a:rPr>
              <a:t>hybridization  </a:t>
            </a:r>
            <a:r>
              <a:rPr sz="2800" spc="-5" dirty="0">
                <a:latin typeface="Calibri"/>
                <a:cs typeface="Calibri"/>
              </a:rPr>
              <a:t>among Allahabad </a:t>
            </a:r>
            <a:r>
              <a:rPr sz="2800" spc="-15" dirty="0">
                <a:latin typeface="Calibri"/>
                <a:cs typeface="Calibri"/>
              </a:rPr>
              <a:t>Safeda, </a:t>
            </a:r>
            <a:r>
              <a:rPr sz="2800" spc="-20" dirty="0">
                <a:latin typeface="Calibri"/>
                <a:cs typeface="Calibri"/>
              </a:rPr>
              <a:t>Red </a:t>
            </a:r>
            <a:r>
              <a:rPr sz="2800" spc="-10" dirty="0">
                <a:latin typeface="Calibri"/>
                <a:cs typeface="Calibri"/>
              </a:rPr>
              <a:t>Flesh </a:t>
            </a:r>
            <a:r>
              <a:rPr sz="2800" spc="-35" dirty="0">
                <a:latin typeface="Calibri"/>
                <a:cs typeface="Calibri"/>
              </a:rPr>
              <a:t>Chittidar, </a:t>
            </a:r>
            <a:r>
              <a:rPr sz="2800" spc="-5" dirty="0">
                <a:latin typeface="Calibri"/>
                <a:cs typeface="Calibri"/>
              </a:rPr>
              <a:t>Apple  </a:t>
            </a:r>
            <a:r>
              <a:rPr sz="2800" spc="-50" dirty="0">
                <a:latin typeface="Calibri"/>
                <a:cs typeface="Calibri"/>
              </a:rPr>
              <a:t>color, </a:t>
            </a:r>
            <a:r>
              <a:rPr sz="2800" spc="-10" dirty="0">
                <a:latin typeface="Calibri"/>
                <a:cs typeface="Calibri"/>
              </a:rPr>
              <a:t>Lucknow-49 </a:t>
            </a:r>
            <a:r>
              <a:rPr sz="2800" spc="-5" dirty="0">
                <a:latin typeface="Calibri"/>
                <a:cs typeface="Calibri"/>
              </a:rPr>
              <a:t>and Bananas, 600 F1 </a:t>
            </a:r>
            <a:r>
              <a:rPr sz="2800" spc="-20" dirty="0">
                <a:latin typeface="Calibri"/>
                <a:cs typeface="Calibri"/>
              </a:rPr>
              <a:t>hybrids  were</a:t>
            </a:r>
            <a:r>
              <a:rPr sz="2800" spc="-15" dirty="0">
                <a:latin typeface="Calibri"/>
                <a:cs typeface="Calibri"/>
              </a:rPr>
              <a:t> raised.</a:t>
            </a:r>
            <a:endParaRPr sz="2800">
              <a:latin typeface="Calibri"/>
              <a:cs typeface="Calibri"/>
            </a:endParaRPr>
          </a:p>
          <a:p>
            <a:pPr marL="241300" marR="1231900" indent="-228600">
              <a:lnSpc>
                <a:spcPts val="3020"/>
              </a:lnSpc>
              <a:spcBef>
                <a:spcPts val="101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Calibri"/>
                <a:cs typeface="Calibri"/>
              </a:rPr>
              <a:t>One </a:t>
            </a:r>
            <a:r>
              <a:rPr sz="2800" spc="-20" dirty="0">
                <a:latin typeface="Calibri"/>
                <a:cs typeface="Calibri"/>
              </a:rPr>
              <a:t>hybrid </a:t>
            </a:r>
            <a:r>
              <a:rPr sz="2800" spc="-15" dirty="0">
                <a:latin typeface="Calibri"/>
                <a:cs typeface="Calibri"/>
              </a:rPr>
              <a:t>Arka Amulya </a:t>
            </a:r>
            <a:r>
              <a:rPr sz="2800" spc="-10" dirty="0">
                <a:latin typeface="Calibri"/>
                <a:cs typeface="Calibri"/>
              </a:rPr>
              <a:t>has been released  </a:t>
            </a:r>
            <a:r>
              <a:rPr sz="2800" spc="-35" dirty="0">
                <a:latin typeface="Calibri"/>
                <a:cs typeface="Calibri"/>
              </a:rPr>
              <a:t>recently.</a:t>
            </a:r>
            <a:endParaRPr sz="2800">
              <a:latin typeface="Calibri"/>
              <a:cs typeface="Calibri"/>
            </a:endParaRPr>
          </a:p>
          <a:p>
            <a:pPr marL="241300" marR="447675" indent="-228600">
              <a:lnSpc>
                <a:spcPts val="303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It is a </a:t>
            </a:r>
            <a:r>
              <a:rPr sz="2800" spc="-25" dirty="0">
                <a:latin typeface="Calibri"/>
                <a:cs typeface="Calibri"/>
              </a:rPr>
              <a:t>progeny </a:t>
            </a:r>
            <a:r>
              <a:rPr sz="2800" spc="-20" dirty="0">
                <a:latin typeface="Calibri"/>
                <a:cs typeface="Calibri"/>
              </a:rPr>
              <a:t>from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cross </a:t>
            </a:r>
            <a:r>
              <a:rPr sz="2800" spc="-5" dirty="0">
                <a:latin typeface="Calibri"/>
                <a:cs typeface="Calibri"/>
              </a:rPr>
              <a:t>Allahabad </a:t>
            </a:r>
            <a:r>
              <a:rPr sz="2800" spc="-20" dirty="0">
                <a:latin typeface="Calibri"/>
                <a:cs typeface="Calibri"/>
              </a:rPr>
              <a:t>Safeda </a:t>
            </a:r>
            <a:r>
              <a:rPr sz="2800" spc="-5" dirty="0">
                <a:latin typeface="Calibri"/>
                <a:cs typeface="Calibri"/>
              </a:rPr>
              <a:t>x  </a:t>
            </a:r>
            <a:r>
              <a:rPr sz="2800" spc="-30" dirty="0">
                <a:latin typeface="Calibri"/>
                <a:cs typeface="Calibri"/>
              </a:rPr>
              <a:t>Triploid.</a:t>
            </a:r>
            <a:endParaRPr sz="2800">
              <a:latin typeface="Calibri"/>
              <a:cs typeface="Calibri"/>
            </a:endParaRPr>
          </a:p>
          <a:p>
            <a:pPr marL="241300" marR="432434" indent="-228600">
              <a:lnSpc>
                <a:spcPts val="302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Calibri"/>
                <a:cs typeface="Calibri"/>
              </a:rPr>
              <a:t>Hybrid </a:t>
            </a:r>
            <a:r>
              <a:rPr sz="2800" spc="-5" dirty="0">
                <a:latin typeface="Calibri"/>
                <a:cs typeface="Calibri"/>
              </a:rPr>
              <a:t>16-1 </a:t>
            </a:r>
            <a:r>
              <a:rPr sz="2800" spc="-10" dirty="0">
                <a:latin typeface="Calibri"/>
                <a:cs typeface="Calibri"/>
              </a:rPr>
              <a:t>(Apple color </a:t>
            </a:r>
            <a:r>
              <a:rPr sz="2800" spc="-5" dirty="0">
                <a:latin typeface="Calibri"/>
                <a:cs typeface="Calibri"/>
              </a:rPr>
              <a:t>x Allahabad </a:t>
            </a:r>
            <a:r>
              <a:rPr sz="2800" spc="-20" dirty="0">
                <a:latin typeface="Calibri"/>
                <a:cs typeface="Calibri"/>
              </a:rPr>
              <a:t>safeda) </a:t>
            </a:r>
            <a:r>
              <a:rPr sz="2800" spc="-10" dirty="0">
                <a:latin typeface="Calibri"/>
                <a:cs typeface="Calibri"/>
              </a:rPr>
              <a:t>has  been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developed.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314909"/>
            <a:ext cx="7731759" cy="544322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41300" marR="179070" indent="-228600" algn="just">
              <a:lnSpc>
                <a:spcPct val="90000"/>
              </a:lnSpc>
              <a:spcBef>
                <a:spcPts val="43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40" dirty="0">
                <a:latin typeface="Calibri"/>
                <a:cs typeface="Calibri"/>
              </a:rPr>
              <a:t>At </a:t>
            </a:r>
            <a:r>
              <a:rPr sz="2800" spc="-10" dirty="0">
                <a:latin typeface="Calibri"/>
                <a:cs typeface="Calibri"/>
              </a:rPr>
              <a:t>Fruit </a:t>
            </a:r>
            <a:r>
              <a:rPr sz="2800" spc="-15" dirty="0">
                <a:latin typeface="Calibri"/>
                <a:cs typeface="Calibri"/>
              </a:rPr>
              <a:t>Research Station, Sangareddy </a:t>
            </a:r>
            <a:r>
              <a:rPr sz="2800" spc="-30" dirty="0">
                <a:latin typeface="Calibri"/>
                <a:cs typeface="Calibri"/>
              </a:rPr>
              <a:t>(Telangana),  </a:t>
            </a:r>
            <a:r>
              <a:rPr sz="2800" spc="-15" dirty="0">
                <a:latin typeface="Calibri"/>
                <a:cs typeface="Calibri"/>
              </a:rPr>
              <a:t>inter-varietal </a:t>
            </a:r>
            <a:r>
              <a:rPr sz="2800" spc="-20" dirty="0">
                <a:latin typeface="Calibri"/>
                <a:cs typeface="Calibri"/>
              </a:rPr>
              <a:t>hybridization </a:t>
            </a:r>
            <a:r>
              <a:rPr sz="2800" spc="-15" dirty="0">
                <a:latin typeface="Calibri"/>
                <a:cs typeface="Calibri"/>
              </a:rPr>
              <a:t>resulted </a:t>
            </a:r>
            <a:r>
              <a:rPr sz="2800" spc="-5" dirty="0">
                <a:latin typeface="Calibri"/>
                <a:cs typeface="Calibri"/>
              </a:rPr>
              <a:t>in the </a:t>
            </a:r>
            <a:r>
              <a:rPr sz="2800" spc="-10" dirty="0">
                <a:latin typeface="Calibri"/>
                <a:cs typeface="Calibri"/>
              </a:rPr>
              <a:t>isolation 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two superior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hybrids.</a:t>
            </a:r>
            <a:endParaRPr sz="2800">
              <a:latin typeface="Calibri"/>
              <a:cs typeface="Calibri"/>
            </a:endParaRPr>
          </a:p>
          <a:p>
            <a:pPr marL="241300" marR="38735" indent="-228600">
              <a:lnSpc>
                <a:spcPts val="3020"/>
              </a:lnSpc>
              <a:spcBef>
                <a:spcPts val="1055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i="1" spc="-15" dirty="0">
                <a:latin typeface="Calibri"/>
                <a:cs typeface="Calibri"/>
              </a:rPr>
              <a:t>Safed </a:t>
            </a:r>
            <a:r>
              <a:rPr sz="2800" b="1" i="1" spc="-5" dirty="0">
                <a:latin typeface="Calibri"/>
                <a:cs typeface="Calibri"/>
              </a:rPr>
              <a:t>Jam</a:t>
            </a:r>
            <a:r>
              <a:rPr sz="2800" spc="-5" dirty="0">
                <a:latin typeface="Calibri"/>
                <a:cs typeface="Calibri"/>
              </a:rPr>
              <a:t>: </a:t>
            </a:r>
            <a:r>
              <a:rPr sz="2800" spc="-10" dirty="0">
                <a:latin typeface="Calibri"/>
                <a:cs typeface="Calibri"/>
              </a:rPr>
              <a:t>This </a:t>
            </a:r>
            <a:r>
              <a:rPr sz="2800" spc="-5" dirty="0">
                <a:latin typeface="Calibri"/>
                <a:cs typeface="Calibri"/>
              </a:rPr>
              <a:t>is a </a:t>
            </a:r>
            <a:r>
              <a:rPr sz="2800" spc="-20" dirty="0">
                <a:latin typeface="Calibri"/>
                <a:cs typeface="Calibri"/>
              </a:rPr>
              <a:t>hybrid </a:t>
            </a:r>
            <a:r>
              <a:rPr sz="2800" spc="-10" dirty="0">
                <a:latin typeface="Calibri"/>
                <a:cs typeface="Calibri"/>
              </a:rPr>
              <a:t>between </a:t>
            </a:r>
            <a:r>
              <a:rPr sz="2800" spc="-5" dirty="0">
                <a:latin typeface="Calibri"/>
                <a:cs typeface="Calibri"/>
              </a:rPr>
              <a:t>Allahabad  </a:t>
            </a:r>
            <a:r>
              <a:rPr sz="2800" spc="-20" dirty="0">
                <a:latin typeface="Calibri"/>
                <a:cs typeface="Calibri"/>
              </a:rPr>
              <a:t>Safeda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20" dirty="0">
                <a:latin typeface="Calibri"/>
                <a:cs typeface="Calibri"/>
              </a:rPr>
              <a:t>Kohir </a:t>
            </a:r>
            <a:r>
              <a:rPr sz="2800" spc="-5" dirty="0">
                <a:latin typeface="Calibri"/>
                <a:cs typeface="Calibri"/>
              </a:rPr>
              <a:t>(a </a:t>
            </a:r>
            <a:r>
              <a:rPr sz="2800" spc="-10" dirty="0">
                <a:latin typeface="Calibri"/>
                <a:cs typeface="Calibri"/>
              </a:rPr>
              <a:t>local collection </a:t>
            </a:r>
            <a:r>
              <a:rPr sz="2800" spc="-20" dirty="0">
                <a:latin typeface="Calibri"/>
                <a:cs typeface="Calibri"/>
              </a:rPr>
              <a:t>from</a:t>
            </a:r>
            <a:r>
              <a:rPr sz="2800" spc="1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Hyderabad</a:t>
            </a:r>
            <a:endParaRPr sz="2800">
              <a:latin typeface="Calibri"/>
              <a:cs typeface="Calibri"/>
            </a:endParaRPr>
          </a:p>
          <a:p>
            <a:pPr marL="241300" marR="5080">
              <a:lnSpc>
                <a:spcPts val="3020"/>
              </a:lnSpc>
              <a:spcBef>
                <a:spcPts val="10"/>
              </a:spcBef>
            </a:pPr>
            <a:r>
              <a:rPr sz="2800" spc="-5" dirty="0">
                <a:latin typeface="Calibri"/>
                <a:cs typeface="Calibri"/>
              </a:rPr>
              <a:t>– </a:t>
            </a:r>
            <a:r>
              <a:rPr sz="2800" spc="-20" dirty="0">
                <a:latin typeface="Calibri"/>
                <a:cs typeface="Calibri"/>
              </a:rPr>
              <a:t>Karnataka </a:t>
            </a:r>
            <a:r>
              <a:rPr sz="2800" spc="-10" dirty="0">
                <a:latin typeface="Calibri"/>
                <a:cs typeface="Calibri"/>
              </a:rPr>
              <a:t>region). </a:t>
            </a:r>
            <a:r>
              <a:rPr sz="2800" spc="-5" dirty="0">
                <a:latin typeface="Calibri"/>
                <a:cs typeface="Calibri"/>
              </a:rPr>
              <a:t>It </a:t>
            </a:r>
            <a:r>
              <a:rPr sz="2800" spc="-10" dirty="0">
                <a:latin typeface="Calibri"/>
                <a:cs typeface="Calibri"/>
              </a:rPr>
              <a:t>is similar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Allahabad </a:t>
            </a:r>
            <a:r>
              <a:rPr sz="2800" spc="-20" dirty="0">
                <a:latin typeface="Calibri"/>
                <a:cs typeface="Calibri"/>
              </a:rPr>
              <a:t>Safeda  </a:t>
            </a:r>
            <a:r>
              <a:rPr sz="2800" spc="-5" dirty="0">
                <a:latin typeface="Calibri"/>
                <a:cs typeface="Calibri"/>
              </a:rPr>
              <a:t>in </a:t>
            </a:r>
            <a:r>
              <a:rPr sz="2800" spc="-15" dirty="0">
                <a:latin typeface="Calibri"/>
                <a:cs typeface="Calibri"/>
              </a:rPr>
              <a:t>growth </a:t>
            </a:r>
            <a:r>
              <a:rPr sz="2800" spc="-10" dirty="0">
                <a:latin typeface="Calibri"/>
                <a:cs typeface="Calibri"/>
              </a:rPr>
              <a:t>habit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fruit </a:t>
            </a:r>
            <a:r>
              <a:rPr sz="2800" spc="-30" dirty="0">
                <a:latin typeface="Calibri"/>
                <a:cs typeface="Calibri"/>
              </a:rPr>
              <a:t>quality. </a:t>
            </a:r>
            <a:r>
              <a:rPr sz="2800" spc="-10" dirty="0">
                <a:latin typeface="Calibri"/>
                <a:cs typeface="Calibri"/>
              </a:rPr>
              <a:t>The fruits </a:t>
            </a:r>
            <a:r>
              <a:rPr sz="2800" spc="-20" dirty="0">
                <a:latin typeface="Calibri"/>
                <a:cs typeface="Calibri"/>
              </a:rPr>
              <a:t>are  </a:t>
            </a:r>
            <a:r>
              <a:rPr sz="2800" spc="-5" dirty="0">
                <a:latin typeface="Calibri"/>
                <a:cs typeface="Calibri"/>
              </a:rPr>
              <a:t>bigger in </a:t>
            </a:r>
            <a:r>
              <a:rPr sz="2800" spc="-25" dirty="0">
                <a:latin typeface="Calibri"/>
                <a:cs typeface="Calibri"/>
              </a:rPr>
              <a:t>size </a:t>
            </a:r>
            <a:r>
              <a:rPr sz="2800" spc="-5" dirty="0">
                <a:latin typeface="Calibri"/>
                <a:cs typeface="Calibri"/>
              </a:rPr>
              <a:t>with </a:t>
            </a:r>
            <a:r>
              <a:rPr sz="2800" spc="-10" dirty="0">
                <a:latin typeface="Calibri"/>
                <a:cs typeface="Calibri"/>
              </a:rPr>
              <a:t>good quality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35" dirty="0">
                <a:latin typeface="Calibri"/>
                <a:cs typeface="Calibri"/>
              </a:rPr>
              <a:t>few </a:t>
            </a:r>
            <a:r>
              <a:rPr sz="2800" spc="-10" dirty="0">
                <a:latin typeface="Calibri"/>
                <a:cs typeface="Calibri"/>
              </a:rPr>
              <a:t>soft</a:t>
            </a:r>
            <a:r>
              <a:rPr sz="2800" spc="1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seeds.</a:t>
            </a:r>
            <a:endParaRPr sz="2800">
              <a:latin typeface="Calibri"/>
              <a:cs typeface="Calibri"/>
            </a:endParaRPr>
          </a:p>
          <a:p>
            <a:pPr marL="241300" marR="205740" indent="-228600">
              <a:lnSpc>
                <a:spcPct val="90000"/>
              </a:lnSpc>
              <a:spcBef>
                <a:spcPts val="9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i="1" spc="-20" dirty="0">
                <a:latin typeface="Calibri"/>
                <a:cs typeface="Calibri"/>
              </a:rPr>
              <a:t>Kohir </a:t>
            </a:r>
            <a:r>
              <a:rPr sz="2800" b="1" i="1" spc="-10" dirty="0">
                <a:latin typeface="Calibri"/>
                <a:cs typeface="Calibri"/>
              </a:rPr>
              <a:t>Safeda</a:t>
            </a:r>
            <a:r>
              <a:rPr sz="2800" b="1" spc="-10" dirty="0">
                <a:latin typeface="Calibri"/>
                <a:cs typeface="Calibri"/>
              </a:rPr>
              <a:t>: </a:t>
            </a:r>
            <a:r>
              <a:rPr sz="2800" spc="-5" dirty="0">
                <a:latin typeface="Calibri"/>
                <a:cs typeface="Calibri"/>
              </a:rPr>
              <a:t>It </a:t>
            </a:r>
            <a:r>
              <a:rPr sz="2800" spc="-10" dirty="0">
                <a:latin typeface="Calibri"/>
                <a:cs typeface="Calibri"/>
              </a:rPr>
              <a:t>is </a:t>
            </a:r>
            <a:r>
              <a:rPr sz="2800" spc="-5" dirty="0">
                <a:latin typeface="Calibri"/>
                <a:cs typeface="Calibri"/>
              </a:rPr>
              <a:t>a </a:t>
            </a:r>
            <a:r>
              <a:rPr sz="2800" spc="-15" dirty="0">
                <a:latin typeface="Calibri"/>
                <a:cs typeface="Calibri"/>
              </a:rPr>
              <a:t>hybrid </a:t>
            </a:r>
            <a:r>
              <a:rPr sz="2800" spc="-10" dirty="0">
                <a:latin typeface="Calibri"/>
                <a:cs typeface="Calibri"/>
              </a:rPr>
              <a:t>between </a:t>
            </a:r>
            <a:r>
              <a:rPr sz="2800" spc="-20" dirty="0">
                <a:latin typeface="Calibri"/>
                <a:cs typeface="Calibri"/>
              </a:rPr>
              <a:t>Kohir </a:t>
            </a:r>
            <a:r>
              <a:rPr sz="2800" spc="-5" dirty="0">
                <a:latin typeface="Calibri"/>
                <a:cs typeface="Calibri"/>
              </a:rPr>
              <a:t>x  Allahabad </a:t>
            </a:r>
            <a:r>
              <a:rPr sz="2800" spc="-15" dirty="0">
                <a:latin typeface="Calibri"/>
                <a:cs typeface="Calibri"/>
              </a:rPr>
              <a:t>Safeda, </a:t>
            </a:r>
            <a:r>
              <a:rPr sz="2800" spc="-55" dirty="0">
                <a:latin typeface="Calibri"/>
                <a:cs typeface="Calibri"/>
              </a:rPr>
              <a:t>Tree </a:t>
            </a:r>
            <a:r>
              <a:rPr sz="2800" spc="-5" dirty="0">
                <a:latin typeface="Calibri"/>
                <a:cs typeface="Calibri"/>
              </a:rPr>
              <a:t>is </a:t>
            </a:r>
            <a:r>
              <a:rPr sz="2800" spc="-15" dirty="0">
                <a:latin typeface="Calibri"/>
                <a:cs typeface="Calibri"/>
              </a:rPr>
              <a:t>vigorous, </a:t>
            </a:r>
            <a:r>
              <a:rPr sz="2800" spc="-5" dirty="0">
                <a:latin typeface="Calibri"/>
                <a:cs typeface="Calibri"/>
              </a:rPr>
              <a:t>fruits </a:t>
            </a:r>
            <a:r>
              <a:rPr sz="2800" spc="-20" dirty="0">
                <a:latin typeface="Calibri"/>
                <a:cs typeface="Calibri"/>
              </a:rPr>
              <a:t>are </a:t>
            </a:r>
            <a:r>
              <a:rPr sz="2800" spc="-15" dirty="0">
                <a:latin typeface="Calibri"/>
                <a:cs typeface="Calibri"/>
              </a:rPr>
              <a:t>larger  </a:t>
            </a:r>
            <a:r>
              <a:rPr sz="2800" spc="-5" dirty="0">
                <a:latin typeface="Calibri"/>
                <a:cs typeface="Calibri"/>
              </a:rPr>
              <a:t>with </a:t>
            </a:r>
            <a:r>
              <a:rPr sz="2800" spc="-35" dirty="0">
                <a:latin typeface="Calibri"/>
                <a:cs typeface="Calibri"/>
              </a:rPr>
              <a:t>few </a:t>
            </a:r>
            <a:r>
              <a:rPr sz="2800" spc="-10" dirty="0">
                <a:latin typeface="Calibri"/>
                <a:cs typeface="Calibri"/>
              </a:rPr>
              <a:t>soft seeds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white</a:t>
            </a:r>
            <a:r>
              <a:rPr sz="2800" spc="9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flesh.</a:t>
            </a:r>
            <a:endParaRPr sz="2800">
              <a:latin typeface="Calibri"/>
              <a:cs typeface="Calibri"/>
            </a:endParaRPr>
          </a:p>
          <a:p>
            <a:pPr marL="241300" marR="365125" indent="-228600">
              <a:lnSpc>
                <a:spcPts val="3030"/>
              </a:lnSpc>
              <a:spcBef>
                <a:spcPts val="103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Calibri"/>
                <a:cs typeface="Calibri"/>
              </a:rPr>
              <a:t>CISH, Lucknow isolated two </a:t>
            </a:r>
            <a:r>
              <a:rPr sz="2800" spc="-15" dirty="0">
                <a:latin typeface="Calibri"/>
                <a:cs typeface="Calibri"/>
              </a:rPr>
              <a:t>hybrids 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H-136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20" dirty="0">
                <a:latin typeface="Calibri"/>
                <a:cs typeface="Calibri"/>
              </a:rPr>
              <a:t>red  </a:t>
            </a:r>
            <a:r>
              <a:rPr sz="2800" spc="-10" dirty="0">
                <a:latin typeface="Calibri"/>
                <a:cs typeface="Calibri"/>
              </a:rPr>
              <a:t>pulp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Soft seeler </a:t>
            </a:r>
            <a:r>
              <a:rPr sz="2800" spc="-5" dirty="0">
                <a:latin typeface="Calibri"/>
                <a:cs typeface="Calibri"/>
              </a:rPr>
              <a:t>with </a:t>
            </a:r>
            <a:r>
              <a:rPr sz="2800" spc="-10" dirty="0">
                <a:latin typeface="Calibri"/>
                <a:cs typeface="Calibri"/>
              </a:rPr>
              <a:t>high</a:t>
            </a:r>
            <a:r>
              <a:rPr sz="2800" spc="1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TSS.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314909"/>
            <a:ext cx="7640320" cy="5700395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241300" marR="144145" indent="-228600">
              <a:lnSpc>
                <a:spcPts val="3030"/>
              </a:lnSpc>
              <a:spcBef>
                <a:spcPts val="4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Calibri"/>
                <a:cs typeface="Calibri"/>
              </a:rPr>
              <a:t>Haryana </a:t>
            </a:r>
            <a:r>
              <a:rPr sz="2800" spc="-10" dirty="0">
                <a:latin typeface="Calibri"/>
                <a:cs typeface="Calibri"/>
              </a:rPr>
              <a:t>Agricultural </a:t>
            </a:r>
            <a:r>
              <a:rPr sz="2800" spc="-35" dirty="0">
                <a:latin typeface="Calibri"/>
                <a:cs typeface="Calibri"/>
              </a:rPr>
              <a:t>University, </a:t>
            </a:r>
            <a:r>
              <a:rPr sz="2800" spc="-10" dirty="0">
                <a:latin typeface="Calibri"/>
                <a:cs typeface="Calibri"/>
              </a:rPr>
              <a:t>Hisar </a:t>
            </a:r>
            <a:r>
              <a:rPr sz="2800" spc="-5" dirty="0">
                <a:latin typeface="Calibri"/>
                <a:cs typeface="Calibri"/>
              </a:rPr>
              <a:t>has </a:t>
            </a:r>
            <a:r>
              <a:rPr sz="2800" spc="-10" dirty="0">
                <a:latin typeface="Calibri"/>
                <a:cs typeface="Calibri"/>
              </a:rPr>
              <a:t>released  two </a:t>
            </a:r>
            <a:r>
              <a:rPr sz="2800" spc="-20" dirty="0">
                <a:latin typeface="Calibri"/>
                <a:cs typeface="Calibri"/>
              </a:rPr>
              <a:t>hybrid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varieties.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ts val="3190"/>
              </a:lnSpc>
              <a:spcBef>
                <a:spcPts val="620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i="1" spc="-5" dirty="0">
                <a:latin typeface="Calibri"/>
                <a:cs typeface="Calibri"/>
              </a:rPr>
              <a:t>Hisar </a:t>
            </a:r>
            <a:r>
              <a:rPr sz="2800" b="1" i="1" spc="-15" dirty="0">
                <a:latin typeface="Calibri"/>
                <a:cs typeface="Calibri"/>
              </a:rPr>
              <a:t>Safeda</a:t>
            </a:r>
            <a:r>
              <a:rPr sz="2800" spc="-15" dirty="0">
                <a:latin typeface="Calibri"/>
                <a:cs typeface="Calibri"/>
              </a:rPr>
              <a:t>: </a:t>
            </a:r>
            <a:r>
              <a:rPr sz="2800" spc="-5" dirty="0">
                <a:latin typeface="Calibri"/>
                <a:cs typeface="Calibri"/>
              </a:rPr>
              <a:t>It </a:t>
            </a:r>
            <a:r>
              <a:rPr sz="2800" spc="-10" dirty="0">
                <a:latin typeface="Calibri"/>
                <a:cs typeface="Calibri"/>
              </a:rPr>
              <a:t>is </a:t>
            </a:r>
            <a:r>
              <a:rPr sz="2800" spc="-5" dirty="0">
                <a:latin typeface="Calibri"/>
                <a:cs typeface="Calibri"/>
              </a:rPr>
              <a:t>a </a:t>
            </a:r>
            <a:r>
              <a:rPr sz="2800" spc="-15" dirty="0">
                <a:latin typeface="Calibri"/>
                <a:cs typeface="Calibri"/>
              </a:rPr>
              <a:t>cross </a:t>
            </a:r>
            <a:r>
              <a:rPr sz="2800" spc="-10" dirty="0">
                <a:latin typeface="Calibri"/>
                <a:cs typeface="Calibri"/>
              </a:rPr>
              <a:t>between</a:t>
            </a:r>
            <a:r>
              <a:rPr sz="2800" spc="114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“Allahabad</a:t>
            </a:r>
            <a:endParaRPr sz="2800">
              <a:latin typeface="Calibri"/>
              <a:cs typeface="Calibri"/>
            </a:endParaRPr>
          </a:p>
          <a:p>
            <a:pPr marL="241300" marR="5080">
              <a:lnSpc>
                <a:spcPct val="90000"/>
              </a:lnSpc>
              <a:spcBef>
                <a:spcPts val="170"/>
              </a:spcBef>
            </a:pPr>
            <a:r>
              <a:rPr sz="2800" spc="-15" dirty="0">
                <a:latin typeface="Calibri"/>
                <a:cs typeface="Calibri"/>
              </a:rPr>
              <a:t>Safeda” </a:t>
            </a:r>
            <a:r>
              <a:rPr sz="2800" spc="-5" dirty="0">
                <a:latin typeface="Calibri"/>
                <a:cs typeface="Calibri"/>
              </a:rPr>
              <a:t>x </a:t>
            </a:r>
            <a:r>
              <a:rPr sz="2800" spc="-30" dirty="0">
                <a:latin typeface="Calibri"/>
                <a:cs typeface="Calibri"/>
              </a:rPr>
              <a:t>‘Seedless’, </a:t>
            </a:r>
            <a:r>
              <a:rPr sz="2800" spc="-5" dirty="0">
                <a:latin typeface="Calibri"/>
                <a:cs typeface="Calibri"/>
              </a:rPr>
              <a:t>which </a:t>
            </a:r>
            <a:r>
              <a:rPr sz="2800" spc="-10" dirty="0">
                <a:latin typeface="Calibri"/>
                <a:cs typeface="Calibri"/>
              </a:rPr>
              <a:t>has upright </a:t>
            </a:r>
            <a:r>
              <a:rPr sz="2800" spc="-15" dirty="0">
                <a:latin typeface="Calibri"/>
                <a:cs typeface="Calibri"/>
              </a:rPr>
              <a:t>growth </a:t>
            </a:r>
            <a:r>
              <a:rPr sz="2800" spc="-5" dirty="0">
                <a:latin typeface="Calibri"/>
                <a:cs typeface="Calibri"/>
              </a:rPr>
              <a:t>with  a </a:t>
            </a:r>
            <a:r>
              <a:rPr sz="2800" spc="-10" dirty="0">
                <a:latin typeface="Calibri"/>
                <a:cs typeface="Calibri"/>
              </a:rPr>
              <a:t>compact </a:t>
            </a:r>
            <a:r>
              <a:rPr sz="2800" spc="-15" dirty="0">
                <a:latin typeface="Calibri"/>
                <a:cs typeface="Calibri"/>
              </a:rPr>
              <a:t>crown. </a:t>
            </a:r>
            <a:r>
              <a:rPr sz="2800" spc="-5" dirty="0">
                <a:latin typeface="Calibri"/>
                <a:cs typeface="Calibri"/>
              </a:rPr>
              <a:t>Its </a:t>
            </a:r>
            <a:r>
              <a:rPr sz="2800" spc="-10" dirty="0">
                <a:latin typeface="Calibri"/>
                <a:cs typeface="Calibri"/>
              </a:rPr>
              <a:t>fruits </a:t>
            </a:r>
            <a:r>
              <a:rPr sz="2800" spc="-15" dirty="0">
                <a:latin typeface="Calibri"/>
                <a:cs typeface="Calibri"/>
              </a:rPr>
              <a:t>are round, </a:t>
            </a:r>
            <a:r>
              <a:rPr sz="2800" spc="-10" dirty="0">
                <a:latin typeface="Calibri"/>
                <a:cs typeface="Calibri"/>
              </a:rPr>
              <a:t>weighing  </a:t>
            </a:r>
            <a:r>
              <a:rPr sz="2800" spc="-5" dirty="0">
                <a:latin typeface="Calibri"/>
                <a:cs typeface="Calibri"/>
              </a:rPr>
              <a:t>about 92g each, </a:t>
            </a:r>
            <a:r>
              <a:rPr sz="2800" spc="-10" dirty="0">
                <a:latin typeface="Calibri"/>
                <a:cs typeface="Calibri"/>
              </a:rPr>
              <a:t>pulp </a:t>
            </a:r>
            <a:r>
              <a:rPr sz="2800" spc="-5" dirty="0">
                <a:latin typeface="Calibri"/>
                <a:cs typeface="Calibri"/>
              </a:rPr>
              <a:t>is </a:t>
            </a:r>
            <a:r>
              <a:rPr sz="2800" spc="-20" dirty="0">
                <a:latin typeface="Calibri"/>
                <a:cs typeface="Calibri"/>
              </a:rPr>
              <a:t>creamy </a:t>
            </a:r>
            <a:r>
              <a:rPr sz="2800" spc="-5" dirty="0">
                <a:latin typeface="Calibri"/>
                <a:cs typeface="Calibri"/>
              </a:rPr>
              <a:t>– </a:t>
            </a:r>
            <a:r>
              <a:rPr sz="2800" spc="-10" dirty="0">
                <a:latin typeface="Calibri"/>
                <a:cs typeface="Calibri"/>
              </a:rPr>
              <a:t>white </a:t>
            </a:r>
            <a:r>
              <a:rPr sz="2800" spc="-5" dirty="0">
                <a:latin typeface="Calibri"/>
                <a:cs typeface="Calibri"/>
              </a:rPr>
              <a:t>with less  </a:t>
            </a:r>
            <a:r>
              <a:rPr sz="2800" spc="-10" dirty="0">
                <a:latin typeface="Calibri"/>
                <a:cs typeface="Calibri"/>
              </a:rPr>
              <a:t>seeds, </a:t>
            </a:r>
            <a:r>
              <a:rPr sz="2800" spc="-5" dirty="0">
                <a:latin typeface="Calibri"/>
                <a:cs typeface="Calibri"/>
              </a:rPr>
              <a:t>which </a:t>
            </a:r>
            <a:r>
              <a:rPr sz="2800" spc="-20" dirty="0">
                <a:latin typeface="Calibri"/>
                <a:cs typeface="Calibri"/>
              </a:rPr>
              <a:t>are </a:t>
            </a:r>
            <a:r>
              <a:rPr sz="2800" spc="-10" dirty="0">
                <a:latin typeface="Calibri"/>
                <a:cs typeface="Calibri"/>
              </a:rPr>
              <a:t>soft, TSS </a:t>
            </a:r>
            <a:r>
              <a:rPr sz="2800" spc="-5" dirty="0">
                <a:latin typeface="Calibri"/>
                <a:cs typeface="Calibri"/>
              </a:rPr>
              <a:t>is 13.4% and 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ascorbic  </a:t>
            </a:r>
            <a:r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acid 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185</a:t>
            </a:r>
            <a:r>
              <a:rPr sz="280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5" dirty="0">
                <a:solidFill>
                  <a:srgbClr val="FF0000"/>
                </a:solidFill>
                <a:latin typeface="Calibri"/>
                <a:cs typeface="Calibri"/>
              </a:rPr>
              <a:t>mg/100g.</a:t>
            </a:r>
            <a:endParaRPr sz="2800">
              <a:latin typeface="Calibri"/>
              <a:cs typeface="Calibri"/>
            </a:endParaRPr>
          </a:p>
          <a:p>
            <a:pPr marL="241300" marR="248920" indent="-228600">
              <a:lnSpc>
                <a:spcPct val="9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i="1" spc="-5" dirty="0">
                <a:latin typeface="Calibri"/>
                <a:cs typeface="Calibri"/>
              </a:rPr>
              <a:t>Hisar Surkha</a:t>
            </a:r>
            <a:r>
              <a:rPr sz="2800" i="1" spc="-5" dirty="0">
                <a:latin typeface="Calibri"/>
                <a:cs typeface="Calibri"/>
              </a:rPr>
              <a:t>: </a:t>
            </a:r>
            <a:r>
              <a:rPr sz="2800" spc="-5" dirty="0">
                <a:latin typeface="Calibri"/>
                <a:cs typeface="Calibri"/>
              </a:rPr>
              <a:t>It </a:t>
            </a:r>
            <a:r>
              <a:rPr sz="2800" spc="-10" dirty="0">
                <a:latin typeface="Calibri"/>
                <a:cs typeface="Calibri"/>
              </a:rPr>
              <a:t>is </a:t>
            </a:r>
            <a:r>
              <a:rPr sz="2800" spc="-5" dirty="0">
                <a:latin typeface="Calibri"/>
                <a:cs typeface="Calibri"/>
              </a:rPr>
              <a:t>a </a:t>
            </a:r>
            <a:r>
              <a:rPr sz="2800" spc="-15" dirty="0">
                <a:latin typeface="Calibri"/>
                <a:cs typeface="Calibri"/>
              </a:rPr>
              <a:t>cross </a:t>
            </a:r>
            <a:r>
              <a:rPr sz="2800" spc="-10" dirty="0">
                <a:latin typeface="Calibri"/>
                <a:cs typeface="Calibri"/>
              </a:rPr>
              <a:t>between </a:t>
            </a:r>
            <a:r>
              <a:rPr sz="2800" spc="-45" dirty="0">
                <a:latin typeface="Calibri"/>
                <a:cs typeface="Calibri"/>
              </a:rPr>
              <a:t>‘Apple </a:t>
            </a:r>
            <a:r>
              <a:rPr sz="2800" spc="10" dirty="0">
                <a:latin typeface="Calibri"/>
                <a:cs typeface="Calibri"/>
              </a:rPr>
              <a:t>Color’ </a:t>
            </a:r>
            <a:r>
              <a:rPr sz="2800" spc="-5" dirty="0">
                <a:latin typeface="Calibri"/>
                <a:cs typeface="Calibri"/>
              </a:rPr>
              <a:t>x  </a:t>
            </a:r>
            <a:r>
              <a:rPr sz="2800" spc="-10" dirty="0">
                <a:latin typeface="Calibri"/>
                <a:cs typeface="Calibri"/>
              </a:rPr>
              <a:t>‘Banarasi </a:t>
            </a:r>
            <a:r>
              <a:rPr sz="2800" spc="-40" dirty="0">
                <a:latin typeface="Calibri"/>
                <a:cs typeface="Calibri"/>
              </a:rPr>
              <a:t>Surkha’. </a:t>
            </a:r>
            <a:r>
              <a:rPr sz="2800" spc="-55" dirty="0">
                <a:latin typeface="Calibri"/>
                <a:cs typeface="Calibri"/>
              </a:rPr>
              <a:t>Tree </a:t>
            </a:r>
            <a:r>
              <a:rPr sz="2800" spc="-5" dirty="0">
                <a:latin typeface="Calibri"/>
                <a:cs typeface="Calibri"/>
              </a:rPr>
              <a:t>is medium in </a:t>
            </a:r>
            <a:r>
              <a:rPr sz="2800" spc="-15" dirty="0">
                <a:latin typeface="Calibri"/>
                <a:cs typeface="Calibri"/>
              </a:rPr>
              <a:t>height </a:t>
            </a:r>
            <a:r>
              <a:rPr sz="2800" spc="-5" dirty="0">
                <a:latin typeface="Calibri"/>
                <a:cs typeface="Calibri"/>
              </a:rPr>
              <a:t>with  </a:t>
            </a:r>
            <a:r>
              <a:rPr sz="2800" spc="-20" dirty="0">
                <a:latin typeface="Calibri"/>
                <a:cs typeface="Calibri"/>
              </a:rPr>
              <a:t>broad to </a:t>
            </a:r>
            <a:r>
              <a:rPr sz="2800" spc="-10" dirty="0">
                <a:latin typeface="Calibri"/>
                <a:cs typeface="Calibri"/>
              </a:rPr>
              <a:t>compact </a:t>
            </a:r>
            <a:r>
              <a:rPr sz="2800" spc="-15" dirty="0">
                <a:latin typeface="Calibri"/>
                <a:cs typeface="Calibri"/>
              </a:rPr>
              <a:t>crown, </a:t>
            </a:r>
            <a:r>
              <a:rPr sz="2800" spc="-10" dirty="0">
                <a:latin typeface="Calibri"/>
                <a:cs typeface="Calibri"/>
              </a:rPr>
              <a:t>fruit </a:t>
            </a:r>
            <a:r>
              <a:rPr sz="2800" spc="-5" dirty="0">
                <a:latin typeface="Calibri"/>
                <a:cs typeface="Calibri"/>
              </a:rPr>
              <a:t>is </a:t>
            </a:r>
            <a:r>
              <a:rPr sz="2800" spc="-15" dirty="0">
                <a:latin typeface="Calibri"/>
                <a:cs typeface="Calibri"/>
              </a:rPr>
              <a:t>round </a:t>
            </a:r>
            <a:r>
              <a:rPr sz="2800" spc="-10" dirty="0">
                <a:latin typeface="Calibri"/>
                <a:cs typeface="Calibri"/>
              </a:rPr>
              <a:t>weighing  </a:t>
            </a:r>
            <a:r>
              <a:rPr sz="2800" spc="-5" dirty="0">
                <a:latin typeface="Calibri"/>
                <a:cs typeface="Calibri"/>
              </a:rPr>
              <a:t>86g each. Pulp is </a:t>
            </a:r>
            <a:r>
              <a:rPr sz="2800" spc="-10" dirty="0">
                <a:latin typeface="Calibri"/>
                <a:cs typeface="Calibri"/>
              </a:rPr>
              <a:t>pink </a:t>
            </a:r>
            <a:r>
              <a:rPr sz="2800" spc="-15" dirty="0">
                <a:latin typeface="Calibri"/>
                <a:cs typeface="Calibri"/>
              </a:rPr>
              <a:t>having </a:t>
            </a:r>
            <a:r>
              <a:rPr sz="2800" spc="-5" dirty="0">
                <a:latin typeface="Calibri"/>
                <a:cs typeface="Calibri"/>
              </a:rPr>
              <a:t>13.6% </a:t>
            </a:r>
            <a:r>
              <a:rPr sz="2800" spc="-10" dirty="0">
                <a:latin typeface="Calibri"/>
                <a:cs typeface="Calibri"/>
              </a:rPr>
              <a:t>TSS.0.48%  </a:t>
            </a:r>
            <a:r>
              <a:rPr sz="2800" spc="-5" dirty="0">
                <a:latin typeface="Calibri"/>
                <a:cs typeface="Calibri"/>
              </a:rPr>
              <a:t>acidity and 169 </a:t>
            </a:r>
            <a:r>
              <a:rPr sz="2800" spc="5" dirty="0">
                <a:latin typeface="Calibri"/>
                <a:cs typeface="Calibri"/>
              </a:rPr>
              <a:t>mg/100g </a:t>
            </a:r>
            <a:r>
              <a:rPr sz="2800" spc="-10" dirty="0">
                <a:latin typeface="Calibri"/>
                <a:cs typeface="Calibri"/>
              </a:rPr>
              <a:t>ascorbic </a:t>
            </a:r>
            <a:r>
              <a:rPr sz="2800" spc="-5" dirty="0">
                <a:latin typeface="Calibri"/>
                <a:cs typeface="Calibri"/>
              </a:rPr>
              <a:t>acid. </a:t>
            </a:r>
            <a:r>
              <a:rPr sz="2800" spc="-15" dirty="0">
                <a:latin typeface="Calibri"/>
                <a:cs typeface="Calibri"/>
              </a:rPr>
              <a:t>Yield </a:t>
            </a:r>
            <a:r>
              <a:rPr sz="2800" spc="-5" dirty="0">
                <a:latin typeface="Calibri"/>
                <a:cs typeface="Calibri"/>
              </a:rPr>
              <a:t>is </a:t>
            </a:r>
            <a:r>
              <a:rPr sz="2800" spc="-10" dirty="0">
                <a:latin typeface="Calibri"/>
                <a:cs typeface="Calibri"/>
              </a:rPr>
              <a:t>94  </a:t>
            </a:r>
            <a:r>
              <a:rPr sz="2800" spc="-5" dirty="0">
                <a:latin typeface="Calibri"/>
                <a:cs typeface="Calibri"/>
              </a:rPr>
              <a:t>kg/tree/year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228561"/>
            <a:ext cx="7263765" cy="181927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241300" indent="-228600" algn="just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10" dirty="0">
                <a:latin typeface="Calibri"/>
                <a:cs typeface="Calibri"/>
              </a:rPr>
              <a:t>Breeding </a:t>
            </a:r>
            <a:r>
              <a:rPr sz="2800" b="1" spc="-20" dirty="0">
                <a:latin typeface="Calibri"/>
                <a:cs typeface="Calibri"/>
              </a:rPr>
              <a:t>for </a:t>
            </a:r>
            <a:r>
              <a:rPr sz="2800" b="1" spc="-5" dirty="0">
                <a:latin typeface="Calibri"/>
                <a:cs typeface="Calibri"/>
              </a:rPr>
              <a:t>wilt</a:t>
            </a:r>
            <a:r>
              <a:rPr sz="2800" b="1" spc="6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resistance</a:t>
            </a:r>
            <a:endParaRPr sz="2800">
              <a:latin typeface="Calibri"/>
              <a:cs typeface="Calibri"/>
            </a:endParaRPr>
          </a:p>
          <a:p>
            <a:pPr marL="241300" marR="5080" indent="-228600" algn="just">
              <a:lnSpc>
                <a:spcPts val="3020"/>
              </a:lnSpc>
              <a:spcBef>
                <a:spcPts val="10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40" dirty="0">
                <a:latin typeface="Calibri"/>
                <a:cs typeface="Calibri"/>
              </a:rPr>
              <a:t>Work </a:t>
            </a:r>
            <a:r>
              <a:rPr sz="2800" spc="-15" dirty="0">
                <a:latin typeface="Calibri"/>
                <a:cs typeface="Calibri"/>
              </a:rPr>
              <a:t>at </a:t>
            </a:r>
            <a:r>
              <a:rPr sz="2800" spc="-10" dirty="0">
                <a:latin typeface="Calibri"/>
                <a:cs typeface="Calibri"/>
              </a:rPr>
              <a:t>CISH, Lucknow has shown that </a:t>
            </a:r>
            <a:r>
              <a:rPr sz="2800" spc="-35" dirty="0">
                <a:latin typeface="Calibri"/>
                <a:cs typeface="Calibri"/>
              </a:rPr>
              <a:t>Chittidar,  </a:t>
            </a:r>
            <a:r>
              <a:rPr sz="2800" spc="-20" dirty="0">
                <a:latin typeface="Calibri"/>
                <a:cs typeface="Calibri"/>
              </a:rPr>
              <a:t>Portugal, </a:t>
            </a:r>
            <a:r>
              <a:rPr sz="2800" spc="-10" dirty="0">
                <a:latin typeface="Calibri"/>
                <a:cs typeface="Calibri"/>
              </a:rPr>
              <a:t>Seedless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Spear </a:t>
            </a:r>
            <a:r>
              <a:rPr sz="2800" spc="-5" dirty="0">
                <a:latin typeface="Calibri"/>
                <a:cs typeface="Calibri"/>
              </a:rPr>
              <a:t>Acid </a:t>
            </a:r>
            <a:r>
              <a:rPr sz="2800" spc="-20" dirty="0">
                <a:latin typeface="Calibri"/>
                <a:cs typeface="Calibri"/>
              </a:rPr>
              <a:t>are </a:t>
            </a:r>
            <a:r>
              <a:rPr sz="2800" spc="-25" dirty="0">
                <a:latin typeface="Calibri"/>
                <a:cs typeface="Calibri"/>
              </a:rPr>
              <a:t>tolerant </a:t>
            </a:r>
            <a:r>
              <a:rPr sz="2800" spc="-20" dirty="0">
                <a:latin typeface="Calibri"/>
                <a:cs typeface="Calibri"/>
              </a:rPr>
              <a:t>to  </a:t>
            </a:r>
            <a:r>
              <a:rPr sz="2800" spc="-5" dirty="0">
                <a:latin typeface="Calibri"/>
                <a:cs typeface="Calibri"/>
              </a:rPr>
              <a:t>wilt.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228561"/>
            <a:ext cx="7614284" cy="514477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10" dirty="0">
                <a:latin typeface="Calibri"/>
                <a:cs typeface="Calibri"/>
              </a:rPr>
              <a:t>Polyploidy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Breeding</a:t>
            </a:r>
            <a:endParaRPr sz="2800">
              <a:latin typeface="Calibri"/>
              <a:cs typeface="Calibri"/>
            </a:endParaRPr>
          </a:p>
          <a:p>
            <a:pPr marL="241300" marR="215265" indent="-228600">
              <a:lnSpc>
                <a:spcPts val="3020"/>
              </a:lnSpc>
              <a:spcBef>
                <a:spcPts val="10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Calibri"/>
                <a:cs typeface="Calibri"/>
              </a:rPr>
              <a:t>Producing </a:t>
            </a:r>
            <a:r>
              <a:rPr sz="2800" spc="-10" dirty="0">
                <a:latin typeface="Calibri"/>
                <a:cs typeface="Calibri"/>
              </a:rPr>
              <a:t>triploids </a:t>
            </a:r>
            <a:r>
              <a:rPr sz="2800" spc="-5" dirty="0">
                <a:latin typeface="Calibri"/>
                <a:cs typeface="Calibri"/>
              </a:rPr>
              <a:t>will be </a:t>
            </a:r>
            <a:r>
              <a:rPr sz="2800" spc="-10" dirty="0">
                <a:latin typeface="Calibri"/>
                <a:cs typeface="Calibri"/>
              </a:rPr>
              <a:t>futile since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fruit  shape </a:t>
            </a:r>
            <a:r>
              <a:rPr sz="2800" spc="-5" dirty="0">
                <a:latin typeface="Calibri"/>
                <a:cs typeface="Calibri"/>
              </a:rPr>
              <a:t>in </a:t>
            </a:r>
            <a:r>
              <a:rPr sz="2800" spc="-10" dirty="0">
                <a:latin typeface="Calibri"/>
                <a:cs typeface="Calibri"/>
              </a:rPr>
              <a:t>triploid </a:t>
            </a:r>
            <a:r>
              <a:rPr sz="2800" spc="-5" dirty="0">
                <a:latin typeface="Calibri"/>
                <a:cs typeface="Calibri"/>
              </a:rPr>
              <a:t>is </a:t>
            </a:r>
            <a:r>
              <a:rPr sz="2800" spc="-10" dirty="0">
                <a:latin typeface="Calibri"/>
                <a:cs typeface="Calibri"/>
              </a:rPr>
              <a:t>highly irregular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misshapen  because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20" dirty="0">
                <a:latin typeface="Calibri"/>
                <a:cs typeface="Calibri"/>
              </a:rPr>
              <a:t>differential </a:t>
            </a:r>
            <a:r>
              <a:rPr sz="2800" spc="-10" dirty="0">
                <a:latin typeface="Calibri"/>
                <a:cs typeface="Calibri"/>
              </a:rPr>
              <a:t>seed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size.</a:t>
            </a:r>
            <a:endParaRPr sz="2800">
              <a:latin typeface="Calibri"/>
              <a:cs typeface="Calibri"/>
            </a:endParaRPr>
          </a:p>
          <a:p>
            <a:pPr marL="241300" marR="5080" indent="-228600">
              <a:lnSpc>
                <a:spcPct val="90000"/>
              </a:lnSpc>
              <a:spcBef>
                <a:spcPts val="9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45" dirty="0">
                <a:latin typeface="Calibri"/>
                <a:cs typeface="Calibri"/>
              </a:rPr>
              <a:t>However, </a:t>
            </a:r>
            <a:r>
              <a:rPr sz="2800" spc="-5" dirty="0">
                <a:latin typeface="Calibri"/>
                <a:cs typeface="Calibri"/>
              </a:rPr>
              <a:t>in </a:t>
            </a:r>
            <a:r>
              <a:rPr sz="2800" spc="-15" dirty="0">
                <a:latin typeface="Calibri"/>
                <a:cs typeface="Calibri"/>
              </a:rPr>
              <a:t>order </a:t>
            </a:r>
            <a:r>
              <a:rPr sz="2800" spc="-20" dirty="0">
                <a:latin typeface="Calibri"/>
                <a:cs typeface="Calibri"/>
              </a:rPr>
              <a:t>to evolve </a:t>
            </a:r>
            <a:r>
              <a:rPr sz="2800" spc="-10" dirty="0">
                <a:latin typeface="Calibri"/>
                <a:cs typeface="Calibri"/>
              </a:rPr>
              <a:t>varieties </a:t>
            </a:r>
            <a:r>
              <a:rPr sz="2800" spc="-5" dirty="0">
                <a:latin typeface="Calibri"/>
                <a:cs typeface="Calibri"/>
              </a:rPr>
              <a:t>with </a:t>
            </a:r>
            <a:r>
              <a:rPr sz="2800" spc="-10" dirty="0">
                <a:latin typeface="Calibri"/>
                <a:cs typeface="Calibri"/>
              </a:rPr>
              <a:t>less  seeds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increased </a:t>
            </a:r>
            <a:r>
              <a:rPr sz="2800" spc="-30" dirty="0">
                <a:latin typeface="Calibri"/>
                <a:cs typeface="Calibri"/>
              </a:rPr>
              <a:t>productivity, </a:t>
            </a:r>
            <a:r>
              <a:rPr sz="2800" spc="-15" dirty="0">
                <a:latin typeface="Calibri"/>
                <a:cs typeface="Calibri"/>
              </a:rPr>
              <a:t>crosses </a:t>
            </a:r>
            <a:r>
              <a:rPr sz="2800" spc="-20" dirty="0">
                <a:latin typeface="Calibri"/>
                <a:cs typeface="Calibri"/>
              </a:rPr>
              <a:t>were  </a:t>
            </a:r>
            <a:r>
              <a:rPr sz="2800" spc="-5" dirty="0">
                <a:latin typeface="Calibri"/>
                <a:cs typeface="Calibri"/>
              </a:rPr>
              <a:t>made </a:t>
            </a:r>
            <a:r>
              <a:rPr sz="2800" spc="-15" dirty="0">
                <a:latin typeface="Calibri"/>
                <a:cs typeface="Calibri"/>
              </a:rPr>
              <a:t>at </a:t>
            </a:r>
            <a:r>
              <a:rPr sz="2800" spc="-5" dirty="0">
                <a:latin typeface="Calibri"/>
                <a:cs typeface="Calibri"/>
              </a:rPr>
              <a:t>IARI, </a:t>
            </a:r>
            <a:r>
              <a:rPr sz="2800" spc="-10" dirty="0">
                <a:latin typeface="Calibri"/>
                <a:cs typeface="Calibri"/>
              </a:rPr>
              <a:t>New Delhi, between seedless triploid 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seeded diploid </a:t>
            </a:r>
            <a:r>
              <a:rPr sz="2800" spc="-15" dirty="0">
                <a:latin typeface="Calibri"/>
                <a:cs typeface="Calibri"/>
              </a:rPr>
              <a:t>variety </a:t>
            </a:r>
            <a:r>
              <a:rPr sz="2800" spc="-5" dirty="0">
                <a:latin typeface="Calibri"/>
                <a:cs typeface="Calibri"/>
              </a:rPr>
              <a:t>Allahabad</a:t>
            </a:r>
            <a:r>
              <a:rPr sz="2800" spc="8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Safeda.</a:t>
            </a:r>
            <a:endParaRPr sz="2800">
              <a:latin typeface="Calibri"/>
              <a:cs typeface="Calibri"/>
            </a:endParaRPr>
          </a:p>
          <a:p>
            <a:pPr marL="241300" marR="96520" indent="-228600">
              <a:lnSpc>
                <a:spcPts val="3020"/>
              </a:lnSpc>
              <a:spcBef>
                <a:spcPts val="105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Of the 73 F1 </a:t>
            </a:r>
            <a:r>
              <a:rPr sz="2800" spc="-15" dirty="0">
                <a:latin typeface="Calibri"/>
                <a:cs typeface="Calibri"/>
              </a:rPr>
              <a:t>hybrids raised </a:t>
            </a:r>
            <a:r>
              <a:rPr sz="2800" spc="-5" dirty="0">
                <a:latin typeface="Calibri"/>
                <a:cs typeface="Calibri"/>
              </a:rPr>
              <a:t>26 </a:t>
            </a:r>
            <a:r>
              <a:rPr sz="2800" spc="-20" dirty="0">
                <a:latin typeface="Calibri"/>
                <a:cs typeface="Calibri"/>
              </a:rPr>
              <a:t>were </a:t>
            </a:r>
            <a:r>
              <a:rPr sz="2800" spc="-10" dirty="0">
                <a:latin typeface="Calibri"/>
                <a:cs typeface="Calibri"/>
              </a:rPr>
              <a:t>diploids, </a:t>
            </a:r>
            <a:r>
              <a:rPr sz="2800" spc="-5" dirty="0">
                <a:latin typeface="Calibri"/>
                <a:cs typeface="Calibri"/>
              </a:rPr>
              <a:t>9  </a:t>
            </a:r>
            <a:r>
              <a:rPr sz="2800" spc="-10" dirty="0">
                <a:latin typeface="Calibri"/>
                <a:cs typeface="Calibri"/>
              </a:rPr>
              <a:t>trisomics </a:t>
            </a:r>
            <a:r>
              <a:rPr sz="2800" spc="-5" dirty="0">
                <a:latin typeface="Calibri"/>
                <a:cs typeface="Calibri"/>
              </a:rPr>
              <a:t>5 </a:t>
            </a:r>
            <a:r>
              <a:rPr sz="2800" spc="-10" dirty="0">
                <a:latin typeface="Calibri"/>
                <a:cs typeface="Calibri"/>
              </a:rPr>
              <a:t>double trisomics </a:t>
            </a:r>
            <a:r>
              <a:rPr sz="2800" spc="-5" dirty="0">
                <a:latin typeface="Calibri"/>
                <a:cs typeface="Calibri"/>
              </a:rPr>
              <a:t>and 13 </a:t>
            </a:r>
            <a:r>
              <a:rPr sz="2800" spc="-15" dirty="0">
                <a:latin typeface="Calibri"/>
                <a:cs typeface="Calibri"/>
              </a:rPr>
              <a:t>tetrasomics.  Distinct </a:t>
            </a:r>
            <a:r>
              <a:rPr sz="2800" spc="-10" dirty="0">
                <a:latin typeface="Calibri"/>
                <a:cs typeface="Calibri"/>
              </a:rPr>
              <a:t>variation </a:t>
            </a:r>
            <a:r>
              <a:rPr sz="2800" spc="-5" dirty="0">
                <a:latin typeface="Calibri"/>
                <a:cs typeface="Calibri"/>
              </a:rPr>
              <a:t>in </a:t>
            </a:r>
            <a:r>
              <a:rPr sz="2800" spc="-15" dirty="0">
                <a:latin typeface="Calibri"/>
                <a:cs typeface="Calibri"/>
              </a:rPr>
              <a:t>tree growth </a:t>
            </a:r>
            <a:r>
              <a:rPr sz="2800" spc="-10" dirty="0">
                <a:latin typeface="Calibri"/>
                <a:cs typeface="Calibri"/>
              </a:rPr>
              <a:t>habit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leaf </a:t>
            </a:r>
            <a:r>
              <a:rPr sz="2800" spc="-5" dirty="0">
                <a:latin typeface="Calibri"/>
                <a:cs typeface="Calibri"/>
              </a:rPr>
              <a:t>and  </a:t>
            </a:r>
            <a:r>
              <a:rPr sz="2800" spc="-10" dirty="0">
                <a:latin typeface="Calibri"/>
                <a:cs typeface="Calibri"/>
              </a:rPr>
              <a:t>fruit </a:t>
            </a:r>
            <a:r>
              <a:rPr sz="2800" spc="-20" dirty="0">
                <a:latin typeface="Calibri"/>
                <a:cs typeface="Calibri"/>
              </a:rPr>
              <a:t>characters </a:t>
            </a:r>
            <a:r>
              <a:rPr sz="2800" spc="-15" dirty="0">
                <a:latin typeface="Calibri"/>
                <a:cs typeface="Calibri"/>
              </a:rPr>
              <a:t>was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observed.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314909"/>
            <a:ext cx="7619365" cy="198882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41300" marR="5080" indent="-228600">
              <a:lnSpc>
                <a:spcPct val="90000"/>
              </a:lnSpc>
              <a:spcBef>
                <a:spcPts val="43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Calibri"/>
                <a:cs typeface="Calibri"/>
              </a:rPr>
              <a:t>Three </a:t>
            </a:r>
            <a:r>
              <a:rPr sz="2800" spc="-10" dirty="0">
                <a:latin typeface="Calibri"/>
                <a:cs typeface="Calibri"/>
              </a:rPr>
              <a:t>trisomic plants </a:t>
            </a:r>
            <a:r>
              <a:rPr sz="2800" spc="-5" dirty="0">
                <a:latin typeface="Calibri"/>
                <a:cs typeface="Calibri"/>
              </a:rPr>
              <a:t>had </a:t>
            </a:r>
            <a:r>
              <a:rPr sz="2800" spc="-15" dirty="0">
                <a:latin typeface="Calibri"/>
                <a:cs typeface="Calibri"/>
              </a:rPr>
              <a:t>dwarf growth </a:t>
            </a:r>
            <a:r>
              <a:rPr sz="2800" spc="-10" dirty="0">
                <a:latin typeface="Calibri"/>
                <a:cs typeface="Calibri"/>
              </a:rPr>
              <a:t>habit </a:t>
            </a:r>
            <a:r>
              <a:rPr sz="2800" spc="-5" dirty="0">
                <a:latin typeface="Calibri"/>
                <a:cs typeface="Calibri"/>
              </a:rPr>
              <a:t>and  </a:t>
            </a:r>
            <a:r>
              <a:rPr sz="2800" spc="-10" dirty="0">
                <a:latin typeface="Calibri"/>
                <a:cs typeface="Calibri"/>
              </a:rPr>
              <a:t>normal shape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25" dirty="0">
                <a:latin typeface="Calibri"/>
                <a:cs typeface="Calibri"/>
              </a:rPr>
              <a:t>size </a:t>
            </a:r>
            <a:r>
              <a:rPr sz="2800" spc="-5" dirty="0">
                <a:latin typeface="Calibri"/>
                <a:cs typeface="Calibri"/>
              </a:rPr>
              <a:t>of fruits with </a:t>
            </a:r>
            <a:r>
              <a:rPr sz="2800" spc="-35" dirty="0">
                <a:latin typeface="Calibri"/>
                <a:cs typeface="Calibri"/>
              </a:rPr>
              <a:t>few </a:t>
            </a:r>
            <a:r>
              <a:rPr sz="2800" spc="-10" dirty="0">
                <a:latin typeface="Calibri"/>
                <a:cs typeface="Calibri"/>
              </a:rPr>
              <a:t>seeds. The  imbalance </a:t>
            </a:r>
            <a:r>
              <a:rPr sz="2800" spc="-5" dirty="0">
                <a:latin typeface="Calibri"/>
                <a:cs typeface="Calibri"/>
              </a:rPr>
              <a:t>in </a:t>
            </a:r>
            <a:r>
              <a:rPr sz="2800" spc="-15" dirty="0">
                <a:latin typeface="Calibri"/>
                <a:cs typeface="Calibri"/>
              </a:rPr>
              <a:t>chromosome </a:t>
            </a:r>
            <a:r>
              <a:rPr sz="2800" spc="-20" dirty="0">
                <a:latin typeface="Calibri"/>
                <a:cs typeface="Calibri"/>
              </a:rPr>
              <a:t>numbers </a:t>
            </a:r>
            <a:r>
              <a:rPr sz="2800" spc="-5" dirty="0">
                <a:latin typeface="Calibri"/>
                <a:cs typeface="Calibri"/>
              </a:rPr>
              <a:t>in </a:t>
            </a:r>
            <a:r>
              <a:rPr sz="2800" spc="-10" dirty="0">
                <a:latin typeface="Calibri"/>
                <a:cs typeface="Calibri"/>
              </a:rPr>
              <a:t>aneuploids  imparted </a:t>
            </a:r>
            <a:r>
              <a:rPr sz="2800" spc="-15" dirty="0">
                <a:latin typeface="Calibri"/>
                <a:cs typeface="Calibri"/>
              </a:rPr>
              <a:t>sterility </a:t>
            </a:r>
            <a:r>
              <a:rPr sz="2800" spc="-10" dirty="0">
                <a:latin typeface="Calibri"/>
                <a:cs typeface="Calibri"/>
              </a:rPr>
              <a:t>resulting </a:t>
            </a:r>
            <a:r>
              <a:rPr sz="2800" spc="-5" dirty="0">
                <a:latin typeface="Calibri"/>
                <a:cs typeface="Calibri"/>
              </a:rPr>
              <a:t>in </a:t>
            </a:r>
            <a:r>
              <a:rPr sz="2800" spc="-10" dirty="0">
                <a:latin typeface="Calibri"/>
                <a:cs typeface="Calibri"/>
              </a:rPr>
              <a:t>seed reduction </a:t>
            </a:r>
            <a:r>
              <a:rPr sz="2800" spc="-5" dirty="0">
                <a:latin typeface="Calibri"/>
                <a:cs typeface="Calibri"/>
              </a:rPr>
              <a:t>in  </a:t>
            </a:r>
            <a:r>
              <a:rPr sz="2800" spc="-10" dirty="0">
                <a:latin typeface="Calibri"/>
                <a:cs typeface="Calibri"/>
              </a:rPr>
              <a:t>fruits.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00"/>
              </a:spcBef>
            </a:pPr>
            <a:r>
              <a:rPr spc="-780" dirty="0"/>
              <a:t>BREEDING </a:t>
            </a:r>
            <a:r>
              <a:rPr spc="-655" dirty="0"/>
              <a:t>IN</a:t>
            </a:r>
            <a:r>
              <a:rPr spc="-625" dirty="0"/>
              <a:t> </a:t>
            </a:r>
            <a:r>
              <a:rPr spc="-840" dirty="0"/>
              <a:t>BANANA</a:t>
            </a:r>
          </a:p>
          <a:p>
            <a:pPr algn="ctr">
              <a:lnSpc>
                <a:spcPct val="100000"/>
              </a:lnSpc>
              <a:spcBef>
                <a:spcPts val="275"/>
              </a:spcBef>
            </a:pPr>
            <a:r>
              <a:rPr sz="3300" spc="-315" dirty="0">
                <a:solidFill>
                  <a:srgbClr val="000000"/>
                </a:solidFill>
              </a:rPr>
              <a:t>Lecture</a:t>
            </a:r>
            <a:r>
              <a:rPr sz="3300" spc="-170" dirty="0">
                <a:solidFill>
                  <a:srgbClr val="000000"/>
                </a:solidFill>
              </a:rPr>
              <a:t> </a:t>
            </a:r>
            <a:r>
              <a:rPr sz="3300" spc="-330" dirty="0">
                <a:solidFill>
                  <a:srgbClr val="000000"/>
                </a:solidFill>
              </a:rPr>
              <a:t>#4</a:t>
            </a:r>
            <a:endParaRPr sz="33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21916" y="1255903"/>
            <a:ext cx="5703570" cy="28028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u="heavy" spc="-1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GUAVA</a:t>
            </a:r>
            <a:endParaRPr sz="3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3600" b="1" dirty="0">
                <a:latin typeface="Calibri"/>
                <a:cs typeface="Calibri"/>
              </a:rPr>
              <a:t>B.N.: </a:t>
            </a:r>
            <a:r>
              <a:rPr sz="3600" b="1" i="1" spc="-5" dirty="0">
                <a:latin typeface="Calibri"/>
                <a:cs typeface="Calibri"/>
              </a:rPr>
              <a:t>Psidium guajava</a:t>
            </a:r>
            <a:r>
              <a:rPr sz="3600" b="1" i="1" spc="-30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L.</a:t>
            </a:r>
            <a:endParaRPr sz="3600">
              <a:latin typeface="Calibri"/>
              <a:cs typeface="Calibri"/>
            </a:endParaRPr>
          </a:p>
          <a:p>
            <a:pPr marL="12700" marR="5080">
              <a:lnSpc>
                <a:spcPct val="101499"/>
              </a:lnSpc>
              <a:spcBef>
                <a:spcPts val="10"/>
              </a:spcBef>
            </a:pPr>
            <a:r>
              <a:rPr sz="3600" b="1" spc="-15" dirty="0">
                <a:latin typeface="Calibri"/>
                <a:cs typeface="Calibri"/>
              </a:rPr>
              <a:t>Family: </a:t>
            </a:r>
            <a:r>
              <a:rPr sz="3600" b="1" spc="-10" dirty="0">
                <a:latin typeface="Calibri"/>
                <a:cs typeface="Calibri"/>
              </a:rPr>
              <a:t>Myrtaceae  Chromosome </a:t>
            </a:r>
            <a:r>
              <a:rPr sz="3600" b="1" dirty="0">
                <a:latin typeface="Calibri"/>
                <a:cs typeface="Calibri"/>
              </a:rPr>
              <a:t>number </a:t>
            </a:r>
            <a:r>
              <a:rPr sz="3600" b="1" spc="-5" dirty="0">
                <a:latin typeface="Calibri"/>
                <a:cs typeface="Calibri"/>
              </a:rPr>
              <a:t>2n-2x-2  Origin: </a:t>
            </a:r>
            <a:r>
              <a:rPr sz="3600" b="1" spc="-35" dirty="0">
                <a:latin typeface="Calibri"/>
                <a:cs typeface="Calibri"/>
              </a:rPr>
              <a:t>Tropical</a:t>
            </a:r>
            <a:r>
              <a:rPr sz="3600" b="1" spc="-10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America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64742" y="1169873"/>
            <a:ext cx="6859270" cy="400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3365" indent="-241300">
              <a:lnSpc>
                <a:spcPts val="6409"/>
              </a:lnSpc>
              <a:spcBef>
                <a:spcPts val="100"/>
              </a:spcBef>
              <a:buSzPct val="98148"/>
              <a:buFont typeface="Arial"/>
              <a:buChar char="•"/>
              <a:tabLst>
                <a:tab pos="254000" algn="l"/>
              </a:tabLst>
            </a:pPr>
            <a:r>
              <a:rPr sz="5400" b="1" spc="-480" dirty="0">
                <a:latin typeface="Times New Roman"/>
                <a:cs typeface="Times New Roman"/>
              </a:rPr>
              <a:t>Botanical </a:t>
            </a:r>
            <a:r>
              <a:rPr sz="5400" b="1" spc="-565" dirty="0">
                <a:latin typeface="Times New Roman"/>
                <a:cs typeface="Times New Roman"/>
              </a:rPr>
              <a:t>name: </a:t>
            </a:r>
            <a:r>
              <a:rPr sz="5400" i="1" spc="-610" dirty="0">
                <a:latin typeface="Cambria"/>
                <a:cs typeface="Cambria"/>
              </a:rPr>
              <a:t>Musa</a:t>
            </a:r>
            <a:r>
              <a:rPr sz="5400" i="1" spc="-390" dirty="0">
                <a:latin typeface="Cambria"/>
                <a:cs typeface="Cambria"/>
              </a:rPr>
              <a:t> </a:t>
            </a:r>
            <a:r>
              <a:rPr sz="5400" i="1" spc="-350" dirty="0">
                <a:latin typeface="Cambria"/>
                <a:cs typeface="Cambria"/>
              </a:rPr>
              <a:t>sp.</a:t>
            </a:r>
            <a:endParaRPr sz="5400">
              <a:latin typeface="Cambria"/>
              <a:cs typeface="Cambria"/>
            </a:endParaRPr>
          </a:p>
          <a:p>
            <a:pPr marL="253365" indent="-241300">
              <a:lnSpc>
                <a:spcPts val="6340"/>
              </a:lnSpc>
              <a:buSzPct val="98148"/>
              <a:buFont typeface="Arial"/>
              <a:buChar char="•"/>
              <a:tabLst>
                <a:tab pos="254000" algn="l"/>
              </a:tabLst>
            </a:pPr>
            <a:r>
              <a:rPr sz="5400" b="1" spc="-530" dirty="0">
                <a:latin typeface="Times New Roman"/>
                <a:cs typeface="Times New Roman"/>
              </a:rPr>
              <a:t>Family </a:t>
            </a:r>
            <a:r>
              <a:rPr sz="5400" spc="-204" dirty="0">
                <a:latin typeface="PMingLiU"/>
                <a:cs typeface="PMingLiU"/>
              </a:rPr>
              <a:t>:</a:t>
            </a:r>
            <a:r>
              <a:rPr sz="5400" spc="-880" dirty="0">
                <a:latin typeface="PMingLiU"/>
                <a:cs typeface="PMingLiU"/>
              </a:rPr>
              <a:t> </a:t>
            </a:r>
            <a:r>
              <a:rPr sz="5400" spc="-365" dirty="0">
                <a:latin typeface="PMingLiU"/>
                <a:cs typeface="PMingLiU"/>
              </a:rPr>
              <a:t>Musaceae</a:t>
            </a:r>
            <a:endParaRPr sz="5400">
              <a:latin typeface="PMingLiU"/>
              <a:cs typeface="PMingLiU"/>
            </a:endParaRPr>
          </a:p>
          <a:p>
            <a:pPr marL="240665" marR="5080" indent="-228600">
              <a:lnSpc>
                <a:spcPts val="5830"/>
              </a:lnSpc>
              <a:spcBef>
                <a:spcPts val="665"/>
              </a:spcBef>
              <a:buSzPct val="98148"/>
              <a:buFont typeface="Arial"/>
              <a:buChar char="•"/>
              <a:tabLst>
                <a:tab pos="254000" algn="l"/>
              </a:tabLst>
            </a:pPr>
            <a:r>
              <a:rPr sz="5400" b="1" spc="-605" dirty="0">
                <a:latin typeface="Times New Roman"/>
                <a:cs typeface="Times New Roman"/>
              </a:rPr>
              <a:t>Chromosome </a:t>
            </a:r>
            <a:r>
              <a:rPr sz="5400" b="1" spc="-550" dirty="0">
                <a:latin typeface="Times New Roman"/>
                <a:cs typeface="Times New Roman"/>
              </a:rPr>
              <a:t>number</a:t>
            </a:r>
            <a:r>
              <a:rPr sz="5400" spc="-550" dirty="0">
                <a:latin typeface="PMingLiU"/>
                <a:cs typeface="PMingLiU"/>
              </a:rPr>
              <a:t>: </a:t>
            </a:r>
            <a:r>
              <a:rPr sz="5400" spc="-380" dirty="0">
                <a:latin typeface="PMingLiU"/>
                <a:cs typeface="PMingLiU"/>
              </a:rPr>
              <a:t>n=11  </a:t>
            </a:r>
            <a:r>
              <a:rPr sz="5400" spc="-370" dirty="0">
                <a:latin typeface="PMingLiU"/>
                <a:cs typeface="PMingLiU"/>
              </a:rPr>
              <a:t>2n </a:t>
            </a:r>
            <a:r>
              <a:rPr sz="5400" spc="-415" dirty="0">
                <a:latin typeface="PMingLiU"/>
                <a:cs typeface="PMingLiU"/>
              </a:rPr>
              <a:t>= </a:t>
            </a:r>
            <a:r>
              <a:rPr sz="5400" spc="-310" dirty="0">
                <a:latin typeface="PMingLiU"/>
                <a:cs typeface="PMingLiU"/>
              </a:rPr>
              <a:t>22, </a:t>
            </a:r>
            <a:r>
              <a:rPr sz="5400" spc="-370" dirty="0">
                <a:latin typeface="PMingLiU"/>
                <a:cs typeface="PMingLiU"/>
              </a:rPr>
              <a:t>33 </a:t>
            </a:r>
            <a:r>
              <a:rPr sz="5400" spc="-310" dirty="0">
                <a:latin typeface="PMingLiU"/>
                <a:cs typeface="PMingLiU"/>
              </a:rPr>
              <a:t>or</a:t>
            </a:r>
            <a:r>
              <a:rPr sz="5400" spc="-95" dirty="0">
                <a:latin typeface="PMingLiU"/>
                <a:cs typeface="PMingLiU"/>
              </a:rPr>
              <a:t> </a:t>
            </a:r>
            <a:r>
              <a:rPr sz="5400" spc="-310" dirty="0">
                <a:latin typeface="PMingLiU"/>
                <a:cs typeface="PMingLiU"/>
              </a:rPr>
              <a:t>44.</a:t>
            </a:r>
            <a:endParaRPr sz="5400">
              <a:latin typeface="PMingLiU"/>
              <a:cs typeface="PMingLiU"/>
            </a:endParaRPr>
          </a:p>
          <a:p>
            <a:pPr marL="253365" indent="-241300">
              <a:lnSpc>
                <a:spcPts val="6240"/>
              </a:lnSpc>
              <a:buSzPct val="98148"/>
              <a:buFont typeface="Arial"/>
              <a:buChar char="•"/>
              <a:tabLst>
                <a:tab pos="254000" algn="l"/>
              </a:tabLst>
            </a:pPr>
            <a:r>
              <a:rPr sz="5400" b="1" spc="-455" dirty="0">
                <a:latin typeface="Times New Roman"/>
                <a:cs typeface="Times New Roman"/>
              </a:rPr>
              <a:t>Origin</a:t>
            </a:r>
            <a:r>
              <a:rPr sz="5400" spc="-455" dirty="0">
                <a:latin typeface="PMingLiU"/>
                <a:cs typeface="PMingLiU"/>
              </a:rPr>
              <a:t>: </a:t>
            </a:r>
            <a:r>
              <a:rPr sz="5400" spc="-340" dirty="0">
                <a:latin typeface="PMingLiU"/>
                <a:cs typeface="PMingLiU"/>
              </a:rPr>
              <a:t>South </a:t>
            </a:r>
            <a:r>
              <a:rPr sz="5400" spc="-315" dirty="0">
                <a:latin typeface="PMingLiU"/>
                <a:cs typeface="PMingLiU"/>
              </a:rPr>
              <a:t>East</a:t>
            </a:r>
            <a:r>
              <a:rPr sz="5400" spc="-170" dirty="0">
                <a:latin typeface="PMingLiU"/>
                <a:cs typeface="PMingLiU"/>
              </a:rPr>
              <a:t> </a:t>
            </a:r>
            <a:r>
              <a:rPr sz="5400" spc="-330" dirty="0">
                <a:latin typeface="PMingLiU"/>
                <a:cs typeface="PMingLiU"/>
              </a:rPr>
              <a:t>Asia</a:t>
            </a:r>
            <a:endParaRPr sz="5400">
              <a:latin typeface="PMingLiU"/>
              <a:cs typeface="PMingLiU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20228" y="5855208"/>
            <a:ext cx="943355" cy="7208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292168"/>
            <a:ext cx="7663180" cy="5962015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241300" indent="-228600" algn="just">
              <a:lnSpc>
                <a:spcPct val="100000"/>
              </a:lnSpc>
              <a:spcBef>
                <a:spcPts val="475"/>
              </a:spcBef>
              <a:buFont typeface="Arial"/>
              <a:buChar char="•"/>
              <a:tabLst>
                <a:tab pos="241300" algn="l"/>
              </a:tabLst>
            </a:pPr>
            <a:r>
              <a:rPr sz="2600" b="1" spc="-5" dirty="0">
                <a:latin typeface="Calibri"/>
                <a:cs typeface="Calibri"/>
              </a:rPr>
              <a:t>History </a:t>
            </a:r>
            <a:r>
              <a:rPr sz="2600" b="1" dirty="0">
                <a:latin typeface="Calibri"/>
                <a:cs typeface="Calibri"/>
              </a:rPr>
              <a:t>of </a:t>
            </a:r>
            <a:r>
              <a:rPr sz="2600" b="1" spc="-5" dirty="0">
                <a:latin typeface="Calibri"/>
                <a:cs typeface="Calibri"/>
              </a:rPr>
              <a:t>banana</a:t>
            </a:r>
            <a:r>
              <a:rPr sz="2600" b="1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breeding:</a:t>
            </a:r>
            <a:endParaRPr sz="2600">
              <a:latin typeface="Calibri"/>
              <a:cs typeface="Calibri"/>
            </a:endParaRPr>
          </a:p>
          <a:p>
            <a:pPr marL="241300" marR="5080" indent="-228600" algn="just">
              <a:lnSpc>
                <a:spcPct val="8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Banana </a:t>
            </a:r>
            <a:r>
              <a:rPr sz="2600" spc="-5" dirty="0">
                <a:latin typeface="Calibri"/>
                <a:cs typeface="Calibri"/>
              </a:rPr>
              <a:t>breeding </a:t>
            </a:r>
            <a:r>
              <a:rPr sz="2600" spc="-10" dirty="0">
                <a:latin typeface="Calibri"/>
                <a:cs typeface="Calibri"/>
              </a:rPr>
              <a:t>was started </a:t>
            </a:r>
            <a:r>
              <a:rPr sz="2600" dirty="0">
                <a:latin typeface="Calibri"/>
                <a:cs typeface="Calibri"/>
              </a:rPr>
              <a:t>in </a:t>
            </a:r>
            <a:r>
              <a:rPr sz="2600" spc="-20" dirty="0">
                <a:latin typeface="Calibri"/>
                <a:cs typeface="Calibri"/>
              </a:rPr>
              <a:t>Trinidad, </a:t>
            </a:r>
            <a:r>
              <a:rPr sz="2600" spc="-30" dirty="0">
                <a:latin typeface="Calibri"/>
                <a:cs typeface="Calibri"/>
              </a:rPr>
              <a:t>West </a:t>
            </a:r>
            <a:r>
              <a:rPr sz="2600" dirty="0">
                <a:latin typeface="Calibri"/>
                <a:cs typeface="Calibri"/>
              </a:rPr>
              <a:t>Indies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in  1922 and in </a:t>
            </a:r>
            <a:r>
              <a:rPr sz="2600" spc="-5" dirty="0">
                <a:latin typeface="Calibri"/>
                <a:cs typeface="Calibri"/>
              </a:rPr>
              <a:t>Jamaica </a:t>
            </a:r>
            <a:r>
              <a:rPr sz="2600" dirty="0">
                <a:latin typeface="Calibri"/>
                <a:cs typeface="Calibri"/>
              </a:rPr>
              <a:t>in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1924.</a:t>
            </a:r>
            <a:endParaRPr sz="2600">
              <a:latin typeface="Calibri"/>
              <a:cs typeface="Calibri"/>
            </a:endParaRPr>
          </a:p>
          <a:p>
            <a:pPr marL="241300" marR="284480" indent="-228600" algn="just">
              <a:lnSpc>
                <a:spcPct val="8000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-5" dirty="0">
                <a:latin typeface="Calibri"/>
                <a:cs typeface="Calibri"/>
              </a:rPr>
              <a:t>The driving </a:t>
            </a:r>
            <a:r>
              <a:rPr sz="2600" spc="-25" dirty="0">
                <a:latin typeface="Calibri"/>
                <a:cs typeface="Calibri"/>
              </a:rPr>
              <a:t>force for </a:t>
            </a:r>
            <a:r>
              <a:rPr sz="2600" dirty="0">
                <a:latin typeface="Calibri"/>
                <a:cs typeface="Calibri"/>
              </a:rPr>
              <a:t>this </a:t>
            </a:r>
            <a:r>
              <a:rPr sz="2600" spc="-5" dirty="0">
                <a:latin typeface="Calibri"/>
                <a:cs typeface="Calibri"/>
              </a:rPr>
              <a:t>breeding </a:t>
            </a:r>
            <a:r>
              <a:rPr sz="2600" spc="-15" dirty="0">
                <a:latin typeface="Calibri"/>
                <a:cs typeface="Calibri"/>
              </a:rPr>
              <a:t>programme </a:t>
            </a:r>
            <a:r>
              <a:rPr sz="2600" spc="-10" dirty="0">
                <a:latin typeface="Calibri"/>
                <a:cs typeface="Calibri"/>
              </a:rPr>
              <a:t>was </a:t>
            </a:r>
            <a:r>
              <a:rPr sz="2600" spc="-15" dirty="0">
                <a:latin typeface="Calibri"/>
                <a:cs typeface="Calibri"/>
              </a:rPr>
              <a:t>to  </a:t>
            </a:r>
            <a:r>
              <a:rPr sz="2600" spc="-10" dirty="0">
                <a:latin typeface="Calibri"/>
                <a:cs typeface="Calibri"/>
              </a:rPr>
              <a:t>develop improved </a:t>
            </a:r>
            <a:r>
              <a:rPr sz="2600" i="1" spc="-10" dirty="0">
                <a:latin typeface="Calibri"/>
                <a:cs typeface="Calibri"/>
              </a:rPr>
              <a:t>Fusarium </a:t>
            </a:r>
            <a:r>
              <a:rPr sz="2600" dirty="0">
                <a:latin typeface="Calibri"/>
                <a:cs typeface="Calibri"/>
              </a:rPr>
              <a:t>wilt </a:t>
            </a:r>
            <a:r>
              <a:rPr sz="2600" spc="-5" dirty="0">
                <a:latin typeface="Calibri"/>
                <a:cs typeface="Calibri"/>
              </a:rPr>
              <a:t>(</a:t>
            </a:r>
            <a:r>
              <a:rPr sz="2600" i="1" spc="-5" dirty="0">
                <a:latin typeface="Calibri"/>
                <a:cs typeface="Calibri"/>
              </a:rPr>
              <a:t>Fusarium </a:t>
            </a:r>
            <a:r>
              <a:rPr sz="2600" i="1" spc="-20" dirty="0">
                <a:latin typeface="Calibri"/>
                <a:cs typeface="Calibri"/>
              </a:rPr>
              <a:t>oxsyorum  </a:t>
            </a:r>
            <a:r>
              <a:rPr sz="2600" spc="-50" dirty="0">
                <a:latin typeface="Calibri"/>
                <a:cs typeface="Calibri"/>
              </a:rPr>
              <a:t>F.sp. </a:t>
            </a:r>
            <a:r>
              <a:rPr sz="2600" spc="-5" dirty="0">
                <a:latin typeface="Calibri"/>
                <a:cs typeface="Calibri"/>
              </a:rPr>
              <a:t>Cubense) </a:t>
            </a:r>
            <a:r>
              <a:rPr sz="2600" spc="-15" dirty="0">
                <a:latin typeface="Calibri"/>
                <a:cs typeface="Calibri"/>
              </a:rPr>
              <a:t>resistant </a:t>
            </a:r>
            <a:r>
              <a:rPr sz="2600" spc="-5" dirty="0">
                <a:latin typeface="Calibri"/>
                <a:cs typeface="Calibri"/>
              </a:rPr>
              <a:t>banana </a:t>
            </a:r>
            <a:r>
              <a:rPr sz="2600" spc="-30" dirty="0">
                <a:latin typeface="Calibri"/>
                <a:cs typeface="Calibri"/>
              </a:rPr>
              <a:t>for </a:t>
            </a:r>
            <a:r>
              <a:rPr sz="2600" spc="-10" dirty="0">
                <a:latin typeface="Calibri"/>
                <a:cs typeface="Calibri"/>
              </a:rPr>
              <a:t>export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trade.</a:t>
            </a:r>
            <a:endParaRPr sz="2600">
              <a:latin typeface="Calibri"/>
              <a:cs typeface="Calibri"/>
            </a:endParaRPr>
          </a:p>
          <a:p>
            <a:pPr marL="241300" marR="300990" indent="-228600" algn="just">
              <a:lnSpc>
                <a:spcPct val="8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In </a:t>
            </a:r>
            <a:r>
              <a:rPr sz="2600" spc="-5" dirty="0">
                <a:latin typeface="Calibri"/>
                <a:cs typeface="Calibri"/>
              </a:rPr>
              <a:t>1960, both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10" dirty="0">
                <a:latin typeface="Calibri"/>
                <a:cs typeface="Calibri"/>
              </a:rPr>
              <a:t>programmes </a:t>
            </a:r>
            <a:r>
              <a:rPr sz="2600" spc="-15" dirty="0">
                <a:latin typeface="Calibri"/>
                <a:cs typeface="Calibri"/>
              </a:rPr>
              <a:t>were </a:t>
            </a:r>
            <a:r>
              <a:rPr sz="2600" spc="-10" dirty="0">
                <a:latin typeface="Calibri"/>
                <a:cs typeface="Calibri"/>
              </a:rPr>
              <a:t>combined </a:t>
            </a:r>
            <a:r>
              <a:rPr sz="2600" spc="-5" dirty="0">
                <a:latin typeface="Calibri"/>
                <a:cs typeface="Calibri"/>
              </a:rPr>
              <a:t>under 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5" dirty="0">
                <a:latin typeface="Calibri"/>
                <a:cs typeface="Calibri"/>
              </a:rPr>
              <a:t>Jamaica </a:t>
            </a:r>
            <a:r>
              <a:rPr sz="2600" dirty="0">
                <a:latin typeface="Calibri"/>
                <a:cs typeface="Calibri"/>
              </a:rPr>
              <a:t>Banana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Board.</a:t>
            </a:r>
            <a:endParaRPr sz="2600">
              <a:latin typeface="Calibri"/>
              <a:cs typeface="Calibri"/>
            </a:endParaRPr>
          </a:p>
          <a:p>
            <a:pPr marL="241300" marR="549910" indent="-228600">
              <a:lnSpc>
                <a:spcPts val="2500"/>
              </a:lnSpc>
              <a:spcBef>
                <a:spcPts val="975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-5" dirty="0">
                <a:latin typeface="Calibri"/>
                <a:cs typeface="Calibri"/>
              </a:rPr>
              <a:t>United Fruit </a:t>
            </a:r>
            <a:r>
              <a:rPr sz="2600" spc="-10" dirty="0">
                <a:latin typeface="Calibri"/>
                <a:cs typeface="Calibri"/>
              </a:rPr>
              <a:t>Company </a:t>
            </a:r>
            <a:r>
              <a:rPr sz="2600" dirty="0">
                <a:latin typeface="Calibri"/>
                <a:cs typeface="Calibri"/>
              </a:rPr>
              <a:t>also </a:t>
            </a:r>
            <a:r>
              <a:rPr sz="2600" spc="-10" dirty="0">
                <a:latin typeface="Calibri"/>
                <a:cs typeface="Calibri"/>
              </a:rPr>
              <a:t>started </a:t>
            </a:r>
            <a:r>
              <a:rPr sz="2600" dirty="0">
                <a:latin typeface="Calibri"/>
                <a:cs typeface="Calibri"/>
              </a:rPr>
              <a:t>a </a:t>
            </a:r>
            <a:r>
              <a:rPr sz="2600" spc="-5" dirty="0">
                <a:latin typeface="Calibri"/>
                <a:cs typeface="Calibri"/>
              </a:rPr>
              <a:t>small breeding  </a:t>
            </a:r>
            <a:r>
              <a:rPr sz="2600" spc="-15" dirty="0">
                <a:latin typeface="Calibri"/>
                <a:cs typeface="Calibri"/>
              </a:rPr>
              <a:t>programme </a:t>
            </a:r>
            <a:r>
              <a:rPr sz="2600" dirty="0">
                <a:latin typeface="Calibri"/>
                <a:cs typeface="Calibri"/>
              </a:rPr>
              <a:t>in </a:t>
            </a:r>
            <a:r>
              <a:rPr sz="2600" spc="-10" dirty="0">
                <a:latin typeface="Calibri"/>
                <a:cs typeface="Calibri"/>
              </a:rPr>
              <a:t>Panama </a:t>
            </a:r>
            <a:r>
              <a:rPr sz="2600" dirty="0">
                <a:latin typeface="Calibri"/>
                <a:cs typeface="Calibri"/>
              </a:rPr>
              <a:t>in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1920s.</a:t>
            </a:r>
            <a:endParaRPr sz="2600">
              <a:latin typeface="Calibri"/>
              <a:cs typeface="Calibri"/>
            </a:endParaRPr>
          </a:p>
          <a:p>
            <a:pPr marL="241300" marR="446405" indent="-228600">
              <a:lnSpc>
                <a:spcPct val="80000"/>
              </a:lnSpc>
              <a:spcBef>
                <a:spcPts val="102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In India </a:t>
            </a:r>
            <a:r>
              <a:rPr sz="2600" spc="-10" dirty="0">
                <a:latin typeface="Calibri"/>
                <a:cs typeface="Calibri"/>
              </a:rPr>
              <a:t>hybridization work was started </a:t>
            </a:r>
            <a:r>
              <a:rPr sz="2600" spc="-15" dirty="0">
                <a:latin typeface="Calibri"/>
                <a:cs typeface="Calibri"/>
              </a:rPr>
              <a:t>at </a:t>
            </a:r>
            <a:r>
              <a:rPr sz="2600" spc="-10" dirty="0">
                <a:latin typeface="Calibri"/>
                <a:cs typeface="Calibri"/>
              </a:rPr>
              <a:t>Central  </a:t>
            </a:r>
            <a:r>
              <a:rPr sz="2600" dirty="0">
                <a:latin typeface="Calibri"/>
                <a:cs typeface="Calibri"/>
              </a:rPr>
              <a:t>Banana </a:t>
            </a:r>
            <a:r>
              <a:rPr sz="2600" spc="-10" dirty="0">
                <a:latin typeface="Calibri"/>
                <a:cs typeface="Calibri"/>
              </a:rPr>
              <a:t>Research Station, </a:t>
            </a:r>
            <a:r>
              <a:rPr sz="2600" spc="-5" dirty="0">
                <a:latin typeface="Calibri"/>
                <a:cs typeface="Calibri"/>
              </a:rPr>
              <a:t>Adhuthurai, </a:t>
            </a:r>
            <a:r>
              <a:rPr sz="2600" spc="-40" dirty="0">
                <a:latin typeface="Calibri"/>
                <a:cs typeface="Calibri"/>
              </a:rPr>
              <a:t>Tamil </a:t>
            </a:r>
            <a:r>
              <a:rPr sz="2600" dirty="0">
                <a:latin typeface="Calibri"/>
                <a:cs typeface="Calibri"/>
              </a:rPr>
              <a:t>Nadu in  1949.</a:t>
            </a:r>
            <a:endParaRPr sz="2600">
              <a:latin typeface="Calibri"/>
              <a:cs typeface="Calibri"/>
            </a:endParaRPr>
          </a:p>
          <a:p>
            <a:pPr marL="241300" marR="581025" indent="-228600">
              <a:lnSpc>
                <a:spcPct val="76800"/>
              </a:lnSpc>
              <a:spcBef>
                <a:spcPts val="1095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-10" dirty="0">
                <a:latin typeface="Calibri"/>
                <a:cs typeface="Calibri"/>
              </a:rPr>
              <a:t>Important </a:t>
            </a:r>
            <a:r>
              <a:rPr sz="2600" spc="-5" dirty="0">
                <a:latin typeface="Calibri"/>
                <a:cs typeface="Calibri"/>
              </a:rPr>
              <a:t>banana </a:t>
            </a:r>
            <a:r>
              <a:rPr sz="2600" spc="-10" dirty="0">
                <a:latin typeface="Calibri"/>
                <a:cs typeface="Calibri"/>
              </a:rPr>
              <a:t>growing </a:t>
            </a:r>
            <a:r>
              <a:rPr sz="2600" spc="-20" dirty="0">
                <a:latin typeface="Calibri"/>
                <a:cs typeface="Calibri"/>
              </a:rPr>
              <a:t>states </a:t>
            </a:r>
            <a:r>
              <a:rPr sz="2600" spc="-10" dirty="0">
                <a:latin typeface="Calibri"/>
                <a:cs typeface="Calibri"/>
              </a:rPr>
              <a:t>are Maharashtra,  </a:t>
            </a:r>
            <a:r>
              <a:rPr sz="2600" spc="-15" dirty="0">
                <a:latin typeface="Calibri"/>
                <a:cs typeface="Calibri"/>
              </a:rPr>
              <a:t>Karnataka, Kerala, </a:t>
            </a:r>
            <a:r>
              <a:rPr sz="2600" spc="-40" dirty="0">
                <a:latin typeface="Calibri"/>
                <a:cs typeface="Calibri"/>
              </a:rPr>
              <a:t>Tamil </a:t>
            </a:r>
            <a:r>
              <a:rPr sz="2600" dirty="0">
                <a:latin typeface="Calibri"/>
                <a:cs typeface="Calibri"/>
              </a:rPr>
              <a:t>Nadu, </a:t>
            </a:r>
            <a:r>
              <a:rPr sz="2600" spc="-5" dirty="0">
                <a:latin typeface="Calibri"/>
                <a:cs typeface="Calibri"/>
              </a:rPr>
              <a:t>Andhra Pradesh,  </a:t>
            </a:r>
            <a:r>
              <a:rPr sz="2600" spc="-20" dirty="0">
                <a:latin typeface="Calibri"/>
                <a:cs typeface="Calibri"/>
              </a:rPr>
              <a:t>Orissa,Bihar, </a:t>
            </a:r>
            <a:r>
              <a:rPr sz="2600" spc="-30" dirty="0">
                <a:latin typeface="Calibri"/>
                <a:cs typeface="Calibri"/>
              </a:rPr>
              <a:t>West </a:t>
            </a:r>
            <a:r>
              <a:rPr sz="2600" spc="-10" dirty="0">
                <a:latin typeface="Calibri"/>
                <a:cs typeface="Calibri"/>
              </a:rPr>
              <a:t>Bengal </a:t>
            </a:r>
            <a:r>
              <a:rPr sz="2600" dirty="0">
                <a:latin typeface="Calibri"/>
                <a:cs typeface="Calibri"/>
              </a:rPr>
              <a:t>and Assam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20228" y="5855208"/>
            <a:ext cx="943355" cy="7208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3793" y="424383"/>
            <a:ext cx="7693659" cy="562419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241300" marR="641985" indent="-229235">
              <a:lnSpc>
                <a:spcPts val="2500"/>
              </a:lnSpc>
              <a:spcBef>
                <a:spcPts val="705"/>
              </a:spcBef>
              <a:buFont typeface="Arial"/>
              <a:buChar char="•"/>
              <a:tabLst>
                <a:tab pos="241935" algn="l"/>
              </a:tabLst>
            </a:pPr>
            <a:r>
              <a:rPr sz="2600" dirty="0">
                <a:latin typeface="Calibri"/>
                <a:cs typeface="Calibri"/>
              </a:rPr>
              <a:t>In </a:t>
            </a:r>
            <a:r>
              <a:rPr sz="2600" spc="-5" dirty="0">
                <a:latin typeface="Calibri"/>
                <a:cs typeface="Calibri"/>
              </a:rPr>
              <a:t>South </a:t>
            </a:r>
            <a:r>
              <a:rPr sz="2600" dirty="0">
                <a:latin typeface="Calibri"/>
                <a:cs typeface="Calibri"/>
              </a:rPr>
              <a:t>India, </a:t>
            </a:r>
            <a:r>
              <a:rPr sz="2600" spc="-5" dirty="0">
                <a:latin typeface="Calibri"/>
                <a:cs typeface="Calibri"/>
              </a:rPr>
              <a:t>other </a:t>
            </a:r>
            <a:r>
              <a:rPr sz="2600" dirty="0">
                <a:latin typeface="Calibri"/>
                <a:cs typeface="Calibri"/>
              </a:rPr>
              <a:t>than its edible </a:t>
            </a:r>
            <a:r>
              <a:rPr sz="2600" spc="-5" dirty="0">
                <a:latin typeface="Calibri"/>
                <a:cs typeface="Calibri"/>
              </a:rPr>
              <a:t>use, banana </a:t>
            </a:r>
            <a:r>
              <a:rPr sz="2600" dirty="0">
                <a:latin typeface="Calibri"/>
                <a:cs typeface="Calibri"/>
              </a:rPr>
              <a:t>is  </a:t>
            </a:r>
            <a:r>
              <a:rPr sz="2600" spc="-10" dirty="0">
                <a:latin typeface="Calibri"/>
                <a:cs typeface="Calibri"/>
              </a:rPr>
              <a:t>extensively </a:t>
            </a:r>
            <a:r>
              <a:rPr sz="2600" spc="-5" dirty="0">
                <a:latin typeface="Calibri"/>
                <a:cs typeface="Calibri"/>
              </a:rPr>
              <a:t>used </a:t>
            </a:r>
            <a:r>
              <a:rPr sz="2600" dirty="0">
                <a:latin typeface="Calibri"/>
                <a:cs typeface="Calibri"/>
              </a:rPr>
              <a:t>in all auspicious </a:t>
            </a:r>
            <a:r>
              <a:rPr sz="2600" spc="-5" dirty="0">
                <a:latin typeface="Calibri"/>
                <a:cs typeface="Calibri"/>
              </a:rPr>
              <a:t>occasions such</a:t>
            </a:r>
            <a:r>
              <a:rPr sz="2600" spc="-1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as  wedding, </a:t>
            </a:r>
            <a:r>
              <a:rPr sz="2600" spc="-15" dirty="0">
                <a:latin typeface="Calibri"/>
                <a:cs typeface="Calibri"/>
              </a:rPr>
              <a:t>festivals </a:t>
            </a:r>
            <a:r>
              <a:rPr sz="2600" dirty="0">
                <a:latin typeface="Calibri"/>
                <a:cs typeface="Calibri"/>
              </a:rPr>
              <a:t>and </a:t>
            </a:r>
            <a:r>
              <a:rPr sz="2600" spc="-10" dirty="0">
                <a:latin typeface="Calibri"/>
                <a:cs typeface="Calibri"/>
              </a:rPr>
              <a:t>worshipping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God.</a:t>
            </a:r>
            <a:endParaRPr sz="2600">
              <a:latin typeface="Calibri"/>
              <a:cs typeface="Calibri"/>
            </a:endParaRPr>
          </a:p>
          <a:p>
            <a:pPr marL="241300" marR="937894" indent="-229235">
              <a:lnSpc>
                <a:spcPct val="80000"/>
              </a:lnSpc>
              <a:spcBef>
                <a:spcPts val="1010"/>
              </a:spcBef>
              <a:buFont typeface="Arial"/>
              <a:buChar char="•"/>
              <a:tabLst>
                <a:tab pos="241935" algn="l"/>
              </a:tabLst>
            </a:pPr>
            <a:r>
              <a:rPr sz="2600" dirty="0">
                <a:latin typeface="Calibri"/>
                <a:cs typeface="Calibri"/>
              </a:rPr>
              <a:t>Banana is a </a:t>
            </a:r>
            <a:r>
              <a:rPr sz="2600" spc="-10" dirty="0">
                <a:latin typeface="Calibri"/>
                <a:cs typeface="Calibri"/>
              </a:rPr>
              <a:t>good table </a:t>
            </a:r>
            <a:r>
              <a:rPr sz="2600" spc="-5" dirty="0">
                <a:latin typeface="Calibri"/>
                <a:cs typeface="Calibri"/>
              </a:rPr>
              <a:t>fruit, besides,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5" dirty="0">
                <a:latin typeface="Calibri"/>
                <a:cs typeface="Calibri"/>
              </a:rPr>
              <a:t>cultivar  </a:t>
            </a:r>
            <a:r>
              <a:rPr sz="2600" spc="-10" dirty="0">
                <a:latin typeface="Calibri"/>
                <a:cs typeface="Calibri"/>
              </a:rPr>
              <a:t>Nendran </a:t>
            </a:r>
            <a:r>
              <a:rPr sz="2600" dirty="0">
                <a:latin typeface="Calibri"/>
                <a:cs typeface="Calibri"/>
              </a:rPr>
              <a:t>is </a:t>
            </a:r>
            <a:r>
              <a:rPr sz="2600" spc="-5" dirty="0">
                <a:latin typeface="Calibri"/>
                <a:cs typeface="Calibri"/>
              </a:rPr>
              <a:t>used </a:t>
            </a:r>
            <a:r>
              <a:rPr sz="2600" spc="-25" dirty="0">
                <a:latin typeface="Calibri"/>
                <a:cs typeface="Calibri"/>
              </a:rPr>
              <a:t>for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cooking.</a:t>
            </a:r>
            <a:endParaRPr sz="26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241935" algn="l"/>
              </a:tabLst>
            </a:pPr>
            <a:r>
              <a:rPr sz="2600" b="1" spc="-10" dirty="0">
                <a:latin typeface="Calibri"/>
                <a:cs typeface="Calibri"/>
              </a:rPr>
              <a:t>Centre </a:t>
            </a:r>
            <a:r>
              <a:rPr sz="2600" b="1" dirty="0">
                <a:latin typeface="Calibri"/>
                <a:cs typeface="Calibri"/>
              </a:rPr>
              <a:t>of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diversity:</a:t>
            </a:r>
            <a:endParaRPr sz="2600">
              <a:latin typeface="Calibri"/>
              <a:cs typeface="Calibri"/>
            </a:endParaRPr>
          </a:p>
          <a:p>
            <a:pPr marL="241300" marR="437515" indent="-229235">
              <a:lnSpc>
                <a:spcPct val="80000"/>
              </a:lnSpc>
              <a:spcBef>
                <a:spcPts val="1000"/>
              </a:spcBef>
              <a:buFont typeface="Arial"/>
              <a:buChar char="•"/>
              <a:tabLst>
                <a:tab pos="241935" algn="l"/>
              </a:tabLst>
            </a:pPr>
            <a:r>
              <a:rPr sz="2600" spc="-10" dirty="0">
                <a:latin typeface="Calibri"/>
                <a:cs typeface="Calibri"/>
              </a:rPr>
              <a:t>Edible </a:t>
            </a:r>
            <a:r>
              <a:rPr sz="2600" spc="-5" dirty="0">
                <a:latin typeface="Calibri"/>
                <a:cs typeface="Calibri"/>
              </a:rPr>
              <a:t>banana </a:t>
            </a:r>
            <a:r>
              <a:rPr sz="2600" dirty="0">
                <a:latin typeface="Calibri"/>
                <a:cs typeface="Calibri"/>
              </a:rPr>
              <a:t>is </a:t>
            </a:r>
            <a:r>
              <a:rPr sz="2600" spc="-10" dirty="0">
                <a:latin typeface="Calibri"/>
                <a:cs typeface="Calibri"/>
              </a:rPr>
              <a:t>native </a:t>
            </a:r>
            <a:r>
              <a:rPr sz="2600" spc="-15" dirty="0">
                <a:latin typeface="Calibri"/>
                <a:cs typeface="Calibri"/>
              </a:rPr>
              <a:t>to </a:t>
            </a:r>
            <a:r>
              <a:rPr sz="2600" spc="-5" dirty="0">
                <a:latin typeface="Calibri"/>
                <a:cs typeface="Calibri"/>
              </a:rPr>
              <a:t>old </a:t>
            </a:r>
            <a:r>
              <a:rPr sz="2600" spc="-10" dirty="0">
                <a:latin typeface="Calibri"/>
                <a:cs typeface="Calibri"/>
              </a:rPr>
              <a:t>world </a:t>
            </a:r>
            <a:r>
              <a:rPr sz="2600" dirty="0">
                <a:latin typeface="Calibri"/>
                <a:cs typeface="Calibri"/>
              </a:rPr>
              <a:t>especially </a:t>
            </a:r>
            <a:r>
              <a:rPr sz="2600" spc="-5" dirty="0">
                <a:latin typeface="Calibri"/>
                <a:cs typeface="Calibri"/>
              </a:rPr>
              <a:t>South  </a:t>
            </a:r>
            <a:r>
              <a:rPr sz="2600" spc="-20" dirty="0">
                <a:latin typeface="Calibri"/>
                <a:cs typeface="Calibri"/>
              </a:rPr>
              <a:t>East </a:t>
            </a:r>
            <a:r>
              <a:rPr sz="2600" dirty="0">
                <a:latin typeface="Calibri"/>
                <a:cs typeface="Calibri"/>
              </a:rPr>
              <a:t>Asia </a:t>
            </a:r>
            <a:r>
              <a:rPr sz="2600" spc="-5" dirty="0">
                <a:latin typeface="Calibri"/>
                <a:cs typeface="Calibri"/>
              </a:rPr>
              <a:t>(Simmonds,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5" dirty="0">
                <a:latin typeface="Calibri"/>
                <a:cs typeface="Calibri"/>
              </a:rPr>
              <a:t>1962).</a:t>
            </a:r>
            <a:endParaRPr sz="2600">
              <a:latin typeface="Calibri"/>
              <a:cs typeface="Calibri"/>
            </a:endParaRPr>
          </a:p>
          <a:p>
            <a:pPr marL="241300" marR="158750" indent="-229235">
              <a:lnSpc>
                <a:spcPts val="2500"/>
              </a:lnSpc>
              <a:spcBef>
                <a:spcPts val="969"/>
              </a:spcBef>
              <a:buFont typeface="Arial"/>
              <a:buChar char="•"/>
              <a:tabLst>
                <a:tab pos="241935" algn="l"/>
              </a:tabLst>
            </a:pPr>
            <a:r>
              <a:rPr sz="2600" spc="-10" dirty="0">
                <a:latin typeface="Calibri"/>
                <a:cs typeface="Calibri"/>
              </a:rPr>
              <a:t>Malayan area </a:t>
            </a:r>
            <a:r>
              <a:rPr sz="2600" spc="-5" dirty="0">
                <a:latin typeface="Calibri"/>
                <a:cs typeface="Calibri"/>
              </a:rPr>
              <a:t>seems </a:t>
            </a:r>
            <a:r>
              <a:rPr sz="2600" spc="-10" dirty="0">
                <a:latin typeface="Calibri"/>
                <a:cs typeface="Calibri"/>
              </a:rPr>
              <a:t>to </a:t>
            </a:r>
            <a:r>
              <a:rPr sz="2600" dirty="0">
                <a:latin typeface="Calibri"/>
                <a:cs typeface="Calibri"/>
              </a:rPr>
              <a:t>be the primary </a:t>
            </a:r>
            <a:r>
              <a:rPr sz="2600" spc="-10" dirty="0">
                <a:latin typeface="Calibri"/>
                <a:cs typeface="Calibri"/>
              </a:rPr>
              <a:t>center </a:t>
            </a:r>
            <a:r>
              <a:rPr sz="2600" dirty="0">
                <a:latin typeface="Calibri"/>
                <a:cs typeface="Calibri"/>
              </a:rPr>
              <a:t>of </a:t>
            </a:r>
            <a:r>
              <a:rPr sz="2600" spc="-5" dirty="0">
                <a:latin typeface="Calibri"/>
                <a:cs typeface="Calibri"/>
              </a:rPr>
              <a:t>origin  of </a:t>
            </a:r>
            <a:r>
              <a:rPr sz="2600" spc="-10" dirty="0">
                <a:latin typeface="Calibri"/>
                <a:cs typeface="Calibri"/>
              </a:rPr>
              <a:t>cultivated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banana</a:t>
            </a:r>
            <a:endParaRPr sz="2600">
              <a:latin typeface="Calibri"/>
              <a:cs typeface="Calibri"/>
            </a:endParaRPr>
          </a:p>
          <a:p>
            <a:pPr marL="241300" marR="5080" indent="-229235">
              <a:lnSpc>
                <a:spcPct val="80000"/>
              </a:lnSpc>
              <a:spcBef>
                <a:spcPts val="1025"/>
              </a:spcBef>
              <a:buFont typeface="Arial"/>
              <a:buChar char="•"/>
              <a:tabLst>
                <a:tab pos="241935" algn="l"/>
              </a:tabLst>
            </a:pPr>
            <a:r>
              <a:rPr sz="2600" dirty="0">
                <a:latin typeface="Calibri"/>
                <a:cs typeface="Calibri"/>
              </a:rPr>
              <a:t>(</a:t>
            </a:r>
            <a:r>
              <a:rPr sz="2600" i="1" dirty="0">
                <a:latin typeface="Calibri"/>
                <a:cs typeface="Calibri"/>
              </a:rPr>
              <a:t>M.acuminata</a:t>
            </a:r>
            <a:r>
              <a:rPr sz="2600" dirty="0">
                <a:latin typeface="Calibri"/>
                <a:cs typeface="Calibri"/>
              </a:rPr>
              <a:t>). </a:t>
            </a:r>
            <a:r>
              <a:rPr sz="2600" i="1" spc="-5" dirty="0">
                <a:latin typeface="Calibri"/>
                <a:cs typeface="Calibri"/>
              </a:rPr>
              <a:t>M.acuminata, </a:t>
            </a:r>
            <a:r>
              <a:rPr sz="2600" spc="-10" dirty="0">
                <a:latin typeface="Calibri"/>
                <a:cs typeface="Calibri"/>
              </a:rPr>
              <a:t>was probably introduced  into </a:t>
            </a:r>
            <a:r>
              <a:rPr sz="2600" dirty="0">
                <a:latin typeface="Calibri"/>
                <a:cs typeface="Calibri"/>
              </a:rPr>
              <a:t>India and Burma </a:t>
            </a:r>
            <a:r>
              <a:rPr sz="2600" spc="-5" dirty="0">
                <a:latin typeface="Calibri"/>
                <a:cs typeface="Calibri"/>
              </a:rPr>
              <a:t>where </a:t>
            </a:r>
            <a:r>
              <a:rPr sz="2600" i="1" dirty="0">
                <a:latin typeface="Calibri"/>
                <a:cs typeface="Calibri"/>
              </a:rPr>
              <a:t>M.balbisiana </a:t>
            </a:r>
            <a:r>
              <a:rPr sz="2600" dirty="0">
                <a:latin typeface="Calibri"/>
                <a:cs typeface="Calibri"/>
              </a:rPr>
              <a:t>is a </a:t>
            </a:r>
            <a:r>
              <a:rPr sz="2600" spc="-10" dirty="0">
                <a:latin typeface="Calibri"/>
                <a:cs typeface="Calibri"/>
              </a:rPr>
              <a:t>native  </a:t>
            </a:r>
            <a:r>
              <a:rPr sz="2600" spc="-5" dirty="0">
                <a:latin typeface="Calibri"/>
                <a:cs typeface="Calibri"/>
              </a:rPr>
              <a:t>species.</a:t>
            </a:r>
            <a:endParaRPr sz="2600">
              <a:latin typeface="Calibri"/>
              <a:cs typeface="Calibri"/>
            </a:endParaRPr>
          </a:p>
          <a:p>
            <a:pPr marL="241300" marR="64135" indent="-229235">
              <a:lnSpc>
                <a:spcPts val="2500"/>
              </a:lnSpc>
              <a:spcBef>
                <a:spcPts val="975"/>
              </a:spcBef>
              <a:buFont typeface="Arial"/>
              <a:buChar char="•"/>
              <a:tabLst>
                <a:tab pos="241935" algn="l"/>
              </a:tabLst>
            </a:pPr>
            <a:r>
              <a:rPr sz="2600" spc="-10" dirty="0">
                <a:latin typeface="Calibri"/>
                <a:cs typeface="Calibri"/>
              </a:rPr>
              <a:t>Natural hybridization </a:t>
            </a:r>
            <a:r>
              <a:rPr sz="2600" spc="-5" dirty="0">
                <a:latin typeface="Calibri"/>
                <a:cs typeface="Calibri"/>
              </a:rPr>
              <a:t>between </a:t>
            </a:r>
            <a:r>
              <a:rPr sz="2600" dirty="0">
                <a:latin typeface="Calibri"/>
                <a:cs typeface="Calibri"/>
              </a:rPr>
              <a:t>these </a:t>
            </a:r>
            <a:r>
              <a:rPr sz="2600" spc="-5" dirty="0">
                <a:latin typeface="Calibri"/>
                <a:cs typeface="Calibri"/>
              </a:rPr>
              <a:t>two species</a:t>
            </a:r>
            <a:r>
              <a:rPr sz="2600" spc="-12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might  </a:t>
            </a:r>
            <a:r>
              <a:rPr sz="2600" spc="-20" dirty="0">
                <a:latin typeface="Calibri"/>
                <a:cs typeface="Calibri"/>
              </a:rPr>
              <a:t>have </a:t>
            </a:r>
            <a:r>
              <a:rPr sz="2600" spc="-10" dirty="0">
                <a:latin typeface="Calibri"/>
                <a:cs typeface="Calibri"/>
              </a:rPr>
              <a:t>resulted </a:t>
            </a:r>
            <a:r>
              <a:rPr sz="2600" dirty="0">
                <a:latin typeface="Calibri"/>
                <a:cs typeface="Calibri"/>
              </a:rPr>
              <a:t>in </a:t>
            </a:r>
            <a:r>
              <a:rPr sz="2600" spc="-15" dirty="0">
                <a:latin typeface="Calibri"/>
                <a:cs typeface="Calibri"/>
              </a:rPr>
              <a:t>many </a:t>
            </a:r>
            <a:r>
              <a:rPr sz="2600" spc="-10" dirty="0">
                <a:latin typeface="Calibri"/>
                <a:cs typeface="Calibri"/>
              </a:rPr>
              <a:t>hybrid progenies (AAB, </a:t>
            </a:r>
            <a:r>
              <a:rPr sz="2600" dirty="0">
                <a:latin typeface="Calibri"/>
                <a:cs typeface="Calibri"/>
              </a:rPr>
              <a:t>ABB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etc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11713" y="5721172"/>
            <a:ext cx="268605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75"/>
              </a:lnSpc>
            </a:pPr>
            <a:r>
              <a:rPr sz="2600" dirty="0">
                <a:latin typeface="Calibri"/>
                <a:cs typeface="Calibri"/>
              </a:rPr>
              <a:t>.</a:t>
            </a:r>
            <a:r>
              <a:rPr sz="2600" spc="5" dirty="0">
                <a:latin typeface="Calibri"/>
                <a:cs typeface="Calibri"/>
              </a:rPr>
              <a:t>)</a:t>
            </a:r>
            <a:r>
              <a:rPr sz="2600" dirty="0">
                <a:latin typeface="Calibri"/>
                <a:cs typeface="Calibri"/>
              </a:rPr>
              <a:t>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920228" y="5855208"/>
            <a:ext cx="943355" cy="7208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292168"/>
            <a:ext cx="7673340" cy="5733415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75"/>
              </a:spcBef>
              <a:buFont typeface="Arial"/>
              <a:buChar char="•"/>
              <a:tabLst>
                <a:tab pos="241300" algn="l"/>
              </a:tabLst>
            </a:pPr>
            <a:r>
              <a:rPr sz="2600" b="1" spc="-10" dirty="0">
                <a:latin typeface="Calibri"/>
                <a:cs typeface="Calibri"/>
              </a:rPr>
              <a:t>Genetic</a:t>
            </a:r>
            <a:r>
              <a:rPr sz="2600" b="1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resources</a:t>
            </a:r>
            <a:endParaRPr sz="2600">
              <a:latin typeface="Calibri"/>
              <a:cs typeface="Calibri"/>
            </a:endParaRPr>
          </a:p>
          <a:p>
            <a:pPr marL="241300" marR="467995" indent="-228600">
              <a:lnSpc>
                <a:spcPct val="8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600" i="1" dirty="0">
                <a:latin typeface="Calibri"/>
                <a:cs typeface="Calibri"/>
              </a:rPr>
              <a:t>Musa </a:t>
            </a:r>
            <a:r>
              <a:rPr sz="2600" spc="-5" dirty="0">
                <a:latin typeface="Calibri"/>
                <a:cs typeface="Calibri"/>
              </a:rPr>
              <a:t>has </a:t>
            </a:r>
            <a:r>
              <a:rPr sz="2600" dirty="0">
                <a:latin typeface="Calibri"/>
                <a:cs typeface="Calibri"/>
              </a:rPr>
              <a:t>about 50 </a:t>
            </a:r>
            <a:r>
              <a:rPr sz="2600" spc="-5" dirty="0">
                <a:latin typeface="Calibri"/>
                <a:cs typeface="Calibri"/>
              </a:rPr>
              <a:t>species </a:t>
            </a:r>
            <a:r>
              <a:rPr sz="2600" dirty="0">
                <a:latin typeface="Calibri"/>
                <a:cs typeface="Calibri"/>
              </a:rPr>
              <a:t>and this </a:t>
            </a:r>
            <a:r>
              <a:rPr sz="2600" spc="-10" dirty="0">
                <a:latin typeface="Calibri"/>
                <a:cs typeface="Calibri"/>
              </a:rPr>
              <a:t>genus </a:t>
            </a:r>
            <a:r>
              <a:rPr sz="2600" dirty="0">
                <a:latin typeface="Calibri"/>
                <a:cs typeface="Calibri"/>
              </a:rPr>
              <a:t>is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divided  </a:t>
            </a:r>
            <a:r>
              <a:rPr sz="2600" spc="-10" dirty="0">
                <a:latin typeface="Calibri"/>
                <a:cs typeface="Calibri"/>
              </a:rPr>
              <a:t>into five </a:t>
            </a:r>
            <a:r>
              <a:rPr sz="2600" spc="-5" dirty="0">
                <a:latin typeface="Calibri"/>
                <a:cs typeface="Calibri"/>
              </a:rPr>
              <a:t>sections:</a:t>
            </a:r>
            <a:endParaRPr sz="2600">
              <a:latin typeface="Calibri"/>
              <a:cs typeface="Calibri"/>
            </a:endParaRPr>
          </a:p>
          <a:p>
            <a:pPr marL="241300" marR="5080" indent="-228600">
              <a:lnSpc>
                <a:spcPct val="8000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2600" b="1" dirty="0">
                <a:latin typeface="Calibri"/>
                <a:cs typeface="Calibri"/>
              </a:rPr>
              <a:t>a) Eumusa: </a:t>
            </a:r>
            <a:r>
              <a:rPr sz="2600" spc="-5" dirty="0">
                <a:latin typeface="Calibri"/>
                <a:cs typeface="Calibri"/>
              </a:rPr>
              <a:t>Includes </a:t>
            </a:r>
            <a:r>
              <a:rPr sz="2600" dirty="0">
                <a:latin typeface="Calibri"/>
                <a:cs typeface="Calibri"/>
              </a:rPr>
              <a:t>about </a:t>
            </a:r>
            <a:r>
              <a:rPr sz="2600" spc="-5" dirty="0">
                <a:latin typeface="Calibri"/>
                <a:cs typeface="Calibri"/>
              </a:rPr>
              <a:t>13-15 species of edible </a:t>
            </a:r>
            <a:r>
              <a:rPr sz="2600" dirty="0">
                <a:latin typeface="Calibri"/>
                <a:cs typeface="Calibri"/>
              </a:rPr>
              <a:t>and  wild </a:t>
            </a:r>
            <a:r>
              <a:rPr sz="2600" spc="-5" dirty="0">
                <a:latin typeface="Calibri"/>
                <a:cs typeface="Calibri"/>
              </a:rPr>
              <a:t>banana. The </a:t>
            </a:r>
            <a:r>
              <a:rPr sz="2600" spc="-10" dirty="0">
                <a:latin typeface="Calibri"/>
                <a:cs typeface="Calibri"/>
              </a:rPr>
              <a:t>chromosome </a:t>
            </a:r>
            <a:r>
              <a:rPr sz="2600" spc="-5" dirty="0">
                <a:latin typeface="Calibri"/>
                <a:cs typeface="Calibri"/>
              </a:rPr>
              <a:t>number </a:t>
            </a:r>
            <a:r>
              <a:rPr sz="2600" dirty="0">
                <a:latin typeface="Calibri"/>
                <a:cs typeface="Calibri"/>
              </a:rPr>
              <a:t>is 2n=22 in wild  </a:t>
            </a:r>
            <a:r>
              <a:rPr sz="2600" spc="-5" dirty="0">
                <a:latin typeface="Calibri"/>
                <a:cs typeface="Calibri"/>
              </a:rPr>
              <a:t>species </a:t>
            </a:r>
            <a:r>
              <a:rPr sz="2600" dirty="0">
                <a:latin typeface="Calibri"/>
                <a:cs typeface="Calibri"/>
              </a:rPr>
              <a:t>and </a:t>
            </a:r>
            <a:r>
              <a:rPr sz="2600" spc="-10" dirty="0">
                <a:latin typeface="Calibri"/>
                <a:cs typeface="Calibri"/>
              </a:rPr>
              <a:t>most </a:t>
            </a:r>
            <a:r>
              <a:rPr sz="2600" spc="-5" dirty="0">
                <a:latin typeface="Calibri"/>
                <a:cs typeface="Calibri"/>
              </a:rPr>
              <a:t>of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10" dirty="0">
                <a:latin typeface="Calibri"/>
                <a:cs typeface="Calibri"/>
              </a:rPr>
              <a:t>cultivated </a:t>
            </a:r>
            <a:r>
              <a:rPr sz="2600" spc="-5" dirty="0">
                <a:latin typeface="Calibri"/>
                <a:cs typeface="Calibri"/>
              </a:rPr>
              <a:t>varieties </a:t>
            </a:r>
            <a:r>
              <a:rPr sz="2600" spc="-10" dirty="0">
                <a:latin typeface="Calibri"/>
                <a:cs typeface="Calibri"/>
              </a:rPr>
              <a:t>are having  </a:t>
            </a:r>
            <a:r>
              <a:rPr sz="2600" dirty="0">
                <a:latin typeface="Calibri"/>
                <a:cs typeface="Calibri"/>
              </a:rPr>
              <a:t>2n=33 </a:t>
            </a:r>
            <a:r>
              <a:rPr sz="2600" spc="-5" dirty="0">
                <a:latin typeface="Calibri"/>
                <a:cs typeface="Calibri"/>
              </a:rPr>
              <a:t>(2n=44 </a:t>
            </a:r>
            <a:r>
              <a:rPr sz="2600" spc="-10" dirty="0">
                <a:latin typeface="Calibri"/>
                <a:cs typeface="Calibri"/>
              </a:rPr>
              <a:t>rarely) </a:t>
            </a:r>
            <a:r>
              <a:rPr sz="2600" spc="5" dirty="0">
                <a:latin typeface="Calibri"/>
                <a:cs typeface="Calibri"/>
              </a:rPr>
              <a:t>e.g. </a:t>
            </a:r>
            <a:r>
              <a:rPr sz="2600" i="1" spc="-5" dirty="0">
                <a:latin typeface="Calibri"/>
                <a:cs typeface="Calibri"/>
              </a:rPr>
              <a:t>M.acuminata</a:t>
            </a:r>
            <a:r>
              <a:rPr sz="2600" spc="-5" dirty="0">
                <a:latin typeface="Calibri"/>
                <a:cs typeface="Calibri"/>
              </a:rPr>
              <a:t>, </a:t>
            </a:r>
            <a:r>
              <a:rPr sz="2600" i="1" dirty="0">
                <a:latin typeface="Calibri"/>
                <a:cs typeface="Calibri"/>
              </a:rPr>
              <a:t>M.balbisiana</a:t>
            </a:r>
            <a:r>
              <a:rPr sz="2600" dirty="0">
                <a:latin typeface="Calibri"/>
                <a:cs typeface="Calibri"/>
              </a:rPr>
              <a:t>,  </a:t>
            </a:r>
            <a:r>
              <a:rPr sz="2600" i="1" dirty="0">
                <a:latin typeface="Calibri"/>
                <a:cs typeface="Calibri"/>
              </a:rPr>
              <a:t>M.basjoo</a:t>
            </a:r>
            <a:r>
              <a:rPr sz="2600" i="1" spc="-15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etc.</a:t>
            </a:r>
            <a:endParaRPr sz="2600">
              <a:latin typeface="Calibri"/>
              <a:cs typeface="Calibri"/>
            </a:endParaRPr>
          </a:p>
          <a:p>
            <a:pPr marL="241300" marR="106045" indent="-228600">
              <a:lnSpc>
                <a:spcPct val="8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-5" dirty="0">
                <a:latin typeface="Calibri"/>
                <a:cs typeface="Calibri"/>
              </a:rPr>
              <a:t>b) </a:t>
            </a:r>
            <a:r>
              <a:rPr sz="2600" b="1" spc="-5" dirty="0">
                <a:latin typeface="Calibri"/>
                <a:cs typeface="Calibri"/>
              </a:rPr>
              <a:t>Rhodochlamys: </a:t>
            </a:r>
            <a:r>
              <a:rPr sz="2600" spc="-5" dirty="0">
                <a:latin typeface="Calibri"/>
                <a:cs typeface="Calibri"/>
              </a:rPr>
              <a:t>Mostly diploid, </a:t>
            </a:r>
            <a:r>
              <a:rPr sz="2600" spc="-10" dirty="0">
                <a:latin typeface="Calibri"/>
                <a:cs typeface="Calibri"/>
              </a:rPr>
              <a:t>spread from </a:t>
            </a:r>
            <a:r>
              <a:rPr sz="2600" dirty="0">
                <a:latin typeface="Calibri"/>
                <a:cs typeface="Calibri"/>
              </a:rPr>
              <a:t>India </a:t>
            </a:r>
            <a:r>
              <a:rPr sz="2600" spc="-15" dirty="0">
                <a:latin typeface="Calibri"/>
                <a:cs typeface="Calibri"/>
              </a:rPr>
              <a:t>to  </a:t>
            </a:r>
            <a:r>
              <a:rPr sz="2600" dirty="0">
                <a:latin typeface="Calibri"/>
                <a:cs typeface="Calibri"/>
              </a:rPr>
              <a:t>Indonesia. </a:t>
            </a:r>
            <a:r>
              <a:rPr sz="2600" spc="-10" dirty="0">
                <a:latin typeface="Calibri"/>
                <a:cs typeface="Calibri"/>
              </a:rPr>
              <a:t>Five to seven </a:t>
            </a:r>
            <a:r>
              <a:rPr sz="2600" spc="-5" dirty="0">
                <a:latin typeface="Calibri"/>
                <a:cs typeface="Calibri"/>
              </a:rPr>
              <a:t>species </a:t>
            </a:r>
            <a:r>
              <a:rPr sz="2600" spc="-10" dirty="0">
                <a:latin typeface="Calibri"/>
                <a:cs typeface="Calibri"/>
              </a:rPr>
              <a:t>are </a:t>
            </a:r>
            <a:r>
              <a:rPr sz="2600" spc="-25" dirty="0">
                <a:latin typeface="Calibri"/>
                <a:cs typeface="Calibri"/>
              </a:rPr>
              <a:t>kept </a:t>
            </a:r>
            <a:r>
              <a:rPr sz="2600" dirty="0">
                <a:latin typeface="Calibri"/>
                <a:cs typeface="Calibri"/>
              </a:rPr>
              <a:t>in this </a:t>
            </a:r>
            <a:r>
              <a:rPr sz="2600" spc="-10" dirty="0">
                <a:latin typeface="Calibri"/>
                <a:cs typeface="Calibri"/>
              </a:rPr>
              <a:t>group.  </a:t>
            </a:r>
            <a:r>
              <a:rPr sz="2600" spc="-5" dirty="0">
                <a:latin typeface="Calibri"/>
                <a:cs typeface="Calibri"/>
              </a:rPr>
              <a:t>Parthenocarpy </a:t>
            </a:r>
            <a:r>
              <a:rPr sz="2600" dirty="0">
                <a:latin typeface="Calibri"/>
                <a:cs typeface="Calibri"/>
              </a:rPr>
              <a:t>is </a:t>
            </a:r>
            <a:r>
              <a:rPr sz="2600" spc="-10" dirty="0">
                <a:latin typeface="Calibri"/>
                <a:cs typeface="Calibri"/>
              </a:rPr>
              <a:t>absent </a:t>
            </a:r>
            <a:r>
              <a:rPr sz="2600" dirty="0">
                <a:latin typeface="Calibri"/>
                <a:cs typeface="Calibri"/>
              </a:rPr>
              <a:t>in this </a:t>
            </a:r>
            <a:r>
              <a:rPr sz="2600" spc="-10" dirty="0">
                <a:latin typeface="Calibri"/>
                <a:cs typeface="Calibri"/>
              </a:rPr>
              <a:t>group </a:t>
            </a:r>
            <a:r>
              <a:rPr sz="2600" spc="5" dirty="0">
                <a:latin typeface="Calibri"/>
                <a:cs typeface="Calibri"/>
              </a:rPr>
              <a:t>e.g. </a:t>
            </a:r>
            <a:r>
              <a:rPr sz="2600" i="1" spc="-5" dirty="0">
                <a:latin typeface="Calibri"/>
                <a:cs typeface="Calibri"/>
              </a:rPr>
              <a:t>M.ornata</a:t>
            </a:r>
            <a:r>
              <a:rPr sz="2600" spc="-5" dirty="0">
                <a:latin typeface="Calibri"/>
                <a:cs typeface="Calibri"/>
              </a:rPr>
              <a:t>,  </a:t>
            </a:r>
            <a:r>
              <a:rPr sz="2600" i="1" spc="-5" dirty="0">
                <a:latin typeface="Calibri"/>
                <a:cs typeface="Calibri"/>
              </a:rPr>
              <a:t>M.velutina</a:t>
            </a:r>
            <a:r>
              <a:rPr sz="2600" spc="-5" dirty="0">
                <a:latin typeface="Calibri"/>
                <a:cs typeface="Calibri"/>
              </a:rPr>
              <a:t>.</a:t>
            </a:r>
            <a:endParaRPr sz="2600">
              <a:latin typeface="Calibri"/>
              <a:cs typeface="Calibri"/>
            </a:endParaRPr>
          </a:p>
          <a:p>
            <a:pPr marL="241300" marR="152400" indent="-228600">
              <a:lnSpc>
                <a:spcPct val="8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c) </a:t>
            </a:r>
            <a:r>
              <a:rPr sz="2600" b="1" spc="-5" dirty="0">
                <a:latin typeface="Calibri"/>
                <a:cs typeface="Calibri"/>
              </a:rPr>
              <a:t>Callimusa: </a:t>
            </a:r>
            <a:r>
              <a:rPr sz="2600" spc="-5" dirty="0">
                <a:latin typeface="Calibri"/>
                <a:cs typeface="Calibri"/>
              </a:rPr>
              <a:t>This </a:t>
            </a:r>
            <a:r>
              <a:rPr sz="2600" dirty="0">
                <a:latin typeface="Calibri"/>
                <a:cs typeface="Calibri"/>
              </a:rPr>
              <a:t>is </a:t>
            </a:r>
            <a:r>
              <a:rPr sz="2600" spc="-5" dirty="0">
                <a:latin typeface="Calibri"/>
                <a:cs typeface="Calibri"/>
              </a:rPr>
              <a:t>of </a:t>
            </a:r>
            <a:r>
              <a:rPr sz="2600" spc="-10" dirty="0">
                <a:latin typeface="Calibri"/>
                <a:cs typeface="Calibri"/>
              </a:rPr>
              <a:t>ornamental value </a:t>
            </a:r>
            <a:r>
              <a:rPr sz="2600" dirty="0">
                <a:latin typeface="Calibri"/>
                <a:cs typeface="Calibri"/>
              </a:rPr>
              <a:t>and </a:t>
            </a:r>
            <a:r>
              <a:rPr sz="2600" spc="-5" dirty="0">
                <a:latin typeface="Calibri"/>
                <a:cs typeface="Calibri"/>
              </a:rPr>
              <a:t>x=10 </a:t>
            </a:r>
            <a:r>
              <a:rPr sz="2600" dirty="0">
                <a:latin typeface="Calibri"/>
                <a:cs typeface="Calibri"/>
              </a:rPr>
              <a:t>and  2n </a:t>
            </a:r>
            <a:r>
              <a:rPr sz="2600" spc="-5" dirty="0">
                <a:latin typeface="Calibri"/>
                <a:cs typeface="Calibri"/>
              </a:rPr>
              <a:t>=20. </a:t>
            </a:r>
            <a:r>
              <a:rPr sz="2600" dirty="0">
                <a:latin typeface="Calibri"/>
                <a:cs typeface="Calibri"/>
              </a:rPr>
              <a:t>It is </a:t>
            </a:r>
            <a:r>
              <a:rPr sz="2600" spc="-20" dirty="0">
                <a:latin typeface="Calibri"/>
                <a:cs typeface="Calibri"/>
              </a:rPr>
              <a:t>found </a:t>
            </a:r>
            <a:r>
              <a:rPr sz="2600" dirty="0">
                <a:latin typeface="Calibri"/>
                <a:cs typeface="Calibri"/>
              </a:rPr>
              <a:t>in </a:t>
            </a:r>
            <a:r>
              <a:rPr sz="2600" spc="-5" dirty="0">
                <a:latin typeface="Calibri"/>
                <a:cs typeface="Calibri"/>
              </a:rPr>
              <a:t>Indo-China, </a:t>
            </a:r>
            <a:r>
              <a:rPr sz="2600" spc="-15" dirty="0">
                <a:latin typeface="Calibri"/>
                <a:cs typeface="Calibri"/>
              </a:rPr>
              <a:t>Malaya </a:t>
            </a:r>
            <a:r>
              <a:rPr sz="2600" dirty="0">
                <a:latin typeface="Calibri"/>
                <a:cs typeface="Calibri"/>
              </a:rPr>
              <a:t>and Borneo.  </a:t>
            </a:r>
            <a:r>
              <a:rPr sz="2600" spc="-5" dirty="0">
                <a:latin typeface="Calibri"/>
                <a:cs typeface="Calibri"/>
              </a:rPr>
              <a:t>Parthenocarpy </a:t>
            </a:r>
            <a:r>
              <a:rPr sz="2600" dirty="0">
                <a:latin typeface="Calibri"/>
                <a:cs typeface="Calibri"/>
              </a:rPr>
              <a:t>is </a:t>
            </a:r>
            <a:r>
              <a:rPr sz="2600" spc="-10" dirty="0">
                <a:latin typeface="Calibri"/>
                <a:cs typeface="Calibri"/>
              </a:rPr>
              <a:t>absent </a:t>
            </a:r>
            <a:r>
              <a:rPr sz="2600" dirty="0">
                <a:latin typeface="Calibri"/>
                <a:cs typeface="Calibri"/>
              </a:rPr>
              <a:t>in this type. It includes about  </a:t>
            </a:r>
            <a:r>
              <a:rPr sz="2600" spc="-5" dirty="0">
                <a:latin typeface="Calibri"/>
                <a:cs typeface="Calibri"/>
              </a:rPr>
              <a:t>5-6 species </a:t>
            </a:r>
            <a:r>
              <a:rPr sz="2600" spc="5" dirty="0">
                <a:latin typeface="Calibri"/>
                <a:cs typeface="Calibri"/>
              </a:rPr>
              <a:t>e.g.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i="1" spc="-5" dirty="0">
                <a:latin typeface="Calibri"/>
                <a:cs typeface="Calibri"/>
              </a:rPr>
              <a:t>M.coccinea</a:t>
            </a:r>
            <a:r>
              <a:rPr sz="2600" spc="-5" dirty="0">
                <a:latin typeface="Calibri"/>
                <a:cs typeface="Calibri"/>
              </a:rPr>
              <a:t>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20228" y="5855208"/>
            <a:ext cx="943355" cy="7208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366471"/>
            <a:ext cx="7621270" cy="4037329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41300" marR="5080" indent="-228600">
              <a:lnSpc>
                <a:spcPct val="90000"/>
              </a:lnSpc>
              <a:spcBef>
                <a:spcPts val="43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d) </a:t>
            </a:r>
            <a:r>
              <a:rPr sz="2800" b="1" spc="-15" dirty="0">
                <a:latin typeface="Calibri"/>
                <a:cs typeface="Calibri"/>
              </a:rPr>
              <a:t>Australimusa: </a:t>
            </a:r>
            <a:r>
              <a:rPr sz="2800" spc="-30" dirty="0">
                <a:latin typeface="Calibri"/>
                <a:cs typeface="Calibri"/>
              </a:rPr>
              <a:t>Like </a:t>
            </a:r>
            <a:r>
              <a:rPr sz="2800" spc="-10" dirty="0">
                <a:latin typeface="Calibri"/>
                <a:cs typeface="Calibri"/>
              </a:rPr>
              <a:t>Callimusa </a:t>
            </a:r>
            <a:r>
              <a:rPr sz="2800" spc="-5" dirty="0">
                <a:latin typeface="Calibri"/>
                <a:cs typeface="Calibri"/>
              </a:rPr>
              <a:t>it has x = 10 and  2n=20 </a:t>
            </a:r>
            <a:r>
              <a:rPr sz="2800" spc="-10" dirty="0">
                <a:latin typeface="Calibri"/>
                <a:cs typeface="Calibri"/>
              </a:rPr>
              <a:t>chromosome. Species </a:t>
            </a:r>
            <a:r>
              <a:rPr sz="2800" spc="-5" dirty="0">
                <a:latin typeface="Calibri"/>
                <a:cs typeface="Calibri"/>
              </a:rPr>
              <a:t>of this </a:t>
            </a:r>
            <a:r>
              <a:rPr sz="2800" spc="-15" dirty="0">
                <a:latin typeface="Calibri"/>
                <a:cs typeface="Calibri"/>
              </a:rPr>
              <a:t>group </a:t>
            </a:r>
            <a:r>
              <a:rPr sz="2800" spc="-5" dirty="0">
                <a:latin typeface="Calibri"/>
                <a:cs typeface="Calibri"/>
              </a:rPr>
              <a:t>is  </a:t>
            </a:r>
            <a:r>
              <a:rPr sz="2800" spc="-10" dirty="0">
                <a:latin typeface="Calibri"/>
                <a:cs typeface="Calibri"/>
              </a:rPr>
              <a:t>common </a:t>
            </a:r>
            <a:r>
              <a:rPr sz="2800" spc="-5" dirty="0">
                <a:latin typeface="Calibri"/>
                <a:cs typeface="Calibri"/>
              </a:rPr>
              <a:t>in Queensland and </a:t>
            </a:r>
            <a:r>
              <a:rPr sz="2800" spc="-10" dirty="0">
                <a:latin typeface="Calibri"/>
                <a:cs typeface="Calibri"/>
              </a:rPr>
              <a:t>Philippines. Important  species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this </a:t>
            </a:r>
            <a:r>
              <a:rPr sz="2800" spc="-15" dirty="0">
                <a:latin typeface="Calibri"/>
                <a:cs typeface="Calibri"/>
              </a:rPr>
              <a:t>group are </a:t>
            </a:r>
            <a:r>
              <a:rPr sz="2800" i="1" spc="-5" dirty="0">
                <a:latin typeface="Calibri"/>
                <a:cs typeface="Calibri"/>
              </a:rPr>
              <a:t>M. </a:t>
            </a:r>
            <a:r>
              <a:rPr sz="2800" i="1" spc="-15" dirty="0">
                <a:latin typeface="Calibri"/>
                <a:cs typeface="Calibri"/>
              </a:rPr>
              <a:t>textilis </a:t>
            </a:r>
            <a:r>
              <a:rPr sz="2800" spc="-5" dirty="0">
                <a:latin typeface="Calibri"/>
                <a:cs typeface="Calibri"/>
              </a:rPr>
              <a:t>or manilahemp,  </a:t>
            </a:r>
            <a:r>
              <a:rPr sz="2800" i="1" spc="-5" dirty="0">
                <a:latin typeface="Calibri"/>
                <a:cs typeface="Calibri"/>
              </a:rPr>
              <a:t>M.maclavi</a:t>
            </a:r>
            <a:r>
              <a:rPr sz="2800" i="1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etc.</a:t>
            </a:r>
            <a:endParaRPr sz="2800">
              <a:latin typeface="Calibri"/>
              <a:cs typeface="Calibri"/>
            </a:endParaRPr>
          </a:p>
          <a:p>
            <a:pPr marL="241300" marR="15875" indent="-228600" algn="just">
              <a:lnSpc>
                <a:spcPts val="3020"/>
              </a:lnSpc>
              <a:spcBef>
                <a:spcPts val="105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e) </a:t>
            </a:r>
            <a:r>
              <a:rPr sz="2800" b="1" spc="-5" dirty="0">
                <a:latin typeface="Calibri"/>
                <a:cs typeface="Calibri"/>
              </a:rPr>
              <a:t>Incertae sedis: </a:t>
            </a:r>
            <a:r>
              <a:rPr sz="2800" spc="-5" dirty="0">
                <a:latin typeface="Calibri"/>
                <a:cs typeface="Calibri"/>
              </a:rPr>
              <a:t>It </a:t>
            </a:r>
            <a:r>
              <a:rPr sz="2800" spc="-10" dirty="0">
                <a:latin typeface="Calibri"/>
                <a:cs typeface="Calibri"/>
              </a:rPr>
              <a:t>includes </a:t>
            </a:r>
            <a:r>
              <a:rPr sz="2800" i="1" spc="-5" dirty="0">
                <a:latin typeface="Calibri"/>
                <a:cs typeface="Calibri"/>
              </a:rPr>
              <a:t>M.ingens </a:t>
            </a:r>
            <a:r>
              <a:rPr sz="2800" spc="-10" dirty="0">
                <a:latin typeface="Calibri"/>
                <a:cs typeface="Calibri"/>
              </a:rPr>
              <a:t>(x=7, </a:t>
            </a:r>
            <a:r>
              <a:rPr sz="2800" spc="-5" dirty="0">
                <a:latin typeface="Calibri"/>
                <a:cs typeface="Calibri"/>
              </a:rPr>
              <a:t>2n=14)  of </a:t>
            </a:r>
            <a:r>
              <a:rPr sz="2800" spc="-10" dirty="0">
                <a:latin typeface="Calibri"/>
                <a:cs typeface="Calibri"/>
              </a:rPr>
              <a:t>New Guinea </a:t>
            </a:r>
            <a:r>
              <a:rPr sz="2800" spc="-5" dirty="0">
                <a:latin typeface="Calibri"/>
                <a:cs typeface="Calibri"/>
              </a:rPr>
              <a:t>which </a:t>
            </a:r>
            <a:r>
              <a:rPr sz="2800" spc="-20" dirty="0">
                <a:latin typeface="Calibri"/>
                <a:cs typeface="Calibri"/>
              </a:rPr>
              <a:t>grows to </a:t>
            </a:r>
            <a:r>
              <a:rPr sz="2800" spc="-5" dirty="0">
                <a:latin typeface="Calibri"/>
                <a:cs typeface="Calibri"/>
              </a:rPr>
              <a:t>a </a:t>
            </a:r>
            <a:r>
              <a:rPr sz="2800" spc="-15" dirty="0">
                <a:latin typeface="Calibri"/>
                <a:cs typeface="Calibri"/>
              </a:rPr>
              <a:t>height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5" dirty="0">
                <a:latin typeface="Calibri"/>
                <a:cs typeface="Calibri"/>
              </a:rPr>
              <a:t>over</a:t>
            </a:r>
            <a:r>
              <a:rPr sz="2800" spc="15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10</a:t>
            </a:r>
            <a:endParaRPr sz="2800">
              <a:latin typeface="Calibri"/>
              <a:cs typeface="Calibri"/>
            </a:endParaRPr>
          </a:p>
          <a:p>
            <a:pPr marL="241300" marR="89535" algn="just">
              <a:lnSpc>
                <a:spcPts val="3030"/>
              </a:lnSpc>
            </a:pPr>
            <a:r>
              <a:rPr sz="2800" spc="-5" dirty="0">
                <a:latin typeface="Calibri"/>
                <a:cs typeface="Calibri"/>
              </a:rPr>
              <a:t>m. </a:t>
            </a:r>
            <a:r>
              <a:rPr sz="2800" spc="-10" dirty="0">
                <a:latin typeface="Calibri"/>
                <a:cs typeface="Calibri"/>
              </a:rPr>
              <a:t>This </a:t>
            </a:r>
            <a:r>
              <a:rPr sz="2800" spc="-5" dirty="0">
                <a:latin typeface="Calibri"/>
                <a:cs typeface="Calibri"/>
              </a:rPr>
              <a:t>is the </a:t>
            </a:r>
            <a:r>
              <a:rPr sz="2800" spc="-20" dirty="0">
                <a:latin typeface="Calibri"/>
                <a:cs typeface="Calibri"/>
              </a:rPr>
              <a:t>largest </a:t>
            </a:r>
            <a:r>
              <a:rPr sz="2800" spc="-5" dirty="0">
                <a:latin typeface="Calibri"/>
                <a:cs typeface="Calibri"/>
              </a:rPr>
              <a:t>known </a:t>
            </a:r>
            <a:r>
              <a:rPr sz="2800" spc="-10" dirty="0">
                <a:latin typeface="Calibri"/>
                <a:cs typeface="Calibri"/>
              </a:rPr>
              <a:t>herb. </a:t>
            </a:r>
            <a:r>
              <a:rPr sz="2800" spc="-5" dirty="0">
                <a:latin typeface="Calibri"/>
                <a:cs typeface="Calibri"/>
              </a:rPr>
              <a:t>Another </a:t>
            </a:r>
            <a:r>
              <a:rPr sz="2800" spc="-10" dirty="0">
                <a:latin typeface="Calibri"/>
                <a:cs typeface="Calibri"/>
              </a:rPr>
              <a:t>species  </a:t>
            </a:r>
            <a:r>
              <a:rPr sz="2800" spc="-5" dirty="0">
                <a:latin typeface="Calibri"/>
                <a:cs typeface="Calibri"/>
              </a:rPr>
              <a:t>in this </a:t>
            </a:r>
            <a:r>
              <a:rPr sz="2800" spc="-15" dirty="0">
                <a:latin typeface="Calibri"/>
                <a:cs typeface="Calibri"/>
              </a:rPr>
              <a:t>group </a:t>
            </a:r>
            <a:r>
              <a:rPr sz="2800" spc="-5" dirty="0">
                <a:latin typeface="Calibri"/>
                <a:cs typeface="Calibri"/>
              </a:rPr>
              <a:t>is </a:t>
            </a:r>
            <a:r>
              <a:rPr sz="2800" i="1" spc="-10" dirty="0">
                <a:latin typeface="Calibri"/>
                <a:cs typeface="Calibri"/>
              </a:rPr>
              <a:t>M.beccarii </a:t>
            </a:r>
            <a:r>
              <a:rPr sz="2800" spc="-5" dirty="0">
                <a:latin typeface="Calibri"/>
                <a:cs typeface="Calibri"/>
              </a:rPr>
              <a:t>(x=9, 2n=18) </a:t>
            </a:r>
            <a:r>
              <a:rPr sz="2800" spc="-20" dirty="0">
                <a:latin typeface="Calibri"/>
                <a:cs typeface="Calibri"/>
              </a:rPr>
              <a:t>from </a:t>
            </a:r>
            <a:r>
              <a:rPr sz="2800" spc="-5" dirty="0">
                <a:latin typeface="Calibri"/>
                <a:cs typeface="Calibri"/>
              </a:rPr>
              <a:t>North  Borneo.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20228" y="5855208"/>
            <a:ext cx="943355" cy="7208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904272" y="5722696"/>
            <a:ext cx="345440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655"/>
              </a:lnSpc>
            </a:pPr>
            <a:r>
              <a:rPr sz="2800" spc="-25" dirty="0">
                <a:latin typeface="Calibri"/>
                <a:cs typeface="Calibri"/>
              </a:rPr>
              <a:t>b</a:t>
            </a:r>
            <a:r>
              <a:rPr sz="2800" spc="-5" dirty="0">
                <a:latin typeface="Calibri"/>
                <a:cs typeface="Calibri"/>
              </a:rPr>
              <a:t>y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7542" y="332943"/>
            <a:ext cx="7590155" cy="608139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241300" marR="5080" indent="-228600">
              <a:lnSpc>
                <a:spcPct val="80000"/>
              </a:lnSpc>
              <a:spcBef>
                <a:spcPts val="7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most important </a:t>
            </a:r>
            <a:r>
              <a:rPr sz="2800" i="1" spc="-5" dirty="0">
                <a:latin typeface="Calibri"/>
                <a:cs typeface="Calibri"/>
              </a:rPr>
              <a:t>Musa </a:t>
            </a:r>
            <a:r>
              <a:rPr sz="2800" spc="-15" dirty="0">
                <a:latin typeface="Calibri"/>
                <a:cs typeface="Calibri"/>
              </a:rPr>
              <a:t>cultivars are </a:t>
            </a:r>
            <a:r>
              <a:rPr sz="2800" spc="-10" dirty="0">
                <a:latin typeface="Calibri"/>
                <a:cs typeface="Calibri"/>
              </a:rPr>
              <a:t>almost  </a:t>
            </a:r>
            <a:r>
              <a:rPr sz="2800" spc="-15" dirty="0">
                <a:latin typeface="Calibri"/>
                <a:cs typeface="Calibri"/>
              </a:rPr>
              <a:t>sterile </a:t>
            </a:r>
            <a:r>
              <a:rPr sz="2800" spc="-10" dirty="0">
                <a:latin typeface="Calibri"/>
                <a:cs typeface="Calibri"/>
              </a:rPr>
              <a:t>triploids (2n=3x=33) </a:t>
            </a:r>
            <a:r>
              <a:rPr sz="2800" spc="-5" dirty="0">
                <a:latin typeface="Calibri"/>
                <a:cs typeface="Calibri"/>
              </a:rPr>
              <a:t>and also </a:t>
            </a:r>
            <a:r>
              <a:rPr sz="2800" spc="-15" dirty="0">
                <a:latin typeface="Calibri"/>
                <a:cs typeface="Calibri"/>
              </a:rPr>
              <a:t>tetraploid </a:t>
            </a:r>
            <a:r>
              <a:rPr sz="2800" spc="-5" dirty="0">
                <a:latin typeface="Calibri"/>
                <a:cs typeface="Calibri"/>
              </a:rPr>
              <a:t>and  </a:t>
            </a:r>
            <a:r>
              <a:rPr sz="2800" spc="-10" dirty="0">
                <a:latin typeface="Calibri"/>
                <a:cs typeface="Calibri"/>
              </a:rPr>
              <a:t>diploid banana </a:t>
            </a:r>
            <a:r>
              <a:rPr sz="2800" spc="-15" dirty="0">
                <a:latin typeface="Calibri"/>
                <a:cs typeface="Calibri"/>
              </a:rPr>
              <a:t>cultivars </a:t>
            </a:r>
            <a:r>
              <a:rPr sz="2800" spc="-25" dirty="0">
                <a:latin typeface="Calibri"/>
                <a:cs typeface="Calibri"/>
              </a:rPr>
              <a:t>have </a:t>
            </a:r>
            <a:r>
              <a:rPr sz="2800" spc="-5" dirty="0">
                <a:latin typeface="Calibri"/>
                <a:cs typeface="Calibri"/>
              </a:rPr>
              <a:t>also </a:t>
            </a:r>
            <a:r>
              <a:rPr sz="2800" spc="-10" dirty="0">
                <a:latin typeface="Calibri"/>
                <a:cs typeface="Calibri"/>
              </a:rPr>
              <a:t>local importance  </a:t>
            </a:r>
            <a:r>
              <a:rPr sz="2800" spc="-5" dirty="0">
                <a:latin typeface="Calibri"/>
                <a:cs typeface="Calibri"/>
              </a:rPr>
              <a:t>in Asia.</a:t>
            </a:r>
            <a:endParaRPr sz="2800">
              <a:latin typeface="Calibri"/>
              <a:cs typeface="Calibri"/>
            </a:endParaRPr>
          </a:p>
          <a:p>
            <a:pPr marL="241300" marR="17145" indent="-228600">
              <a:lnSpc>
                <a:spcPct val="8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All </a:t>
            </a:r>
            <a:r>
              <a:rPr sz="2800" spc="-10" dirty="0">
                <a:latin typeface="Calibri"/>
                <a:cs typeface="Calibri"/>
              </a:rPr>
              <a:t>banana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5" dirty="0">
                <a:latin typeface="Calibri"/>
                <a:cs typeface="Calibri"/>
              </a:rPr>
              <a:t>plantain </a:t>
            </a:r>
            <a:r>
              <a:rPr sz="2800" spc="-5" dirty="0">
                <a:latin typeface="Calibri"/>
                <a:cs typeface="Calibri"/>
              </a:rPr>
              <a:t>land </a:t>
            </a:r>
            <a:r>
              <a:rPr sz="2800" spc="-15" dirty="0">
                <a:latin typeface="Calibri"/>
                <a:cs typeface="Calibri"/>
              </a:rPr>
              <a:t>races are </a:t>
            </a:r>
            <a:r>
              <a:rPr sz="2800" spc="-20" dirty="0">
                <a:latin typeface="Calibri"/>
                <a:cs typeface="Calibri"/>
              </a:rPr>
              <a:t>farmers  </a:t>
            </a:r>
            <a:r>
              <a:rPr sz="2800" spc="-5" dirty="0">
                <a:latin typeface="Calibri"/>
                <a:cs typeface="Calibri"/>
              </a:rPr>
              <a:t>selection </a:t>
            </a:r>
            <a:r>
              <a:rPr sz="2800" spc="-20" dirty="0">
                <a:latin typeface="Calibri"/>
                <a:cs typeface="Calibri"/>
              </a:rPr>
              <a:t>from </a:t>
            </a:r>
            <a:r>
              <a:rPr sz="2800" spc="-25" dirty="0">
                <a:latin typeface="Calibri"/>
                <a:cs typeface="Calibri"/>
              </a:rPr>
              <a:t>intra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5" dirty="0">
                <a:latin typeface="Calibri"/>
                <a:cs typeface="Calibri"/>
              </a:rPr>
              <a:t>inter </a:t>
            </a:r>
            <a:r>
              <a:rPr sz="2800" spc="-10" dirty="0">
                <a:latin typeface="Calibri"/>
                <a:cs typeface="Calibri"/>
              </a:rPr>
              <a:t>specific </a:t>
            </a:r>
            <a:r>
              <a:rPr sz="2800" spc="-20" dirty="0">
                <a:latin typeface="Calibri"/>
                <a:cs typeface="Calibri"/>
              </a:rPr>
              <a:t>hybridization 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two </a:t>
            </a:r>
            <a:r>
              <a:rPr sz="2800" spc="-25" dirty="0">
                <a:latin typeface="Calibri"/>
                <a:cs typeface="Calibri"/>
              </a:rPr>
              <a:t>different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species.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ts val="3025"/>
              </a:lnSpc>
              <a:spcBef>
                <a:spcPts val="335"/>
              </a:spcBef>
              <a:buFont typeface="Arial"/>
              <a:buChar char="•"/>
              <a:tabLst>
                <a:tab pos="241300" algn="l"/>
              </a:tabLst>
            </a:pPr>
            <a:r>
              <a:rPr sz="2800" i="1" spc="-10" dirty="0">
                <a:latin typeface="Calibri"/>
                <a:cs typeface="Calibri"/>
              </a:rPr>
              <a:t>M.acuminata </a:t>
            </a:r>
            <a:r>
              <a:rPr sz="2800" spc="-15" dirty="0">
                <a:latin typeface="Calibri"/>
                <a:cs typeface="Calibri"/>
              </a:rPr>
              <a:t>Colta, </a:t>
            </a:r>
            <a:r>
              <a:rPr sz="2800" spc="-10" dirty="0">
                <a:latin typeface="Calibri"/>
                <a:cs typeface="Calibri"/>
              </a:rPr>
              <a:t>donor </a:t>
            </a:r>
            <a:r>
              <a:rPr sz="2800" spc="-5" dirty="0">
                <a:latin typeface="Calibri"/>
                <a:cs typeface="Calibri"/>
              </a:rPr>
              <a:t>of the A </a:t>
            </a:r>
            <a:r>
              <a:rPr sz="2800" spc="-10" dirty="0">
                <a:latin typeface="Calibri"/>
                <a:cs typeface="Calibri"/>
              </a:rPr>
              <a:t>genome</a:t>
            </a:r>
            <a:r>
              <a:rPr sz="2800" spc="10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and</a:t>
            </a:r>
            <a:endParaRPr sz="2800">
              <a:latin typeface="Calibri"/>
              <a:cs typeface="Calibri"/>
            </a:endParaRPr>
          </a:p>
          <a:p>
            <a:pPr marL="241300">
              <a:lnSpc>
                <a:spcPts val="3025"/>
              </a:lnSpc>
            </a:pPr>
            <a:r>
              <a:rPr sz="2800" i="1" spc="-5" dirty="0">
                <a:latin typeface="Calibri"/>
                <a:cs typeface="Calibri"/>
              </a:rPr>
              <a:t>M.balbisiana </a:t>
            </a:r>
            <a:r>
              <a:rPr sz="2800" spc="-15" dirty="0">
                <a:latin typeface="Calibri"/>
                <a:cs typeface="Calibri"/>
              </a:rPr>
              <a:t>Colta, </a:t>
            </a:r>
            <a:r>
              <a:rPr sz="2800" spc="-10" dirty="0">
                <a:latin typeface="Calibri"/>
                <a:cs typeface="Calibri"/>
              </a:rPr>
              <a:t>donor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the </a:t>
            </a:r>
            <a:r>
              <a:rPr sz="2800" spc="-5" dirty="0">
                <a:latin typeface="Calibri"/>
                <a:cs typeface="Calibri"/>
              </a:rPr>
              <a:t>B</a:t>
            </a:r>
            <a:r>
              <a:rPr sz="2800" spc="9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genome.</a:t>
            </a:r>
            <a:endParaRPr sz="2800">
              <a:latin typeface="Calibri"/>
              <a:cs typeface="Calibri"/>
            </a:endParaRPr>
          </a:p>
          <a:p>
            <a:pPr marL="241300" marR="48895" indent="-228600">
              <a:lnSpc>
                <a:spcPct val="80000"/>
              </a:lnSpc>
              <a:spcBef>
                <a:spcPts val="100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Simmonds and </a:t>
            </a:r>
            <a:r>
              <a:rPr sz="2800" spc="-15" dirty="0">
                <a:latin typeface="Calibri"/>
                <a:cs typeface="Calibri"/>
              </a:rPr>
              <a:t>Shepherd </a:t>
            </a:r>
            <a:r>
              <a:rPr sz="2800" spc="-10" dirty="0">
                <a:latin typeface="Calibri"/>
                <a:cs typeface="Calibri"/>
              </a:rPr>
              <a:t>(1955) </a:t>
            </a:r>
            <a:r>
              <a:rPr sz="2800" spc="-15" dirty="0">
                <a:latin typeface="Calibri"/>
                <a:cs typeface="Calibri"/>
              </a:rPr>
              <a:t>reported </a:t>
            </a:r>
            <a:r>
              <a:rPr sz="2800" spc="-10" dirty="0">
                <a:latin typeface="Calibri"/>
                <a:cs typeface="Calibri"/>
              </a:rPr>
              <a:t>scoring  technique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15" dirty="0">
                <a:latin typeface="Calibri"/>
                <a:cs typeface="Calibri"/>
              </a:rPr>
              <a:t>indicate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20" dirty="0">
                <a:latin typeface="Calibri"/>
                <a:cs typeface="Calibri"/>
              </a:rPr>
              <a:t>relative </a:t>
            </a:r>
            <a:r>
              <a:rPr sz="2800" spc="-10" dirty="0">
                <a:latin typeface="Calibri"/>
                <a:cs typeface="Calibri"/>
              </a:rPr>
              <a:t>contribution of 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two wild species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constitution </a:t>
            </a:r>
            <a:r>
              <a:rPr sz="2800" spc="-5" dirty="0">
                <a:latin typeface="Calibri"/>
                <a:cs typeface="Calibri"/>
              </a:rPr>
              <a:t>of a </a:t>
            </a:r>
            <a:r>
              <a:rPr sz="2800" spc="-10" dirty="0">
                <a:latin typeface="Calibri"/>
                <a:cs typeface="Calibri"/>
              </a:rPr>
              <a:t>given  </a:t>
            </a:r>
            <a:r>
              <a:rPr sz="2800" spc="-40" dirty="0">
                <a:latin typeface="Calibri"/>
                <a:cs typeface="Calibri"/>
              </a:rPr>
              <a:t>cultivar.</a:t>
            </a:r>
            <a:endParaRPr sz="2800">
              <a:latin typeface="Calibri"/>
              <a:cs typeface="Calibri"/>
            </a:endParaRPr>
          </a:p>
          <a:p>
            <a:pPr marL="241300" marR="447040" indent="-228600" algn="just">
              <a:lnSpc>
                <a:spcPts val="2690"/>
              </a:lnSpc>
              <a:spcBef>
                <a:spcPts val="9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Calibri"/>
                <a:cs typeface="Calibri"/>
              </a:rPr>
              <a:t>Fifteen distinguishing </a:t>
            </a:r>
            <a:r>
              <a:rPr sz="2800" spc="-20" dirty="0">
                <a:latin typeface="Calibri"/>
                <a:cs typeface="Calibri"/>
              </a:rPr>
              <a:t>characters </a:t>
            </a:r>
            <a:r>
              <a:rPr sz="2800" spc="-10" dirty="0">
                <a:latin typeface="Calibri"/>
                <a:cs typeface="Calibri"/>
              </a:rPr>
              <a:t>between </a:t>
            </a:r>
            <a:r>
              <a:rPr sz="2800" i="1" spc="-5" dirty="0">
                <a:latin typeface="Calibri"/>
                <a:cs typeface="Calibri"/>
              </a:rPr>
              <a:t>Musa  </a:t>
            </a:r>
            <a:r>
              <a:rPr sz="2800" i="1" spc="-15" dirty="0">
                <a:latin typeface="Calibri"/>
                <a:cs typeface="Calibri"/>
              </a:rPr>
              <a:t>acuminata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i="1" spc="-5" dirty="0">
                <a:latin typeface="Calibri"/>
                <a:cs typeface="Calibri"/>
              </a:rPr>
              <a:t>Musa </a:t>
            </a:r>
            <a:r>
              <a:rPr sz="2800" i="1" spc="-10" dirty="0">
                <a:latin typeface="Calibri"/>
                <a:cs typeface="Calibri"/>
              </a:rPr>
              <a:t>balbisiana </a:t>
            </a:r>
            <a:r>
              <a:rPr sz="2800" spc="-20" dirty="0">
                <a:latin typeface="Calibri"/>
                <a:cs typeface="Calibri"/>
              </a:rPr>
              <a:t>were </a:t>
            </a:r>
            <a:r>
              <a:rPr sz="2800" spc="-10" dirty="0">
                <a:latin typeface="Calibri"/>
                <a:cs typeface="Calibri"/>
              </a:rPr>
              <a:t>identified  </a:t>
            </a:r>
            <a:r>
              <a:rPr sz="2800" spc="-5" dirty="0">
                <a:latin typeface="Calibri"/>
                <a:cs typeface="Calibri"/>
              </a:rPr>
              <a:t>them.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920228" y="5855208"/>
            <a:ext cx="943355" cy="7208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371043"/>
            <a:ext cx="7670800" cy="592391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241300" marR="180975" indent="-228600" algn="just">
              <a:lnSpc>
                <a:spcPts val="2810"/>
              </a:lnSpc>
              <a:spcBef>
                <a:spcPts val="455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-30" dirty="0">
                <a:latin typeface="Calibri"/>
                <a:cs typeface="Calibri"/>
              </a:rPr>
              <a:t>At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10" dirty="0">
                <a:latin typeface="Calibri"/>
                <a:cs typeface="Calibri"/>
              </a:rPr>
              <a:t>botanical </a:t>
            </a:r>
            <a:r>
              <a:rPr sz="2600" spc="-15" dirty="0">
                <a:latin typeface="Calibri"/>
                <a:cs typeface="Calibri"/>
              </a:rPr>
              <a:t>garden, </a:t>
            </a:r>
            <a:r>
              <a:rPr sz="2600" spc="-10" dirty="0">
                <a:latin typeface="Calibri"/>
                <a:cs typeface="Calibri"/>
              </a:rPr>
              <a:t>Howrah, </a:t>
            </a:r>
            <a:r>
              <a:rPr sz="2600" spc="-5" dirty="0">
                <a:latin typeface="Calibri"/>
                <a:cs typeface="Calibri"/>
              </a:rPr>
              <a:t>seeds </a:t>
            </a:r>
            <a:r>
              <a:rPr sz="2600" dirty="0">
                <a:latin typeface="Calibri"/>
                <a:cs typeface="Calibri"/>
              </a:rPr>
              <a:t>of </a:t>
            </a:r>
            <a:r>
              <a:rPr sz="2600" spc="-30" dirty="0">
                <a:latin typeface="Calibri"/>
                <a:cs typeface="Calibri"/>
              </a:rPr>
              <a:t>few </a:t>
            </a:r>
            <a:r>
              <a:rPr sz="2600" spc="-5" dirty="0">
                <a:latin typeface="Calibri"/>
                <a:cs typeface="Calibri"/>
              </a:rPr>
              <a:t>banana  species </a:t>
            </a:r>
            <a:r>
              <a:rPr sz="2600" spc="-15" dirty="0">
                <a:latin typeface="Calibri"/>
                <a:cs typeface="Calibri"/>
              </a:rPr>
              <a:t>were </a:t>
            </a:r>
            <a:r>
              <a:rPr sz="2600" spc="-10" dirty="0">
                <a:latin typeface="Calibri"/>
                <a:cs typeface="Calibri"/>
              </a:rPr>
              <a:t>collected from Chittagong </a:t>
            </a:r>
            <a:r>
              <a:rPr sz="2600" dirty="0">
                <a:latin typeface="Calibri"/>
                <a:cs typeface="Calibri"/>
              </a:rPr>
              <a:t>and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Madras.</a:t>
            </a:r>
            <a:endParaRPr sz="2600">
              <a:latin typeface="Calibri"/>
              <a:cs typeface="Calibri"/>
            </a:endParaRPr>
          </a:p>
          <a:p>
            <a:pPr marL="241300" marR="1050290" indent="-228600" algn="just">
              <a:lnSpc>
                <a:spcPts val="281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-10" dirty="0">
                <a:latin typeface="Calibri"/>
                <a:cs typeface="Calibri"/>
              </a:rPr>
              <a:t>More </a:t>
            </a:r>
            <a:r>
              <a:rPr sz="2600" spc="-5" dirty="0">
                <a:latin typeface="Calibri"/>
                <a:cs typeface="Calibri"/>
              </a:rPr>
              <a:t>number of genotypes of banana </a:t>
            </a:r>
            <a:r>
              <a:rPr sz="2600" spc="-10" dirty="0">
                <a:latin typeface="Calibri"/>
                <a:cs typeface="Calibri"/>
              </a:rPr>
              <a:t>was </a:t>
            </a:r>
            <a:r>
              <a:rPr sz="2600" dirty="0">
                <a:latin typeface="Calibri"/>
                <a:cs typeface="Calibri"/>
              </a:rPr>
              <a:t>also  </a:t>
            </a:r>
            <a:r>
              <a:rPr sz="2600" spc="-5" dirty="0">
                <a:latin typeface="Calibri"/>
                <a:cs typeface="Calibri"/>
              </a:rPr>
              <a:t>maintained </a:t>
            </a:r>
            <a:r>
              <a:rPr sz="2600" spc="-15" dirty="0">
                <a:latin typeface="Calibri"/>
                <a:cs typeface="Calibri"/>
              </a:rPr>
              <a:t>at </a:t>
            </a:r>
            <a:r>
              <a:rPr sz="2600" spc="-10" dirty="0">
                <a:latin typeface="Calibri"/>
                <a:cs typeface="Calibri"/>
              </a:rPr>
              <a:t>Central </a:t>
            </a:r>
            <a:r>
              <a:rPr sz="2600" dirty="0">
                <a:latin typeface="Calibri"/>
                <a:cs typeface="Calibri"/>
              </a:rPr>
              <a:t>Banana </a:t>
            </a:r>
            <a:r>
              <a:rPr sz="2600" spc="-10" dirty="0">
                <a:latin typeface="Calibri"/>
                <a:cs typeface="Calibri"/>
              </a:rPr>
              <a:t>Research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Station,  </a:t>
            </a:r>
            <a:r>
              <a:rPr sz="2600" spc="-5" dirty="0">
                <a:latin typeface="Calibri"/>
                <a:cs typeface="Calibri"/>
              </a:rPr>
              <a:t>Aduthurai.</a:t>
            </a:r>
            <a:endParaRPr sz="2600">
              <a:latin typeface="Calibri"/>
              <a:cs typeface="Calibri"/>
            </a:endParaRPr>
          </a:p>
          <a:p>
            <a:pPr marL="241300" marR="301625" indent="-228600">
              <a:lnSpc>
                <a:spcPts val="281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-5" dirty="0">
                <a:latin typeface="Calibri"/>
                <a:cs typeface="Calibri"/>
              </a:rPr>
              <a:t>After that </a:t>
            </a:r>
            <a:r>
              <a:rPr sz="2600" dirty="0">
                <a:latin typeface="Calibri"/>
                <a:cs typeface="Calibri"/>
              </a:rPr>
              <a:t>it </a:t>
            </a:r>
            <a:r>
              <a:rPr sz="2600" spc="-10" dirty="0">
                <a:latin typeface="Calibri"/>
                <a:cs typeface="Calibri"/>
              </a:rPr>
              <a:t>was </a:t>
            </a:r>
            <a:r>
              <a:rPr sz="2600" spc="-5" dirty="0">
                <a:latin typeface="Calibri"/>
                <a:cs typeface="Calibri"/>
              </a:rPr>
              <a:t>shifted </a:t>
            </a:r>
            <a:r>
              <a:rPr sz="2600" spc="-15" dirty="0">
                <a:latin typeface="Calibri"/>
                <a:cs typeface="Calibri"/>
              </a:rPr>
              <a:t>to </a:t>
            </a:r>
            <a:r>
              <a:rPr sz="2600" spc="-5" dirty="0">
                <a:latin typeface="Calibri"/>
                <a:cs typeface="Calibri"/>
              </a:rPr>
              <a:t>Horticulture </a:t>
            </a:r>
            <a:r>
              <a:rPr sz="2600" spc="-10" dirty="0">
                <a:latin typeface="Calibri"/>
                <a:cs typeface="Calibri"/>
              </a:rPr>
              <a:t>college </a:t>
            </a:r>
            <a:r>
              <a:rPr sz="2600" dirty="0">
                <a:latin typeface="Calibri"/>
                <a:cs typeface="Calibri"/>
              </a:rPr>
              <a:t>and  </a:t>
            </a:r>
            <a:r>
              <a:rPr sz="2600" spc="-10" dirty="0">
                <a:latin typeface="Calibri"/>
                <a:cs typeface="Calibri"/>
              </a:rPr>
              <a:t>research </a:t>
            </a:r>
            <a:r>
              <a:rPr sz="2600" spc="-5" dirty="0">
                <a:latin typeface="Calibri"/>
                <a:cs typeface="Calibri"/>
              </a:rPr>
              <a:t>Institute, </a:t>
            </a:r>
            <a:r>
              <a:rPr sz="2600" spc="-40" dirty="0">
                <a:latin typeface="Calibri"/>
                <a:cs typeface="Calibri"/>
              </a:rPr>
              <a:t>Tamil </a:t>
            </a:r>
            <a:r>
              <a:rPr sz="2600" dirty="0">
                <a:latin typeface="Calibri"/>
                <a:cs typeface="Calibri"/>
              </a:rPr>
              <a:t>Nadu </a:t>
            </a:r>
            <a:r>
              <a:rPr sz="2600" spc="-5" dirty="0">
                <a:latin typeface="Calibri"/>
                <a:cs typeface="Calibri"/>
              </a:rPr>
              <a:t>Agricultural </a:t>
            </a:r>
            <a:r>
              <a:rPr sz="2600" spc="-25" dirty="0">
                <a:latin typeface="Calibri"/>
                <a:cs typeface="Calibri"/>
              </a:rPr>
              <a:t>University,  </a:t>
            </a:r>
            <a:r>
              <a:rPr sz="2600" spc="-10" dirty="0">
                <a:latin typeface="Calibri"/>
                <a:cs typeface="Calibri"/>
              </a:rPr>
              <a:t>Coimbatore.</a:t>
            </a:r>
            <a:endParaRPr sz="2600">
              <a:latin typeface="Calibri"/>
              <a:cs typeface="Calibri"/>
            </a:endParaRPr>
          </a:p>
          <a:p>
            <a:pPr marL="241300" marR="5080" indent="-228600">
              <a:lnSpc>
                <a:spcPct val="90000"/>
              </a:lnSpc>
              <a:spcBef>
                <a:spcPts val="950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-5" dirty="0">
                <a:latin typeface="Calibri"/>
                <a:cs typeface="Calibri"/>
              </a:rPr>
              <a:t>After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10" dirty="0">
                <a:latin typeface="Calibri"/>
                <a:cs typeface="Calibri"/>
              </a:rPr>
              <a:t>formation </a:t>
            </a:r>
            <a:r>
              <a:rPr sz="2600" dirty="0">
                <a:latin typeface="Calibri"/>
                <a:cs typeface="Calibri"/>
              </a:rPr>
              <a:t>of </a:t>
            </a:r>
            <a:r>
              <a:rPr sz="2600" spc="-5" dirty="0">
                <a:latin typeface="Calibri"/>
                <a:cs typeface="Calibri"/>
              </a:rPr>
              <a:t>National </a:t>
            </a:r>
            <a:r>
              <a:rPr sz="2600" spc="-10" dirty="0">
                <a:latin typeface="Calibri"/>
                <a:cs typeface="Calibri"/>
              </a:rPr>
              <a:t>Research Centre </a:t>
            </a:r>
            <a:r>
              <a:rPr sz="2600" spc="-5" dirty="0">
                <a:latin typeface="Calibri"/>
                <a:cs typeface="Calibri"/>
              </a:rPr>
              <a:t>on  </a:t>
            </a:r>
            <a:r>
              <a:rPr sz="2600" dirty="0">
                <a:latin typeface="Calibri"/>
                <a:cs typeface="Calibri"/>
              </a:rPr>
              <a:t>Banana </a:t>
            </a:r>
            <a:r>
              <a:rPr sz="2600" spc="-5" dirty="0">
                <a:latin typeface="Calibri"/>
                <a:cs typeface="Calibri"/>
              </a:rPr>
              <a:t>(NRCB) </a:t>
            </a:r>
            <a:r>
              <a:rPr sz="2600" dirty="0">
                <a:latin typeface="Calibri"/>
                <a:cs typeface="Calibri"/>
              </a:rPr>
              <a:t>in 1995, a wide </a:t>
            </a:r>
            <a:r>
              <a:rPr sz="2600" spc="-5" dirty="0">
                <a:latin typeface="Calibri"/>
                <a:cs typeface="Calibri"/>
              </a:rPr>
              <a:t>germplasm </a:t>
            </a:r>
            <a:r>
              <a:rPr sz="2600" spc="-10" dirty="0">
                <a:latin typeface="Calibri"/>
                <a:cs typeface="Calibri"/>
              </a:rPr>
              <a:t>collection  </a:t>
            </a:r>
            <a:r>
              <a:rPr sz="2600" dirty="0">
                <a:latin typeface="Calibri"/>
                <a:cs typeface="Calibri"/>
              </a:rPr>
              <a:t>including wild types </a:t>
            </a:r>
            <a:r>
              <a:rPr sz="2600" spc="-10" dirty="0">
                <a:latin typeface="Calibri"/>
                <a:cs typeface="Calibri"/>
              </a:rPr>
              <a:t>are </a:t>
            </a:r>
            <a:r>
              <a:rPr sz="2600" spc="-5" dirty="0">
                <a:latin typeface="Calibri"/>
                <a:cs typeface="Calibri"/>
              </a:rPr>
              <a:t>being maintained </a:t>
            </a:r>
            <a:r>
              <a:rPr sz="2600" spc="-15" dirty="0">
                <a:latin typeface="Calibri"/>
                <a:cs typeface="Calibri"/>
              </a:rPr>
              <a:t>at </a:t>
            </a:r>
            <a:r>
              <a:rPr sz="2600" dirty="0">
                <a:latin typeface="Calibri"/>
                <a:cs typeface="Calibri"/>
              </a:rPr>
              <a:t>this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center  </a:t>
            </a:r>
            <a:r>
              <a:rPr sz="2600" dirty="0">
                <a:latin typeface="Calibri"/>
                <a:cs typeface="Calibri"/>
              </a:rPr>
              <a:t>and </a:t>
            </a:r>
            <a:r>
              <a:rPr sz="2600" spc="-10" dirty="0">
                <a:latin typeface="Calibri"/>
                <a:cs typeface="Calibri"/>
              </a:rPr>
              <a:t>intensive research programmes are </a:t>
            </a:r>
            <a:r>
              <a:rPr sz="2600" spc="-5" dirty="0">
                <a:latin typeface="Calibri"/>
                <a:cs typeface="Calibri"/>
              </a:rPr>
              <a:t>being </a:t>
            </a:r>
            <a:r>
              <a:rPr sz="2600" spc="-25" dirty="0">
                <a:latin typeface="Calibri"/>
                <a:cs typeface="Calibri"/>
              </a:rPr>
              <a:t>taken </a:t>
            </a:r>
            <a:r>
              <a:rPr sz="2600" spc="-5" dirty="0">
                <a:latin typeface="Calibri"/>
                <a:cs typeface="Calibri"/>
              </a:rPr>
              <a:t>up  </a:t>
            </a:r>
            <a:r>
              <a:rPr sz="2600" dirty="0">
                <a:latin typeface="Calibri"/>
                <a:cs typeface="Calibri"/>
              </a:rPr>
              <a:t>on </a:t>
            </a:r>
            <a:r>
              <a:rPr sz="2600" spc="-5" dirty="0">
                <a:latin typeface="Calibri"/>
                <a:cs typeface="Calibri"/>
              </a:rPr>
              <a:t>various </a:t>
            </a:r>
            <a:r>
              <a:rPr sz="2600" spc="-10" dirty="0">
                <a:latin typeface="Calibri"/>
                <a:cs typeface="Calibri"/>
              </a:rPr>
              <a:t>problems related </a:t>
            </a:r>
            <a:r>
              <a:rPr sz="2600" dirty="0">
                <a:latin typeface="Calibri"/>
                <a:cs typeface="Calibri"/>
              </a:rPr>
              <a:t>with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banana.</a:t>
            </a:r>
            <a:endParaRPr sz="2600">
              <a:latin typeface="Calibri"/>
              <a:cs typeface="Calibri"/>
            </a:endParaRPr>
          </a:p>
          <a:p>
            <a:pPr marL="241300" marR="565150" indent="-228600">
              <a:lnSpc>
                <a:spcPts val="2810"/>
              </a:lnSpc>
              <a:spcBef>
                <a:spcPts val="1040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-25" dirty="0">
                <a:latin typeface="Calibri"/>
                <a:cs typeface="Calibri"/>
              </a:rPr>
              <a:t>Presently, </a:t>
            </a:r>
            <a:r>
              <a:rPr sz="2600" spc="-10" dirty="0">
                <a:latin typeface="Calibri"/>
                <a:cs typeface="Calibri"/>
              </a:rPr>
              <a:t>TNAU </a:t>
            </a:r>
            <a:r>
              <a:rPr sz="2600" dirty="0">
                <a:latin typeface="Calibri"/>
                <a:cs typeface="Calibri"/>
              </a:rPr>
              <a:t>also </a:t>
            </a:r>
            <a:r>
              <a:rPr sz="2600" spc="-5" dirty="0">
                <a:latin typeface="Calibri"/>
                <a:cs typeface="Calibri"/>
              </a:rPr>
              <a:t>maintaining </a:t>
            </a:r>
            <a:r>
              <a:rPr sz="2600" dirty="0">
                <a:latin typeface="Calibri"/>
                <a:cs typeface="Calibri"/>
              </a:rPr>
              <a:t>186 </a:t>
            </a:r>
            <a:r>
              <a:rPr sz="2600" spc="-5" dirty="0">
                <a:latin typeface="Calibri"/>
                <a:cs typeface="Calibri"/>
              </a:rPr>
              <a:t>collections of  germplasm.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20228" y="5855208"/>
            <a:ext cx="943355" cy="7208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366471"/>
            <a:ext cx="6360795" cy="836294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241300" marR="5080" indent="-228600">
              <a:lnSpc>
                <a:spcPts val="3030"/>
              </a:lnSpc>
              <a:spcBef>
                <a:spcPts val="4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40" dirty="0">
                <a:latin typeface="Calibri"/>
                <a:cs typeface="Calibri"/>
              </a:rPr>
              <a:t>Taxonomic </a:t>
            </a:r>
            <a:r>
              <a:rPr sz="2800" b="1" spc="-10" dirty="0">
                <a:latin typeface="Calibri"/>
                <a:cs typeface="Calibri"/>
              </a:rPr>
              <a:t>classification </a:t>
            </a:r>
            <a:r>
              <a:rPr sz="2800" b="1" spc="-5" dirty="0">
                <a:latin typeface="Calibri"/>
                <a:cs typeface="Calibri"/>
              </a:rPr>
              <a:t>of edible banana  (Simmonds and </a:t>
            </a:r>
            <a:r>
              <a:rPr sz="2800" b="1" spc="-10" dirty="0">
                <a:latin typeface="Calibri"/>
                <a:cs typeface="Calibri"/>
              </a:rPr>
              <a:t>Shepherd,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1955)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20228" y="5855208"/>
            <a:ext cx="943355" cy="7208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19162" y="1262252"/>
          <a:ext cx="7790179" cy="53076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53260"/>
                <a:gridCol w="2447290"/>
                <a:gridCol w="3389629"/>
              </a:tblGrid>
              <a:tr h="610997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15"/>
                        </a:spcBef>
                      </a:pPr>
                      <a:r>
                        <a:rPr sz="1800" dirty="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Genome</a:t>
                      </a:r>
                      <a:endParaRPr sz="1800">
                        <a:latin typeface="Arial Black"/>
                        <a:cs typeface="Arial Black"/>
                      </a:endParaRPr>
                    </a:p>
                  </a:txBody>
                  <a:tcPr marL="0" marR="0" marT="154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15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Ploidy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800" spc="-20" dirty="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level</a:t>
                      </a:r>
                      <a:endParaRPr sz="1800">
                        <a:latin typeface="Arial Black"/>
                        <a:cs typeface="Arial Black"/>
                      </a:endParaRPr>
                    </a:p>
                  </a:txBody>
                  <a:tcPr marL="0" marR="0" marT="154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15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Arial Black"/>
                          <a:cs typeface="Arial Black"/>
                        </a:rPr>
                        <a:t>Nomenclature</a:t>
                      </a:r>
                      <a:endParaRPr sz="1800">
                        <a:latin typeface="Arial Black"/>
                        <a:cs typeface="Arial Black"/>
                      </a:endParaRPr>
                    </a:p>
                  </a:txBody>
                  <a:tcPr marL="0" marR="0" marT="154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</a:tr>
              <a:tr h="61099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800" dirty="0">
                          <a:latin typeface="Arial Black"/>
                          <a:cs typeface="Arial Black"/>
                        </a:rPr>
                        <a:t>AA</a:t>
                      </a:r>
                      <a:endParaRPr sz="1800">
                        <a:latin typeface="Arial Black"/>
                        <a:cs typeface="Arial Black"/>
                      </a:endParaRPr>
                    </a:p>
                  </a:txBody>
                  <a:tcPr marL="0" marR="0" marT="154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800" spc="-5" dirty="0">
                          <a:latin typeface="Arial Black"/>
                          <a:cs typeface="Arial Black"/>
                        </a:rPr>
                        <a:t>2x</a:t>
                      </a:r>
                      <a:endParaRPr sz="1800">
                        <a:latin typeface="Arial Black"/>
                        <a:cs typeface="Arial Black"/>
                      </a:endParaRPr>
                    </a:p>
                  </a:txBody>
                  <a:tcPr marL="0" marR="0" marT="154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800" spc="-5" dirty="0">
                          <a:latin typeface="Arial Black"/>
                          <a:cs typeface="Arial Black"/>
                        </a:rPr>
                        <a:t>Matti, </a:t>
                      </a:r>
                      <a:r>
                        <a:rPr sz="1800" dirty="0">
                          <a:latin typeface="Arial Black"/>
                          <a:cs typeface="Arial Black"/>
                        </a:rPr>
                        <a:t>Anai</a:t>
                      </a:r>
                      <a:r>
                        <a:rPr sz="1800" spc="-30" dirty="0"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800" spc="-15" dirty="0">
                          <a:latin typeface="Arial Black"/>
                          <a:cs typeface="Arial Black"/>
                        </a:rPr>
                        <a:t>komban</a:t>
                      </a:r>
                      <a:endParaRPr sz="1800">
                        <a:latin typeface="Arial Black"/>
                        <a:cs typeface="Arial Black"/>
                      </a:endParaRPr>
                    </a:p>
                  </a:txBody>
                  <a:tcPr marL="0" marR="0" marT="154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64007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sz="1800" dirty="0">
                          <a:latin typeface="Arial Black"/>
                          <a:cs typeface="Arial Black"/>
                        </a:rPr>
                        <a:t>AAA</a:t>
                      </a:r>
                      <a:endParaRPr sz="1800">
                        <a:latin typeface="Arial Black"/>
                        <a:cs typeface="Arial Black"/>
                      </a:endParaRPr>
                    </a:p>
                  </a:txBody>
                  <a:tcPr marL="0" marR="0" marT="169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sz="1800" spc="-5" dirty="0">
                          <a:latin typeface="Arial Black"/>
                          <a:cs typeface="Arial Black"/>
                        </a:rPr>
                        <a:t>3x</a:t>
                      </a:r>
                      <a:endParaRPr sz="1800">
                        <a:latin typeface="Arial Black"/>
                        <a:cs typeface="Arial Black"/>
                      </a:endParaRPr>
                    </a:p>
                  </a:txBody>
                  <a:tcPr marL="0" marR="0" marT="169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95044" marR="417830" indent="-57023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spc="-10" dirty="0">
                          <a:latin typeface="Arial Black"/>
                          <a:cs typeface="Arial Black"/>
                        </a:rPr>
                        <a:t>Cavendish,</a:t>
                      </a:r>
                      <a:r>
                        <a:rPr sz="1800" spc="-85" dirty="0"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800" spc="-5" dirty="0">
                          <a:latin typeface="Arial Black"/>
                          <a:cs typeface="Arial Black"/>
                        </a:rPr>
                        <a:t>Robusta,  </a:t>
                      </a:r>
                      <a:r>
                        <a:rPr sz="1800" spc="5" dirty="0">
                          <a:latin typeface="Arial Black"/>
                          <a:cs typeface="Arial Black"/>
                        </a:rPr>
                        <a:t>Grand</a:t>
                      </a:r>
                      <a:r>
                        <a:rPr sz="1800" spc="-30" dirty="0"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800" dirty="0">
                          <a:latin typeface="Arial Black"/>
                          <a:cs typeface="Arial Black"/>
                        </a:rPr>
                        <a:t>Nine</a:t>
                      </a:r>
                      <a:endParaRPr sz="1800">
                        <a:latin typeface="Arial Black"/>
                        <a:cs typeface="Arial Black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dirty="0">
                          <a:latin typeface="Arial Black"/>
                          <a:cs typeface="Arial Black"/>
                        </a:rPr>
                        <a:t>AAAA</a:t>
                      </a:r>
                      <a:endParaRPr sz="1800">
                        <a:latin typeface="Arial Black"/>
                        <a:cs typeface="Arial Blac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spc="-5" dirty="0">
                          <a:latin typeface="Arial Black"/>
                          <a:cs typeface="Arial Black"/>
                        </a:rPr>
                        <a:t>4x</a:t>
                      </a:r>
                      <a:endParaRPr sz="1800">
                        <a:latin typeface="Arial Black"/>
                        <a:cs typeface="Arial Blac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75120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dirty="0">
                          <a:latin typeface="Arial Black"/>
                          <a:cs typeface="Arial Black"/>
                        </a:rPr>
                        <a:t>Bodles</a:t>
                      </a:r>
                      <a:r>
                        <a:rPr sz="1800" spc="-25" dirty="0"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800" spc="5" dirty="0">
                          <a:latin typeface="Arial Black"/>
                          <a:cs typeface="Arial Black"/>
                        </a:rPr>
                        <a:t>Altafort</a:t>
                      </a:r>
                      <a:endParaRPr sz="1800">
                        <a:latin typeface="Arial Black"/>
                        <a:cs typeface="Arial Black"/>
                      </a:endParaRPr>
                    </a:p>
                    <a:p>
                      <a:pPr marL="332105" marR="324485" indent="720725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 Black"/>
                          <a:cs typeface="Arial Black"/>
                        </a:rPr>
                        <a:t>(Synthetic  </a:t>
                      </a:r>
                      <a:r>
                        <a:rPr sz="1800" dirty="0">
                          <a:latin typeface="Arial Black"/>
                          <a:cs typeface="Arial Black"/>
                        </a:rPr>
                        <a:t>hybrid of </a:t>
                      </a:r>
                      <a:r>
                        <a:rPr sz="1800" spc="-15" dirty="0">
                          <a:latin typeface="Arial Black"/>
                          <a:cs typeface="Arial Black"/>
                        </a:rPr>
                        <a:t>West</a:t>
                      </a:r>
                      <a:r>
                        <a:rPr sz="1800" dirty="0"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800" spc="-5" dirty="0">
                          <a:latin typeface="Arial Black"/>
                          <a:cs typeface="Arial Black"/>
                        </a:rPr>
                        <a:t>Indies)</a:t>
                      </a:r>
                      <a:endParaRPr sz="1800">
                        <a:latin typeface="Arial Black"/>
                        <a:cs typeface="Arial Black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61099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800" dirty="0">
                          <a:latin typeface="Arial Black"/>
                          <a:cs typeface="Arial Black"/>
                        </a:rPr>
                        <a:t>AB</a:t>
                      </a:r>
                      <a:endParaRPr sz="1800">
                        <a:latin typeface="Arial Black"/>
                        <a:cs typeface="Arial Black"/>
                      </a:endParaRPr>
                    </a:p>
                  </a:txBody>
                  <a:tcPr marL="0" marR="0" marT="154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800" spc="-5" dirty="0">
                          <a:latin typeface="Arial Black"/>
                          <a:cs typeface="Arial Black"/>
                        </a:rPr>
                        <a:t>2x</a:t>
                      </a:r>
                      <a:endParaRPr sz="1800">
                        <a:latin typeface="Arial Black"/>
                        <a:cs typeface="Arial Black"/>
                      </a:endParaRPr>
                    </a:p>
                  </a:txBody>
                  <a:tcPr marL="0" marR="0" marT="154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800" dirty="0">
                          <a:latin typeface="Arial Black"/>
                          <a:cs typeface="Arial Black"/>
                        </a:rPr>
                        <a:t>Ney </a:t>
                      </a:r>
                      <a:r>
                        <a:rPr sz="1800" spc="-20" dirty="0">
                          <a:latin typeface="Arial Black"/>
                          <a:cs typeface="Arial Black"/>
                        </a:rPr>
                        <a:t>Poovan,</a:t>
                      </a:r>
                      <a:r>
                        <a:rPr sz="1800" spc="-30" dirty="0"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800" spc="-10" dirty="0">
                          <a:latin typeface="Arial Black"/>
                          <a:cs typeface="Arial Black"/>
                        </a:rPr>
                        <a:t>Kunnan</a:t>
                      </a:r>
                      <a:endParaRPr sz="1800">
                        <a:latin typeface="Arial Black"/>
                        <a:cs typeface="Arial Black"/>
                      </a:endParaRPr>
                    </a:p>
                  </a:txBody>
                  <a:tcPr marL="0" marR="0" marT="154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</a:tr>
              <a:tr h="64007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800" dirty="0">
                          <a:latin typeface="Arial Black"/>
                          <a:cs typeface="Arial Black"/>
                        </a:rPr>
                        <a:t>AAB</a:t>
                      </a:r>
                      <a:endParaRPr sz="1800">
                        <a:latin typeface="Arial Black"/>
                        <a:cs typeface="Arial Black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40"/>
                        </a:spcBef>
                      </a:pPr>
                      <a:r>
                        <a:rPr sz="1800" spc="-5" dirty="0">
                          <a:latin typeface="Arial Black"/>
                          <a:cs typeface="Arial Black"/>
                        </a:rPr>
                        <a:t>3x</a:t>
                      </a:r>
                      <a:endParaRPr sz="1800">
                        <a:latin typeface="Arial Black"/>
                        <a:cs typeface="Arial Black"/>
                      </a:endParaRPr>
                    </a:p>
                  </a:txBody>
                  <a:tcPr marL="0" marR="0" marT="170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596900" marR="417195" indent="-17272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800" spc="-20" dirty="0">
                          <a:latin typeface="Arial Black"/>
                          <a:cs typeface="Arial Black"/>
                        </a:rPr>
                        <a:t>Poovan, </a:t>
                      </a:r>
                      <a:r>
                        <a:rPr sz="1800" dirty="0">
                          <a:latin typeface="Arial Black"/>
                          <a:cs typeface="Arial Black"/>
                        </a:rPr>
                        <a:t>Hill</a:t>
                      </a:r>
                      <a:r>
                        <a:rPr sz="1800" spc="-70" dirty="0"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800" dirty="0">
                          <a:latin typeface="Arial Black"/>
                          <a:cs typeface="Arial Black"/>
                        </a:rPr>
                        <a:t>banana,  Champa,</a:t>
                      </a:r>
                      <a:r>
                        <a:rPr sz="1800" spc="-35" dirty="0"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800" spc="-5" dirty="0">
                          <a:latin typeface="Arial Black"/>
                          <a:cs typeface="Arial Black"/>
                        </a:rPr>
                        <a:t>Rsathali</a:t>
                      </a:r>
                      <a:endParaRPr sz="1800">
                        <a:latin typeface="Arial Black"/>
                        <a:cs typeface="Arial Black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6400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800" dirty="0">
                          <a:latin typeface="Arial Black"/>
                          <a:cs typeface="Arial Black"/>
                        </a:rPr>
                        <a:t>ABB</a:t>
                      </a:r>
                      <a:endParaRPr sz="1800">
                        <a:latin typeface="Arial Black"/>
                        <a:cs typeface="Arial Black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40"/>
                        </a:spcBef>
                      </a:pPr>
                      <a:r>
                        <a:rPr sz="1800" spc="-5" dirty="0">
                          <a:latin typeface="Arial Black"/>
                          <a:cs typeface="Arial Black"/>
                        </a:rPr>
                        <a:t>3x</a:t>
                      </a:r>
                      <a:endParaRPr sz="1800">
                        <a:latin typeface="Arial Black"/>
                        <a:cs typeface="Arial Black"/>
                      </a:endParaRPr>
                    </a:p>
                  </a:txBody>
                  <a:tcPr marL="0" marR="0" marT="170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340"/>
                        </a:spcBef>
                      </a:pPr>
                      <a:r>
                        <a:rPr sz="1800" dirty="0">
                          <a:latin typeface="Arial Black"/>
                          <a:cs typeface="Arial Black"/>
                        </a:rPr>
                        <a:t>Monthan,</a:t>
                      </a:r>
                      <a:r>
                        <a:rPr sz="1800" spc="-35" dirty="0"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800" spc="-10" dirty="0">
                          <a:latin typeface="Arial Black"/>
                          <a:cs typeface="Arial Black"/>
                        </a:rPr>
                        <a:t>Kanchkela,</a:t>
                      </a:r>
                      <a:endParaRPr sz="1800">
                        <a:latin typeface="Arial Black"/>
                        <a:cs typeface="Arial Black"/>
                      </a:endParaRPr>
                    </a:p>
                  </a:txBody>
                  <a:tcPr marL="0" marR="0" marT="170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</a:tr>
              <a:tr h="64007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800" dirty="0">
                          <a:latin typeface="Arial Black"/>
                          <a:cs typeface="Arial Black"/>
                        </a:rPr>
                        <a:t>ABBB</a:t>
                      </a:r>
                      <a:endParaRPr sz="1800">
                        <a:latin typeface="Arial Black"/>
                        <a:cs typeface="Arial Black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40"/>
                        </a:spcBef>
                      </a:pPr>
                      <a:r>
                        <a:rPr sz="1800" spc="-5" dirty="0">
                          <a:latin typeface="Arial Black"/>
                          <a:cs typeface="Arial Black"/>
                        </a:rPr>
                        <a:t>4x</a:t>
                      </a:r>
                      <a:endParaRPr sz="1800">
                        <a:latin typeface="Arial Black"/>
                        <a:cs typeface="Arial Black"/>
                      </a:endParaRPr>
                    </a:p>
                  </a:txBody>
                  <a:tcPr marL="0" marR="0" marT="170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340"/>
                        </a:spcBef>
                      </a:pPr>
                      <a:r>
                        <a:rPr sz="1800" dirty="0">
                          <a:latin typeface="Arial Black"/>
                          <a:cs typeface="Arial Black"/>
                        </a:rPr>
                        <a:t>Klue</a:t>
                      </a:r>
                      <a:r>
                        <a:rPr sz="1800" spc="-15" dirty="0">
                          <a:latin typeface="Arial Black"/>
                          <a:cs typeface="Arial Black"/>
                        </a:rPr>
                        <a:t> Teparod</a:t>
                      </a:r>
                      <a:endParaRPr sz="1800">
                        <a:latin typeface="Arial Black"/>
                        <a:cs typeface="Arial Black"/>
                      </a:endParaRPr>
                    </a:p>
                  </a:txBody>
                  <a:tcPr marL="0" marR="0" marT="170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292168"/>
            <a:ext cx="7699375" cy="5925185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75"/>
              </a:spcBef>
              <a:buFont typeface="Arial"/>
              <a:buChar char="•"/>
              <a:tabLst>
                <a:tab pos="241300" algn="l"/>
              </a:tabLst>
            </a:pPr>
            <a:r>
              <a:rPr sz="2600" b="1" spc="-10" dirty="0">
                <a:latin typeface="Calibri"/>
                <a:cs typeface="Calibri"/>
              </a:rPr>
              <a:t>Objectives </a:t>
            </a:r>
            <a:r>
              <a:rPr sz="2600" b="1" dirty="0">
                <a:latin typeface="Calibri"/>
                <a:cs typeface="Calibri"/>
              </a:rPr>
              <a:t>of </a:t>
            </a:r>
            <a:r>
              <a:rPr sz="2600" b="1" spc="-10" dirty="0">
                <a:latin typeface="Calibri"/>
                <a:cs typeface="Calibri"/>
              </a:rPr>
              <a:t>breeding</a:t>
            </a:r>
            <a:endParaRPr sz="2600">
              <a:latin typeface="Calibri"/>
              <a:cs typeface="Calibri"/>
            </a:endParaRPr>
          </a:p>
          <a:p>
            <a:pPr marL="241300" marR="5080" indent="-228600">
              <a:lnSpc>
                <a:spcPct val="80000"/>
              </a:lnSpc>
              <a:spcBef>
                <a:spcPts val="994"/>
              </a:spcBef>
              <a:buFont typeface="Arial"/>
              <a:buChar char="•"/>
              <a:tabLst>
                <a:tab pos="315595" algn="l"/>
                <a:tab pos="316230" algn="l"/>
              </a:tabLst>
            </a:pPr>
            <a:r>
              <a:rPr dirty="0"/>
              <a:t>	</a:t>
            </a:r>
            <a:r>
              <a:rPr sz="2600" spc="-114" dirty="0">
                <a:latin typeface="Calibri"/>
                <a:cs typeface="Calibri"/>
              </a:rPr>
              <a:t>To </a:t>
            </a:r>
            <a:r>
              <a:rPr sz="2600" spc="-10" dirty="0">
                <a:latin typeface="Calibri"/>
                <a:cs typeface="Calibri"/>
              </a:rPr>
              <a:t>develop dwarf </a:t>
            </a:r>
            <a:r>
              <a:rPr sz="2600" spc="-15" dirty="0">
                <a:latin typeface="Calibri"/>
                <a:cs typeface="Calibri"/>
              </a:rPr>
              <a:t>statured </a:t>
            </a:r>
            <a:r>
              <a:rPr sz="2600" spc="-5" dirty="0">
                <a:latin typeface="Calibri"/>
                <a:cs typeface="Calibri"/>
              </a:rPr>
              <a:t>banana </a:t>
            </a:r>
            <a:r>
              <a:rPr sz="2600" spc="-10" dirty="0">
                <a:latin typeface="Calibri"/>
                <a:cs typeface="Calibri"/>
              </a:rPr>
              <a:t>suitable </a:t>
            </a:r>
            <a:r>
              <a:rPr sz="2600" spc="-25" dirty="0">
                <a:latin typeface="Calibri"/>
                <a:cs typeface="Calibri"/>
              </a:rPr>
              <a:t>for </a:t>
            </a:r>
            <a:r>
              <a:rPr sz="2600" spc="-5" dirty="0">
                <a:latin typeface="Calibri"/>
                <a:cs typeface="Calibri"/>
              </a:rPr>
              <a:t>high  density planting </a:t>
            </a:r>
            <a:r>
              <a:rPr sz="2600" dirty="0">
                <a:latin typeface="Calibri"/>
                <a:cs typeface="Calibri"/>
              </a:rPr>
              <a:t>and </a:t>
            </a:r>
            <a:r>
              <a:rPr sz="2600" spc="-15" dirty="0">
                <a:latin typeface="Calibri"/>
                <a:cs typeface="Calibri"/>
              </a:rPr>
              <a:t>to prevent </a:t>
            </a:r>
            <a:r>
              <a:rPr sz="2600" spc="-10" dirty="0">
                <a:latin typeface="Calibri"/>
                <a:cs typeface="Calibri"/>
              </a:rPr>
              <a:t>damage </a:t>
            </a:r>
            <a:r>
              <a:rPr sz="2600" spc="-15" dirty="0">
                <a:latin typeface="Calibri"/>
                <a:cs typeface="Calibri"/>
              </a:rPr>
              <a:t>from </a:t>
            </a:r>
            <a:r>
              <a:rPr sz="2600" spc="-5" dirty="0">
                <a:latin typeface="Calibri"/>
                <a:cs typeface="Calibri"/>
              </a:rPr>
              <a:t>high </a:t>
            </a:r>
            <a:r>
              <a:rPr sz="2600" dirty="0">
                <a:latin typeface="Calibri"/>
                <a:cs typeface="Calibri"/>
              </a:rPr>
              <a:t>wind  </a:t>
            </a:r>
            <a:r>
              <a:rPr sz="2600" spc="-25" dirty="0">
                <a:latin typeface="Calibri"/>
                <a:cs typeface="Calibri"/>
              </a:rPr>
              <a:t>velocity.</a:t>
            </a:r>
            <a:endParaRPr sz="2600">
              <a:latin typeface="Calibri"/>
              <a:cs typeface="Calibri"/>
            </a:endParaRPr>
          </a:p>
          <a:p>
            <a:pPr marL="315595" indent="-303530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15595" algn="l"/>
                <a:tab pos="316230" algn="l"/>
              </a:tabLst>
            </a:pPr>
            <a:r>
              <a:rPr sz="2600" spc="-10" dirty="0">
                <a:latin typeface="Calibri"/>
                <a:cs typeface="Calibri"/>
              </a:rPr>
              <a:t>Production </a:t>
            </a:r>
            <a:r>
              <a:rPr sz="2600" spc="-5" dirty="0">
                <a:latin typeface="Calibri"/>
                <a:cs typeface="Calibri"/>
              </a:rPr>
              <a:t>of </a:t>
            </a:r>
            <a:r>
              <a:rPr sz="2600" spc="-10" dirty="0">
                <a:latin typeface="Calibri"/>
                <a:cs typeface="Calibri"/>
              </a:rPr>
              <a:t>good </a:t>
            </a:r>
            <a:r>
              <a:rPr sz="2600" spc="-5" dirty="0">
                <a:latin typeface="Calibri"/>
                <a:cs typeface="Calibri"/>
              </a:rPr>
              <a:t>quality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fruits.</a:t>
            </a:r>
            <a:endParaRPr sz="2600">
              <a:latin typeface="Calibri"/>
              <a:cs typeface="Calibri"/>
            </a:endParaRPr>
          </a:p>
          <a:p>
            <a:pPr marL="241300" marR="292735" indent="-228600">
              <a:lnSpc>
                <a:spcPts val="2500"/>
              </a:lnSpc>
              <a:spcBef>
                <a:spcPts val="975"/>
              </a:spcBef>
              <a:buFont typeface="Arial"/>
              <a:buChar char="•"/>
              <a:tabLst>
                <a:tab pos="315595" algn="l"/>
                <a:tab pos="316230" algn="l"/>
              </a:tabLst>
            </a:pPr>
            <a:r>
              <a:rPr dirty="0"/>
              <a:t>	</a:t>
            </a:r>
            <a:r>
              <a:rPr sz="2600" spc="-15" dirty="0">
                <a:latin typeface="Calibri"/>
                <a:cs typeface="Calibri"/>
              </a:rPr>
              <a:t>Resistant to </a:t>
            </a:r>
            <a:r>
              <a:rPr sz="2600" dirty="0">
                <a:latin typeface="Calibri"/>
                <a:cs typeface="Calibri"/>
              </a:rPr>
              <a:t>biotic and </a:t>
            </a:r>
            <a:r>
              <a:rPr sz="2600" spc="-5" dirty="0">
                <a:latin typeface="Calibri"/>
                <a:cs typeface="Calibri"/>
              </a:rPr>
              <a:t>biotic </a:t>
            </a:r>
            <a:r>
              <a:rPr sz="2600" spc="-10" dirty="0">
                <a:latin typeface="Calibri"/>
                <a:cs typeface="Calibri"/>
              </a:rPr>
              <a:t>stresses </a:t>
            </a:r>
            <a:r>
              <a:rPr sz="2600" dirty="0">
                <a:latin typeface="Calibri"/>
                <a:cs typeface="Calibri"/>
              </a:rPr>
              <a:t>i.e. </a:t>
            </a:r>
            <a:r>
              <a:rPr sz="2600" spc="-10" dirty="0">
                <a:latin typeface="Calibri"/>
                <a:cs typeface="Calibri"/>
              </a:rPr>
              <a:t>nematodes,  </a:t>
            </a:r>
            <a:r>
              <a:rPr sz="2600" spc="-5" dirty="0">
                <a:latin typeface="Calibri"/>
                <a:cs typeface="Calibri"/>
              </a:rPr>
              <a:t>panama </a:t>
            </a:r>
            <a:r>
              <a:rPr sz="2600" dirty="0">
                <a:latin typeface="Calibri"/>
                <a:cs typeface="Calibri"/>
              </a:rPr>
              <a:t>wilt, </a:t>
            </a:r>
            <a:r>
              <a:rPr sz="2600" spc="-10" dirty="0">
                <a:latin typeface="Calibri"/>
                <a:cs typeface="Calibri"/>
              </a:rPr>
              <a:t>bunchy top, </a:t>
            </a:r>
            <a:r>
              <a:rPr sz="2600" spc="-20" dirty="0">
                <a:latin typeface="Calibri"/>
                <a:cs typeface="Calibri"/>
              </a:rPr>
              <a:t>sigatoka </a:t>
            </a:r>
            <a:r>
              <a:rPr sz="2600" spc="-5" dirty="0">
                <a:latin typeface="Calibri"/>
                <a:cs typeface="Calibri"/>
              </a:rPr>
              <a:t>leaf spot, </a:t>
            </a:r>
            <a:r>
              <a:rPr sz="2600" spc="-25" dirty="0">
                <a:latin typeface="Calibri"/>
                <a:cs typeface="Calibri"/>
              </a:rPr>
              <a:t>moko  </a:t>
            </a:r>
            <a:r>
              <a:rPr sz="2600" spc="-5" dirty="0">
                <a:latin typeface="Calibri"/>
                <a:cs typeface="Calibri"/>
              </a:rPr>
              <a:t>disease </a:t>
            </a:r>
            <a:r>
              <a:rPr sz="2600" dirty="0">
                <a:latin typeface="Calibri"/>
                <a:cs typeface="Calibri"/>
              </a:rPr>
              <a:t>and </a:t>
            </a:r>
            <a:r>
              <a:rPr sz="2600" spc="-5" dirty="0">
                <a:latin typeface="Calibri"/>
                <a:cs typeface="Calibri"/>
              </a:rPr>
              <a:t>pseudo </a:t>
            </a:r>
            <a:r>
              <a:rPr sz="2600" spc="-15" dirty="0">
                <a:latin typeface="Calibri"/>
                <a:cs typeface="Calibri"/>
              </a:rPr>
              <a:t>stem </a:t>
            </a:r>
            <a:r>
              <a:rPr sz="2600" spc="-10" dirty="0">
                <a:latin typeface="Calibri"/>
                <a:cs typeface="Calibri"/>
              </a:rPr>
              <a:t>weevil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etc.</a:t>
            </a:r>
            <a:endParaRPr sz="2600">
              <a:latin typeface="Calibri"/>
              <a:cs typeface="Calibri"/>
            </a:endParaRPr>
          </a:p>
          <a:p>
            <a:pPr marL="241300" marR="1101090" indent="-228600">
              <a:lnSpc>
                <a:spcPts val="2500"/>
              </a:lnSpc>
              <a:spcBef>
                <a:spcPts val="985"/>
              </a:spcBef>
              <a:buFont typeface="Arial"/>
              <a:buChar char="•"/>
              <a:tabLst>
                <a:tab pos="315595" algn="l"/>
                <a:tab pos="316230" algn="l"/>
              </a:tabLst>
            </a:pPr>
            <a:r>
              <a:rPr dirty="0"/>
              <a:t>	</a:t>
            </a:r>
            <a:r>
              <a:rPr sz="2600" spc="-114" dirty="0">
                <a:latin typeface="Calibri"/>
                <a:cs typeface="Calibri"/>
              </a:rPr>
              <a:t>To </a:t>
            </a:r>
            <a:r>
              <a:rPr sz="2600" spc="-10" dirty="0">
                <a:latin typeface="Calibri"/>
                <a:cs typeface="Calibri"/>
              </a:rPr>
              <a:t>develop </a:t>
            </a:r>
            <a:r>
              <a:rPr sz="2600" spc="-5" dirty="0">
                <a:latin typeface="Calibri"/>
                <a:cs typeface="Calibri"/>
              </a:rPr>
              <a:t>varieties </a:t>
            </a:r>
            <a:r>
              <a:rPr sz="2600" dirty="0">
                <a:latin typeface="Calibri"/>
                <a:cs typeface="Calibri"/>
              </a:rPr>
              <a:t>with wider </a:t>
            </a:r>
            <a:r>
              <a:rPr sz="2600" spc="-10" dirty="0">
                <a:latin typeface="Calibri"/>
                <a:cs typeface="Calibri"/>
              </a:rPr>
              <a:t>agro-ecological  </a:t>
            </a:r>
            <a:r>
              <a:rPr sz="2600" spc="-15" dirty="0">
                <a:latin typeface="Calibri"/>
                <a:cs typeface="Calibri"/>
              </a:rPr>
              <a:t>adaptability.</a:t>
            </a:r>
            <a:endParaRPr sz="2600">
              <a:latin typeface="Calibri"/>
              <a:cs typeface="Calibri"/>
            </a:endParaRPr>
          </a:p>
          <a:p>
            <a:pPr marL="241300" marR="367665" indent="-228600">
              <a:lnSpc>
                <a:spcPct val="80000"/>
              </a:lnSpc>
              <a:spcBef>
                <a:spcPts val="1025"/>
              </a:spcBef>
              <a:buFont typeface="Arial"/>
              <a:buChar char="•"/>
              <a:tabLst>
                <a:tab pos="315595" algn="l"/>
                <a:tab pos="316230" algn="l"/>
              </a:tabLst>
            </a:pPr>
            <a:r>
              <a:rPr dirty="0"/>
              <a:t>	</a:t>
            </a:r>
            <a:r>
              <a:rPr sz="2600" spc="-10" dirty="0">
                <a:latin typeface="Calibri"/>
                <a:cs typeface="Calibri"/>
              </a:rPr>
              <a:t>Development </a:t>
            </a:r>
            <a:r>
              <a:rPr sz="2600" spc="-5" dirty="0">
                <a:latin typeface="Calibri"/>
                <a:cs typeface="Calibri"/>
              </a:rPr>
              <a:t>of </a:t>
            </a:r>
            <a:r>
              <a:rPr sz="2600" dirty="0">
                <a:latin typeface="Calibri"/>
                <a:cs typeface="Calibri"/>
              </a:rPr>
              <a:t>male </a:t>
            </a:r>
            <a:r>
              <a:rPr sz="2600" spc="-10" dirty="0">
                <a:latin typeface="Calibri"/>
                <a:cs typeface="Calibri"/>
              </a:rPr>
              <a:t>fertile </a:t>
            </a:r>
            <a:r>
              <a:rPr sz="2600" spc="-5" dirty="0">
                <a:latin typeface="Calibri"/>
                <a:cs typeface="Calibri"/>
              </a:rPr>
              <a:t>parthenocarpic diploids  </a:t>
            </a:r>
            <a:r>
              <a:rPr sz="2600" dirty="0">
                <a:latin typeface="Calibri"/>
                <a:cs typeface="Calibri"/>
              </a:rPr>
              <a:t>with </a:t>
            </a:r>
            <a:r>
              <a:rPr sz="2600" spc="-10" dirty="0">
                <a:latin typeface="Calibri"/>
                <a:cs typeface="Calibri"/>
              </a:rPr>
              <a:t>resistance </a:t>
            </a:r>
            <a:r>
              <a:rPr sz="2600" spc="-15" dirty="0">
                <a:latin typeface="Calibri"/>
                <a:cs typeface="Calibri"/>
              </a:rPr>
              <a:t>to </a:t>
            </a:r>
            <a:r>
              <a:rPr sz="2600" dirty="0">
                <a:latin typeface="Calibri"/>
                <a:cs typeface="Calibri"/>
              </a:rPr>
              <a:t>major </a:t>
            </a:r>
            <a:r>
              <a:rPr sz="2600" spc="-5" dirty="0">
                <a:latin typeface="Calibri"/>
                <a:cs typeface="Calibri"/>
              </a:rPr>
              <a:t>diseases </a:t>
            </a:r>
            <a:r>
              <a:rPr sz="2600" dirty="0">
                <a:latin typeface="Calibri"/>
                <a:cs typeface="Calibri"/>
              </a:rPr>
              <a:t>and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pests.</a:t>
            </a:r>
            <a:endParaRPr sz="2600">
              <a:latin typeface="Calibri"/>
              <a:cs typeface="Calibri"/>
            </a:endParaRPr>
          </a:p>
          <a:p>
            <a:pPr marL="315595" indent="-303530">
              <a:lnSpc>
                <a:spcPct val="100000"/>
              </a:lnSpc>
              <a:spcBef>
                <a:spcPts val="375"/>
              </a:spcBef>
              <a:buFont typeface="Arial"/>
              <a:buChar char="•"/>
              <a:tabLst>
                <a:tab pos="315595" algn="l"/>
                <a:tab pos="316230" algn="l"/>
              </a:tabLst>
            </a:pPr>
            <a:r>
              <a:rPr sz="2600" spc="-5" dirty="0">
                <a:latin typeface="Calibri"/>
                <a:cs typeface="Calibri"/>
              </a:rPr>
              <a:t>Developing longer </a:t>
            </a:r>
            <a:r>
              <a:rPr sz="2600" spc="-10" dirty="0">
                <a:latin typeface="Calibri"/>
                <a:cs typeface="Calibri"/>
              </a:rPr>
              <a:t>finger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size.</a:t>
            </a:r>
            <a:endParaRPr sz="2600">
              <a:latin typeface="Calibri"/>
              <a:cs typeface="Calibri"/>
            </a:endParaRPr>
          </a:p>
          <a:p>
            <a:pPr marL="315595" indent="-303530">
              <a:lnSpc>
                <a:spcPct val="100000"/>
              </a:lnSpc>
              <a:spcBef>
                <a:spcPts val="375"/>
              </a:spcBef>
              <a:buFont typeface="Arial"/>
              <a:buChar char="•"/>
              <a:tabLst>
                <a:tab pos="315595" algn="l"/>
                <a:tab pos="316230" algn="l"/>
              </a:tabLst>
            </a:pPr>
            <a:r>
              <a:rPr sz="2600" spc="-5" dirty="0">
                <a:latin typeface="Calibri"/>
                <a:cs typeface="Calibri"/>
              </a:rPr>
              <a:t>Suitability </a:t>
            </a:r>
            <a:r>
              <a:rPr sz="2600" spc="-25" dirty="0">
                <a:latin typeface="Calibri"/>
                <a:cs typeface="Calibri"/>
              </a:rPr>
              <a:t>for</a:t>
            </a:r>
            <a:r>
              <a:rPr sz="2600" spc="-10" dirty="0">
                <a:latin typeface="Calibri"/>
                <a:cs typeface="Calibri"/>
              </a:rPr>
              <a:t> export.</a:t>
            </a:r>
            <a:endParaRPr sz="2600">
              <a:latin typeface="Calibri"/>
              <a:cs typeface="Calibri"/>
            </a:endParaRPr>
          </a:p>
          <a:p>
            <a:pPr marL="315595" indent="-303530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315595" algn="l"/>
                <a:tab pos="316230" algn="l"/>
              </a:tabLst>
            </a:pPr>
            <a:r>
              <a:rPr sz="2600" dirty="0">
                <a:latin typeface="Calibri"/>
                <a:cs typeface="Calibri"/>
              </a:rPr>
              <a:t>Good </a:t>
            </a:r>
            <a:r>
              <a:rPr sz="2600" spc="-15" dirty="0">
                <a:latin typeface="Calibri"/>
                <a:cs typeface="Calibri"/>
              </a:rPr>
              <a:t>keeping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quality.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20228" y="5855208"/>
            <a:ext cx="943355" cy="7208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366471"/>
            <a:ext cx="5817235" cy="25380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10" dirty="0">
                <a:latin typeface="Calibri"/>
                <a:cs typeface="Calibri"/>
              </a:rPr>
              <a:t>Breeding methods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achievements: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3700">
              <a:latin typeface="Times New Roman"/>
              <a:cs typeface="Times New Roman"/>
            </a:endParaRPr>
          </a:p>
          <a:p>
            <a:pPr marL="697865" lvl="1" indent="-2286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698500" algn="l"/>
              </a:tabLst>
            </a:pPr>
            <a:r>
              <a:rPr sz="2400" b="1" spc="-10" dirty="0">
                <a:latin typeface="Calibri"/>
                <a:cs typeface="Calibri"/>
              </a:rPr>
              <a:t>Introduction.</a:t>
            </a:r>
            <a:endParaRPr sz="2400">
              <a:latin typeface="Calibri"/>
              <a:cs typeface="Calibri"/>
            </a:endParaRPr>
          </a:p>
          <a:p>
            <a:pPr marL="697865" lvl="1" indent="-228600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8500" algn="l"/>
              </a:tabLst>
            </a:pPr>
            <a:r>
              <a:rPr sz="2400" b="1" spc="-10" dirty="0">
                <a:latin typeface="Calibri"/>
                <a:cs typeface="Calibri"/>
              </a:rPr>
              <a:t>Hybridization</a:t>
            </a:r>
            <a:endParaRPr sz="2400">
              <a:latin typeface="Calibri"/>
              <a:cs typeface="Calibri"/>
            </a:endParaRPr>
          </a:p>
          <a:p>
            <a:pPr marL="697865" lvl="1" indent="-228600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8500" algn="l"/>
              </a:tabLst>
            </a:pPr>
            <a:r>
              <a:rPr sz="2400" b="1" spc="-10" dirty="0">
                <a:latin typeface="Calibri"/>
                <a:cs typeface="Calibri"/>
              </a:rPr>
              <a:t>Mutation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breeding</a:t>
            </a:r>
            <a:endParaRPr sz="2400">
              <a:latin typeface="Calibri"/>
              <a:cs typeface="Calibri"/>
            </a:endParaRPr>
          </a:p>
          <a:p>
            <a:pPr marL="697865" lvl="1" indent="-228600">
              <a:lnSpc>
                <a:spcPct val="100000"/>
              </a:lnSpc>
              <a:spcBef>
                <a:spcPts val="204"/>
              </a:spcBef>
              <a:buFont typeface="Arial"/>
              <a:buChar char="•"/>
              <a:tabLst>
                <a:tab pos="698500" algn="l"/>
              </a:tabLst>
            </a:pPr>
            <a:r>
              <a:rPr sz="2400" b="1" spc="-5" dirty="0">
                <a:latin typeface="Calibri"/>
                <a:cs typeface="Calibri"/>
              </a:rPr>
              <a:t>Breeding </a:t>
            </a:r>
            <a:r>
              <a:rPr sz="2400" b="1" spc="-10" dirty="0">
                <a:latin typeface="Calibri"/>
                <a:cs typeface="Calibri"/>
              </a:rPr>
              <a:t>works </a:t>
            </a:r>
            <a:r>
              <a:rPr sz="2400" b="1" dirty="0">
                <a:latin typeface="Calibri"/>
                <a:cs typeface="Calibri"/>
              </a:rPr>
              <a:t>of </a:t>
            </a:r>
            <a:r>
              <a:rPr sz="2400" b="1" spc="-15" dirty="0">
                <a:latin typeface="Calibri"/>
                <a:cs typeface="Calibri"/>
              </a:rPr>
              <a:t>different</a:t>
            </a:r>
            <a:r>
              <a:rPr sz="2400" b="1" spc="-5" dirty="0">
                <a:latin typeface="Calibri"/>
                <a:cs typeface="Calibri"/>
              </a:rPr>
              <a:t> areas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20228" y="5855208"/>
            <a:ext cx="943355" cy="7208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305765"/>
            <a:ext cx="7472680" cy="4279900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241300" marR="405130" indent="-228600">
              <a:lnSpc>
                <a:spcPct val="90000"/>
              </a:lnSpc>
              <a:spcBef>
                <a:spcPts val="490"/>
              </a:spcBef>
              <a:buFont typeface="Arial"/>
              <a:buChar char="•"/>
              <a:tabLst>
                <a:tab pos="241300" algn="l"/>
              </a:tabLst>
            </a:pPr>
            <a:r>
              <a:rPr sz="3200" spc="-10" dirty="0">
                <a:latin typeface="Calibri"/>
                <a:cs typeface="Calibri"/>
              </a:rPr>
              <a:t>Important </a:t>
            </a:r>
            <a:r>
              <a:rPr sz="3200" spc="-20" dirty="0">
                <a:latin typeface="Calibri"/>
                <a:cs typeface="Calibri"/>
              </a:rPr>
              <a:t>guava </a:t>
            </a:r>
            <a:r>
              <a:rPr sz="3200" spc="-10" dirty="0">
                <a:latin typeface="Calibri"/>
                <a:cs typeface="Calibri"/>
              </a:rPr>
              <a:t>growing </a:t>
            </a:r>
            <a:r>
              <a:rPr sz="3200" spc="-25" dirty="0">
                <a:latin typeface="Calibri"/>
                <a:cs typeface="Calibri"/>
              </a:rPr>
              <a:t>states </a:t>
            </a:r>
            <a:r>
              <a:rPr sz="3200" dirty="0">
                <a:latin typeface="Calibri"/>
                <a:cs typeface="Calibri"/>
              </a:rPr>
              <a:t>in </a:t>
            </a:r>
            <a:r>
              <a:rPr sz="3200" spc="-5" dirty="0">
                <a:latin typeface="Calibri"/>
                <a:cs typeface="Calibri"/>
              </a:rPr>
              <a:t>the  </a:t>
            </a:r>
            <a:r>
              <a:rPr sz="3200" spc="-10" dirty="0">
                <a:latin typeface="Calibri"/>
                <a:cs typeface="Calibri"/>
              </a:rPr>
              <a:t>country </a:t>
            </a:r>
            <a:r>
              <a:rPr sz="3200" spc="-15" dirty="0">
                <a:latin typeface="Calibri"/>
                <a:cs typeface="Calibri"/>
              </a:rPr>
              <a:t>are </a:t>
            </a:r>
            <a:r>
              <a:rPr sz="3200" spc="-20" dirty="0">
                <a:latin typeface="Calibri"/>
                <a:cs typeface="Calibri"/>
              </a:rPr>
              <a:t>Uttar </a:t>
            </a:r>
            <a:r>
              <a:rPr sz="3200" spc="-10" dirty="0">
                <a:latin typeface="Calibri"/>
                <a:cs typeface="Calibri"/>
              </a:rPr>
              <a:t>Pradesh, </a:t>
            </a:r>
            <a:r>
              <a:rPr sz="3200" spc="-50" dirty="0">
                <a:latin typeface="Calibri"/>
                <a:cs typeface="Calibri"/>
              </a:rPr>
              <a:t>Bihar, </a:t>
            </a:r>
            <a:r>
              <a:rPr sz="3200" spc="-20" dirty="0">
                <a:latin typeface="Calibri"/>
                <a:cs typeface="Calibri"/>
              </a:rPr>
              <a:t>Madhya  </a:t>
            </a:r>
            <a:r>
              <a:rPr sz="3200" spc="-10" dirty="0">
                <a:latin typeface="Calibri"/>
                <a:cs typeface="Calibri"/>
              </a:rPr>
              <a:t>Pradesh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15" dirty="0">
                <a:latin typeface="Calibri"/>
                <a:cs typeface="Calibri"/>
              </a:rPr>
              <a:t>Maharashtra.</a:t>
            </a:r>
            <a:endParaRPr sz="3200">
              <a:latin typeface="Calibri"/>
              <a:cs typeface="Calibri"/>
            </a:endParaRPr>
          </a:p>
          <a:p>
            <a:pPr marL="241300" marR="233679" indent="-228600">
              <a:lnSpc>
                <a:spcPct val="9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3200" spc="-5" dirty="0">
                <a:latin typeface="Calibri"/>
                <a:cs typeface="Calibri"/>
              </a:rPr>
              <a:t>Allahabad </a:t>
            </a:r>
            <a:r>
              <a:rPr sz="3200" spc="-10" dirty="0">
                <a:latin typeface="Calibri"/>
                <a:cs typeface="Calibri"/>
              </a:rPr>
              <a:t>district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20" dirty="0">
                <a:latin typeface="Calibri"/>
                <a:cs typeface="Calibri"/>
              </a:rPr>
              <a:t>Uttar </a:t>
            </a:r>
            <a:r>
              <a:rPr sz="3200" spc="-10" dirty="0">
                <a:latin typeface="Calibri"/>
                <a:cs typeface="Calibri"/>
              </a:rPr>
              <a:t>Pradesh </a:t>
            </a:r>
            <a:r>
              <a:rPr sz="3200" spc="-5" dirty="0">
                <a:latin typeface="Calibri"/>
                <a:cs typeface="Calibri"/>
              </a:rPr>
              <a:t>has </a:t>
            </a:r>
            <a:r>
              <a:rPr sz="3200" dirty="0">
                <a:latin typeface="Calibri"/>
                <a:cs typeface="Calibri"/>
              </a:rPr>
              <a:t>the  </a:t>
            </a:r>
            <a:r>
              <a:rPr sz="3200" spc="-15" dirty="0">
                <a:latin typeface="Calibri"/>
                <a:cs typeface="Calibri"/>
              </a:rPr>
              <a:t>reputation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10" dirty="0">
                <a:latin typeface="Calibri"/>
                <a:cs typeface="Calibri"/>
              </a:rPr>
              <a:t>growing </a:t>
            </a: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spc="-15" dirty="0">
                <a:latin typeface="Calibri"/>
                <a:cs typeface="Calibri"/>
              </a:rPr>
              <a:t>best </a:t>
            </a:r>
            <a:r>
              <a:rPr sz="3200" spc="-5" dirty="0">
                <a:latin typeface="Calibri"/>
                <a:cs typeface="Calibri"/>
              </a:rPr>
              <a:t>quality of  </a:t>
            </a:r>
            <a:r>
              <a:rPr sz="3200" spc="-20" dirty="0">
                <a:latin typeface="Calibri"/>
                <a:cs typeface="Calibri"/>
              </a:rPr>
              <a:t>guava </a:t>
            </a:r>
            <a:r>
              <a:rPr sz="3200" spc="-5" dirty="0">
                <a:latin typeface="Calibri"/>
                <a:cs typeface="Calibri"/>
              </a:rPr>
              <a:t>fruits </a:t>
            </a:r>
            <a:r>
              <a:rPr sz="3200" dirty="0">
                <a:latin typeface="Calibri"/>
                <a:cs typeface="Calibri"/>
              </a:rPr>
              <a:t>in the</a:t>
            </a:r>
            <a:r>
              <a:rPr sz="3200" spc="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world.</a:t>
            </a:r>
            <a:endParaRPr sz="3200">
              <a:latin typeface="Calibri"/>
              <a:cs typeface="Calibri"/>
            </a:endParaRPr>
          </a:p>
          <a:p>
            <a:pPr marL="241300" marR="5080" indent="-228600">
              <a:lnSpc>
                <a:spcPct val="9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3200" spc="-5" dirty="0">
                <a:latin typeface="Calibri"/>
                <a:cs typeface="Calibri"/>
              </a:rPr>
              <a:t>The importance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20" dirty="0">
                <a:latin typeface="Calibri"/>
                <a:cs typeface="Calibri"/>
              </a:rPr>
              <a:t>guava </a:t>
            </a:r>
            <a:r>
              <a:rPr sz="3200" dirty="0">
                <a:latin typeface="Calibri"/>
                <a:cs typeface="Calibri"/>
              </a:rPr>
              <a:t>is </a:t>
            </a:r>
            <a:r>
              <a:rPr sz="3200" spc="-5" dirty="0">
                <a:latin typeface="Calibri"/>
                <a:cs typeface="Calibri"/>
              </a:rPr>
              <a:t>due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5" dirty="0">
                <a:latin typeface="Calibri"/>
                <a:cs typeface="Calibri"/>
              </a:rPr>
              <a:t>fact  </a:t>
            </a:r>
            <a:r>
              <a:rPr sz="3200" spc="-10" dirty="0">
                <a:latin typeface="Calibri"/>
                <a:cs typeface="Calibri"/>
              </a:rPr>
              <a:t>that </a:t>
            </a:r>
            <a:r>
              <a:rPr sz="3200" dirty="0">
                <a:latin typeface="Calibri"/>
                <a:cs typeface="Calibri"/>
              </a:rPr>
              <a:t>it is the </a:t>
            </a:r>
            <a:r>
              <a:rPr sz="3200" spc="-15" dirty="0">
                <a:latin typeface="Calibri"/>
                <a:cs typeface="Calibri"/>
              </a:rPr>
              <a:t>hardy </a:t>
            </a:r>
            <a:r>
              <a:rPr sz="3200" spc="-5" dirty="0">
                <a:latin typeface="Calibri"/>
                <a:cs typeface="Calibri"/>
              </a:rPr>
              <a:t>fruit </a:t>
            </a:r>
            <a:r>
              <a:rPr sz="3200" dirty="0">
                <a:latin typeface="Calibri"/>
                <a:cs typeface="Calibri"/>
              </a:rPr>
              <a:t>which </a:t>
            </a:r>
            <a:r>
              <a:rPr sz="3200" spc="-5" dirty="0">
                <a:latin typeface="Calibri"/>
                <a:cs typeface="Calibri"/>
              </a:rPr>
              <a:t>can </a:t>
            </a:r>
            <a:r>
              <a:rPr sz="3200" dirty="0">
                <a:latin typeface="Calibri"/>
                <a:cs typeface="Calibri"/>
              </a:rPr>
              <a:t>be </a:t>
            </a:r>
            <a:r>
              <a:rPr sz="3200" spc="-15" dirty="0">
                <a:latin typeface="Calibri"/>
                <a:cs typeface="Calibri"/>
              </a:rPr>
              <a:t>grown  </a:t>
            </a:r>
            <a:r>
              <a:rPr sz="3200" dirty="0">
                <a:latin typeface="Calibri"/>
                <a:cs typeface="Calibri"/>
              </a:rPr>
              <a:t>in </a:t>
            </a:r>
            <a:r>
              <a:rPr sz="3200" spc="-10" dirty="0">
                <a:latin typeface="Calibri"/>
                <a:cs typeface="Calibri"/>
              </a:rPr>
              <a:t>alkaline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5" dirty="0">
                <a:latin typeface="Calibri"/>
                <a:cs typeface="Calibri"/>
              </a:rPr>
              <a:t>poorly </a:t>
            </a:r>
            <a:r>
              <a:rPr sz="3200" spc="-10" dirty="0">
                <a:latin typeface="Calibri"/>
                <a:cs typeface="Calibri"/>
              </a:rPr>
              <a:t>drained</a:t>
            </a:r>
            <a:r>
              <a:rPr sz="3200" spc="3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soil.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280250"/>
            <a:ext cx="7629525" cy="3865879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10" dirty="0">
                <a:latin typeface="Calibri"/>
                <a:cs typeface="Calibri"/>
              </a:rPr>
              <a:t>Introduction</a:t>
            </a:r>
            <a:endParaRPr sz="2800">
              <a:latin typeface="Calibri"/>
              <a:cs typeface="Calibri"/>
            </a:endParaRPr>
          </a:p>
          <a:p>
            <a:pPr marL="241300" marR="5080" indent="-228600">
              <a:lnSpc>
                <a:spcPct val="9000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Calibri"/>
                <a:cs typeface="Calibri"/>
              </a:rPr>
              <a:t>Introduction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some </a:t>
            </a:r>
            <a:r>
              <a:rPr sz="2800" spc="-20" dirty="0">
                <a:latin typeface="Calibri"/>
                <a:cs typeface="Calibri"/>
              </a:rPr>
              <a:t>cultivators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banana </a:t>
            </a:r>
            <a:r>
              <a:rPr sz="2800" spc="-15" dirty="0">
                <a:latin typeface="Calibri"/>
                <a:cs typeface="Calibri"/>
              </a:rPr>
              <a:t>was  </a:t>
            </a:r>
            <a:r>
              <a:rPr sz="2800" spc="-5" dirty="0">
                <a:latin typeface="Calibri"/>
                <a:cs typeface="Calibri"/>
              </a:rPr>
              <a:t>made with </a:t>
            </a:r>
            <a:r>
              <a:rPr sz="2800" spc="-15" dirty="0">
                <a:latin typeface="Calibri"/>
                <a:cs typeface="Calibri"/>
              </a:rPr>
              <a:t>resistance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biotic </a:t>
            </a:r>
            <a:r>
              <a:rPr sz="2800" spc="-15" dirty="0">
                <a:latin typeface="Calibri"/>
                <a:cs typeface="Calibri"/>
              </a:rPr>
              <a:t>stresses </a:t>
            </a:r>
            <a:r>
              <a:rPr sz="2800" dirty="0">
                <a:latin typeface="Calibri"/>
                <a:cs typeface="Calibri"/>
              </a:rPr>
              <a:t>e.g. </a:t>
            </a:r>
            <a:r>
              <a:rPr sz="2800" spc="-10" dirty="0">
                <a:latin typeface="Calibri"/>
                <a:cs typeface="Calibri"/>
              </a:rPr>
              <a:t>Lady  Finger </a:t>
            </a:r>
            <a:r>
              <a:rPr sz="2800" spc="-15" dirty="0">
                <a:latin typeface="Calibri"/>
                <a:cs typeface="Calibri"/>
              </a:rPr>
              <a:t>(EC </a:t>
            </a:r>
            <a:r>
              <a:rPr sz="2800" spc="-5" dirty="0">
                <a:latin typeface="Calibri"/>
                <a:cs typeface="Calibri"/>
              </a:rPr>
              <a:t>160160) </a:t>
            </a:r>
            <a:r>
              <a:rPr sz="2800" spc="-20" dirty="0">
                <a:latin typeface="Calibri"/>
                <a:cs typeface="Calibri"/>
              </a:rPr>
              <a:t>resistant to </a:t>
            </a:r>
            <a:r>
              <a:rPr sz="2800" spc="-15" dirty="0">
                <a:latin typeface="Calibri"/>
                <a:cs typeface="Calibri"/>
              </a:rPr>
              <a:t>bunchy top </a:t>
            </a:r>
            <a:r>
              <a:rPr sz="2800" spc="-5" dirty="0">
                <a:latin typeface="Calibri"/>
                <a:cs typeface="Calibri"/>
              </a:rPr>
              <a:t>virus  </a:t>
            </a:r>
            <a:r>
              <a:rPr sz="2800" spc="-15" dirty="0">
                <a:latin typeface="Calibri"/>
                <a:cs typeface="Calibri"/>
              </a:rPr>
              <a:t>introduced </a:t>
            </a:r>
            <a:r>
              <a:rPr sz="2800" spc="-20" dirty="0">
                <a:latin typeface="Calibri"/>
                <a:cs typeface="Calibri"/>
              </a:rPr>
              <a:t>from Australia </a:t>
            </a:r>
            <a:r>
              <a:rPr sz="2800" spc="-5" dirty="0">
                <a:latin typeface="Calibri"/>
                <a:cs typeface="Calibri"/>
              </a:rPr>
              <a:t>and is </a:t>
            </a:r>
            <a:r>
              <a:rPr sz="2800" spc="-10" dirty="0">
                <a:latin typeface="Calibri"/>
                <a:cs typeface="Calibri"/>
              </a:rPr>
              <a:t>being </a:t>
            </a:r>
            <a:r>
              <a:rPr sz="2800" spc="-15" dirty="0">
                <a:latin typeface="Calibri"/>
                <a:cs typeface="Calibri"/>
              </a:rPr>
              <a:t>evaluated at  </a:t>
            </a:r>
            <a:r>
              <a:rPr sz="2800" spc="-5" dirty="0">
                <a:latin typeface="Calibri"/>
                <a:cs typeface="Calibri"/>
              </a:rPr>
              <a:t>IIHR, </a:t>
            </a:r>
            <a:r>
              <a:rPr sz="2800" spc="-15" dirty="0">
                <a:latin typeface="Calibri"/>
                <a:cs typeface="Calibri"/>
              </a:rPr>
              <a:t>Bangalore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25" dirty="0">
                <a:latin typeface="Calibri"/>
                <a:cs typeface="Calibri"/>
              </a:rPr>
              <a:t>TNAU,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Coimbatore.</a:t>
            </a:r>
            <a:endParaRPr sz="2800">
              <a:latin typeface="Calibri"/>
              <a:cs typeface="Calibri"/>
            </a:endParaRPr>
          </a:p>
          <a:p>
            <a:pPr marL="241300" marR="24765" indent="-228600">
              <a:lnSpc>
                <a:spcPts val="3020"/>
              </a:lnSpc>
              <a:spcBef>
                <a:spcPts val="104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40" dirty="0">
                <a:latin typeface="Calibri"/>
                <a:cs typeface="Calibri"/>
              </a:rPr>
              <a:t>Further, </a:t>
            </a:r>
            <a:r>
              <a:rPr sz="2800" spc="-15" dirty="0">
                <a:latin typeface="Calibri"/>
                <a:cs typeface="Calibri"/>
              </a:rPr>
              <a:t>cultivars </a:t>
            </a:r>
            <a:r>
              <a:rPr sz="2800" spc="-5" dirty="0">
                <a:latin typeface="Calibri"/>
                <a:cs typeface="Calibri"/>
              </a:rPr>
              <a:t>Naine MS </a:t>
            </a:r>
            <a:r>
              <a:rPr sz="2800" spc="-15" dirty="0">
                <a:latin typeface="Calibri"/>
                <a:cs typeface="Calibri"/>
              </a:rPr>
              <a:t>(EC </a:t>
            </a:r>
            <a:r>
              <a:rPr sz="2800" spc="-5" dirty="0">
                <a:latin typeface="Calibri"/>
                <a:cs typeface="Calibri"/>
              </a:rPr>
              <a:t>27237) </a:t>
            </a:r>
            <a:r>
              <a:rPr sz="2800" spc="-20" dirty="0">
                <a:latin typeface="Calibri"/>
                <a:cs typeface="Calibri"/>
              </a:rPr>
              <a:t>from </a:t>
            </a:r>
            <a:r>
              <a:rPr sz="2800" spc="-15" dirty="0">
                <a:latin typeface="Calibri"/>
                <a:cs typeface="Calibri"/>
              </a:rPr>
              <a:t>France 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30" dirty="0">
                <a:latin typeface="Calibri"/>
                <a:cs typeface="Calibri"/>
              </a:rPr>
              <a:t>Valery </a:t>
            </a:r>
            <a:r>
              <a:rPr sz="2800" spc="-20" dirty="0">
                <a:latin typeface="Calibri"/>
                <a:cs typeface="Calibri"/>
              </a:rPr>
              <a:t>from </a:t>
            </a:r>
            <a:r>
              <a:rPr sz="2800" spc="-40" dirty="0">
                <a:latin typeface="Calibri"/>
                <a:cs typeface="Calibri"/>
              </a:rPr>
              <a:t>West </a:t>
            </a:r>
            <a:r>
              <a:rPr sz="2800" spc="-5" dirty="0">
                <a:latin typeface="Calibri"/>
                <a:cs typeface="Calibri"/>
              </a:rPr>
              <a:t>Indies </a:t>
            </a:r>
            <a:r>
              <a:rPr sz="2800" spc="-20" dirty="0">
                <a:latin typeface="Calibri"/>
                <a:cs typeface="Calibri"/>
              </a:rPr>
              <a:t>were </a:t>
            </a:r>
            <a:r>
              <a:rPr sz="2800" spc="-15" dirty="0">
                <a:latin typeface="Calibri"/>
                <a:cs typeface="Calibri"/>
              </a:rPr>
              <a:t>introduced </a:t>
            </a:r>
            <a:r>
              <a:rPr sz="2800" spc="-30" dirty="0">
                <a:latin typeface="Calibri"/>
                <a:cs typeface="Calibri"/>
              </a:rPr>
              <a:t>for  </a:t>
            </a:r>
            <a:r>
              <a:rPr sz="2800" spc="-15" dirty="0">
                <a:latin typeface="Calibri"/>
                <a:cs typeface="Calibri"/>
              </a:rPr>
              <a:t>utilization </a:t>
            </a:r>
            <a:r>
              <a:rPr sz="2800" spc="-5" dirty="0">
                <a:latin typeface="Calibri"/>
                <a:cs typeface="Calibri"/>
              </a:rPr>
              <a:t>in </a:t>
            </a:r>
            <a:r>
              <a:rPr sz="2800" spc="-20" dirty="0">
                <a:latin typeface="Calibri"/>
                <a:cs typeface="Calibri"/>
              </a:rPr>
              <a:t>improvement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programme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20228" y="5855208"/>
            <a:ext cx="943355" cy="7208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280250"/>
            <a:ext cx="7696834" cy="514477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10" dirty="0">
                <a:latin typeface="Calibri"/>
                <a:cs typeface="Calibri"/>
              </a:rPr>
              <a:t>Hybridization</a:t>
            </a:r>
            <a:endParaRPr sz="2800">
              <a:latin typeface="Calibri"/>
              <a:cs typeface="Calibri"/>
            </a:endParaRPr>
          </a:p>
          <a:p>
            <a:pPr marL="241300" marR="5080" indent="-228600">
              <a:lnSpc>
                <a:spcPts val="3020"/>
              </a:lnSpc>
              <a:spcBef>
                <a:spcPts val="10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In India, </a:t>
            </a:r>
            <a:r>
              <a:rPr sz="2800" spc="-15" dirty="0">
                <a:latin typeface="Calibri"/>
                <a:cs typeface="Calibri"/>
              </a:rPr>
              <a:t>breeding </a:t>
            </a:r>
            <a:r>
              <a:rPr sz="2800" spc="-10" dirty="0">
                <a:latin typeface="Calibri"/>
                <a:cs typeface="Calibri"/>
              </a:rPr>
              <a:t>work </a:t>
            </a:r>
            <a:r>
              <a:rPr sz="2800" spc="-15" dirty="0">
                <a:latin typeface="Calibri"/>
                <a:cs typeface="Calibri"/>
              </a:rPr>
              <a:t>was </a:t>
            </a:r>
            <a:r>
              <a:rPr sz="2800" spc="-20" dirty="0">
                <a:latin typeface="Calibri"/>
                <a:cs typeface="Calibri"/>
              </a:rPr>
              <a:t>started </a:t>
            </a:r>
            <a:r>
              <a:rPr sz="2800" spc="-15" dirty="0">
                <a:latin typeface="Calibri"/>
                <a:cs typeface="Calibri"/>
              </a:rPr>
              <a:t>at </a:t>
            </a:r>
            <a:r>
              <a:rPr sz="2800" spc="-20" dirty="0">
                <a:latin typeface="Calibri"/>
                <a:cs typeface="Calibri"/>
              </a:rPr>
              <a:t>Central  </a:t>
            </a:r>
            <a:r>
              <a:rPr sz="2800" spc="-5" dirty="0">
                <a:latin typeface="Calibri"/>
                <a:cs typeface="Calibri"/>
              </a:rPr>
              <a:t>Banana </a:t>
            </a:r>
            <a:r>
              <a:rPr sz="2800" spc="-15" dirty="0">
                <a:latin typeface="Calibri"/>
                <a:cs typeface="Calibri"/>
              </a:rPr>
              <a:t>Research Station, Aduthurai </a:t>
            </a:r>
            <a:r>
              <a:rPr sz="2800" spc="-40" dirty="0">
                <a:latin typeface="Calibri"/>
                <a:cs typeface="Calibri"/>
              </a:rPr>
              <a:t>(Tamil </a:t>
            </a:r>
            <a:r>
              <a:rPr sz="2800" spc="-5" dirty="0">
                <a:latin typeface="Calibri"/>
                <a:cs typeface="Calibri"/>
              </a:rPr>
              <a:t>Nadu) in  </a:t>
            </a:r>
            <a:r>
              <a:rPr sz="2800" spc="-10" dirty="0">
                <a:latin typeface="Calibri"/>
                <a:cs typeface="Calibri"/>
              </a:rPr>
              <a:t>1949.</a:t>
            </a:r>
            <a:endParaRPr sz="2800">
              <a:latin typeface="Calibri"/>
              <a:cs typeface="Calibri"/>
            </a:endParaRPr>
          </a:p>
          <a:p>
            <a:pPr marL="241300" marR="510540" indent="-228600">
              <a:lnSpc>
                <a:spcPts val="302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35" dirty="0">
                <a:latin typeface="Calibri"/>
                <a:cs typeface="Calibri"/>
              </a:rPr>
              <a:t>Technique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5" dirty="0">
                <a:latin typeface="Calibri"/>
                <a:cs typeface="Calibri"/>
              </a:rPr>
              <a:t>hybridization </a:t>
            </a:r>
            <a:r>
              <a:rPr sz="2800" spc="-5" dirty="0">
                <a:latin typeface="Calibri"/>
                <a:cs typeface="Calibri"/>
              </a:rPr>
              <a:t>in </a:t>
            </a:r>
            <a:r>
              <a:rPr sz="2800" spc="-10" dirty="0">
                <a:latin typeface="Calibri"/>
                <a:cs typeface="Calibri"/>
              </a:rPr>
              <a:t>banana </a:t>
            </a:r>
            <a:r>
              <a:rPr sz="2800" spc="-5" dirty="0">
                <a:latin typeface="Calibri"/>
                <a:cs typeface="Calibri"/>
              </a:rPr>
              <a:t>is </a:t>
            </a:r>
            <a:r>
              <a:rPr sz="2800" spc="-25" dirty="0">
                <a:latin typeface="Calibri"/>
                <a:cs typeface="Calibri"/>
              </a:rPr>
              <a:t>different  </a:t>
            </a:r>
            <a:r>
              <a:rPr sz="2800" spc="-20" dirty="0">
                <a:latin typeface="Calibri"/>
                <a:cs typeface="Calibri"/>
              </a:rPr>
              <a:t>from </a:t>
            </a:r>
            <a:r>
              <a:rPr sz="2800" spc="-10" dirty="0">
                <a:latin typeface="Calibri"/>
                <a:cs typeface="Calibri"/>
              </a:rPr>
              <a:t>other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crops.</a:t>
            </a:r>
            <a:endParaRPr sz="2800">
              <a:latin typeface="Calibri"/>
              <a:cs typeface="Calibri"/>
            </a:endParaRPr>
          </a:p>
          <a:p>
            <a:pPr marL="241300" marR="112395" indent="-228600">
              <a:lnSpc>
                <a:spcPct val="90000"/>
              </a:lnSpc>
              <a:spcBef>
                <a:spcPts val="95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Calibri"/>
                <a:cs typeface="Calibri"/>
              </a:rPr>
              <a:t>Pollination </a:t>
            </a:r>
            <a:r>
              <a:rPr sz="2800" spc="-5" dirty="0">
                <a:latin typeface="Calibri"/>
                <a:cs typeface="Calibri"/>
              </a:rPr>
              <a:t>is </a:t>
            </a:r>
            <a:r>
              <a:rPr sz="2800" spc="-15" dirty="0">
                <a:latin typeface="Calibri"/>
                <a:cs typeface="Calibri"/>
              </a:rPr>
              <a:t>best </a:t>
            </a:r>
            <a:r>
              <a:rPr sz="2800" spc="-10" dirty="0">
                <a:latin typeface="Calibri"/>
                <a:cs typeface="Calibri"/>
              </a:rPr>
              <a:t>carried out </a:t>
            </a:r>
            <a:r>
              <a:rPr sz="2800" spc="-5" dirty="0">
                <a:latin typeface="Calibri"/>
                <a:cs typeface="Calibri"/>
              </a:rPr>
              <a:t>in the morning. </a:t>
            </a:r>
            <a:r>
              <a:rPr sz="2800" spc="-10" dirty="0">
                <a:latin typeface="Calibri"/>
                <a:cs typeface="Calibri"/>
              </a:rPr>
              <a:t>The  bunches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5" dirty="0">
                <a:latin typeface="Calibri"/>
                <a:cs typeface="Calibri"/>
              </a:rPr>
              <a:t>female parent are </a:t>
            </a:r>
            <a:r>
              <a:rPr sz="2800" spc="-5" dirty="0">
                <a:latin typeface="Calibri"/>
                <a:cs typeface="Calibri"/>
              </a:rPr>
              <a:t>bagged </a:t>
            </a:r>
            <a:r>
              <a:rPr sz="2800" spc="-15" dirty="0">
                <a:latin typeface="Calibri"/>
                <a:cs typeface="Calibri"/>
              </a:rPr>
              <a:t>at </a:t>
            </a:r>
            <a:r>
              <a:rPr sz="2800" spc="-10" dirty="0">
                <a:latin typeface="Calibri"/>
                <a:cs typeface="Calibri"/>
              </a:rPr>
              <a:t>shooting  </a:t>
            </a:r>
            <a:r>
              <a:rPr sz="2800" spc="-5" dirty="0">
                <a:latin typeface="Calibri"/>
                <a:cs typeface="Calibri"/>
              </a:rPr>
              <a:t>and each </a:t>
            </a:r>
            <a:r>
              <a:rPr sz="2800" spc="-10" dirty="0">
                <a:latin typeface="Calibri"/>
                <a:cs typeface="Calibri"/>
              </a:rPr>
              <a:t>successive hand </a:t>
            </a:r>
            <a:r>
              <a:rPr sz="2800" spc="-5" dirty="0">
                <a:latin typeface="Calibri"/>
                <a:cs typeface="Calibri"/>
              </a:rPr>
              <a:t>is </a:t>
            </a:r>
            <a:r>
              <a:rPr sz="2800" spc="-15" dirty="0">
                <a:latin typeface="Calibri"/>
                <a:cs typeface="Calibri"/>
              </a:rPr>
              <a:t>pollinated </a:t>
            </a:r>
            <a:r>
              <a:rPr sz="2800" spc="-5" dirty="0">
                <a:latin typeface="Calibri"/>
                <a:cs typeface="Calibri"/>
              </a:rPr>
              <a:t>as it is  </a:t>
            </a:r>
            <a:r>
              <a:rPr sz="2800" spc="-15" dirty="0">
                <a:latin typeface="Calibri"/>
                <a:cs typeface="Calibri"/>
              </a:rPr>
              <a:t>exposed. </a:t>
            </a:r>
            <a:r>
              <a:rPr sz="2800" spc="-40" dirty="0">
                <a:latin typeface="Calibri"/>
                <a:cs typeface="Calibri"/>
              </a:rPr>
              <a:t>At </a:t>
            </a:r>
            <a:r>
              <a:rPr sz="2800" spc="-10" dirty="0">
                <a:latin typeface="Calibri"/>
                <a:cs typeface="Calibri"/>
              </a:rPr>
              <a:t>maturity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ripening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bunch </a:t>
            </a:r>
            <a:r>
              <a:rPr sz="2800" spc="-5" dirty="0">
                <a:latin typeface="Calibri"/>
                <a:cs typeface="Calibri"/>
              </a:rPr>
              <a:t>is cut  and </a:t>
            </a:r>
            <a:r>
              <a:rPr sz="2800" spc="-10" dirty="0">
                <a:latin typeface="Calibri"/>
                <a:cs typeface="Calibri"/>
              </a:rPr>
              <a:t>seeds </a:t>
            </a:r>
            <a:r>
              <a:rPr sz="2800" spc="-20" dirty="0">
                <a:latin typeface="Calibri"/>
                <a:cs typeface="Calibri"/>
              </a:rPr>
              <a:t>are extracted. </a:t>
            </a:r>
            <a:r>
              <a:rPr sz="2800" spc="-10" dirty="0">
                <a:latin typeface="Calibri"/>
                <a:cs typeface="Calibri"/>
              </a:rPr>
              <a:t>Seeds </a:t>
            </a:r>
            <a:r>
              <a:rPr sz="2800" spc="-20" dirty="0">
                <a:latin typeface="Calibri"/>
                <a:cs typeface="Calibri"/>
              </a:rPr>
              <a:t>are </a:t>
            </a:r>
            <a:r>
              <a:rPr sz="2800" spc="-10" dirty="0">
                <a:latin typeface="Calibri"/>
                <a:cs typeface="Calibri"/>
              </a:rPr>
              <a:t>sown </a:t>
            </a:r>
            <a:r>
              <a:rPr sz="2800" spc="-15" dirty="0">
                <a:latin typeface="Calibri"/>
                <a:cs typeface="Calibri"/>
              </a:rPr>
              <a:t>at </a:t>
            </a:r>
            <a:r>
              <a:rPr sz="2800" spc="-10" dirty="0">
                <a:latin typeface="Calibri"/>
                <a:cs typeface="Calibri"/>
              </a:rPr>
              <a:t>once </a:t>
            </a:r>
            <a:r>
              <a:rPr sz="2800" spc="-5" dirty="0">
                <a:latin typeface="Calibri"/>
                <a:cs typeface="Calibri"/>
              </a:rPr>
              <a:t>in  the </a:t>
            </a:r>
            <a:r>
              <a:rPr sz="2800" spc="-10" dirty="0">
                <a:latin typeface="Calibri"/>
                <a:cs typeface="Calibri"/>
              </a:rPr>
              <a:t>green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house.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20228" y="5855208"/>
            <a:ext cx="943355" cy="7208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366471"/>
            <a:ext cx="7712075" cy="3653154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41300" marR="5080" indent="-228600">
              <a:lnSpc>
                <a:spcPct val="90000"/>
              </a:lnSpc>
              <a:spcBef>
                <a:spcPts val="43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20" dirty="0">
                <a:latin typeface="Calibri"/>
                <a:cs typeface="Calibri"/>
              </a:rPr>
              <a:t>Evaluation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5" dirty="0">
                <a:latin typeface="Calibri"/>
                <a:cs typeface="Calibri"/>
              </a:rPr>
              <a:t>hybrid progenies </a:t>
            </a:r>
            <a:r>
              <a:rPr sz="2800" spc="-20" dirty="0">
                <a:latin typeface="Calibri"/>
                <a:cs typeface="Calibri"/>
              </a:rPr>
              <a:t>from </a:t>
            </a:r>
            <a:r>
              <a:rPr sz="2800" spc="-10" dirty="0">
                <a:latin typeface="Calibri"/>
                <a:cs typeface="Calibri"/>
              </a:rPr>
              <a:t>seedlings </a:t>
            </a:r>
            <a:r>
              <a:rPr sz="2800" spc="-20" dirty="0">
                <a:latin typeface="Calibri"/>
                <a:cs typeface="Calibri"/>
              </a:rPr>
              <a:t>to  </a:t>
            </a:r>
            <a:r>
              <a:rPr sz="2800" spc="-15" dirty="0">
                <a:latin typeface="Calibri"/>
                <a:cs typeface="Calibri"/>
              </a:rPr>
              <a:t>harvest </a:t>
            </a:r>
            <a:r>
              <a:rPr sz="2800" spc="-20" dirty="0">
                <a:latin typeface="Calibri"/>
                <a:cs typeface="Calibri"/>
              </a:rPr>
              <a:t>may </a:t>
            </a:r>
            <a:r>
              <a:rPr sz="2800" spc="-10" dirty="0">
                <a:latin typeface="Calibri"/>
                <a:cs typeface="Calibri"/>
              </a:rPr>
              <a:t>not </a:t>
            </a:r>
            <a:r>
              <a:rPr sz="2800" spc="-5" dirty="0">
                <a:latin typeface="Calibri"/>
                <a:cs typeface="Calibri"/>
              </a:rPr>
              <a:t>be the </a:t>
            </a:r>
            <a:r>
              <a:rPr sz="2800" spc="-15" dirty="0">
                <a:latin typeface="Calibri"/>
                <a:cs typeface="Calibri"/>
              </a:rPr>
              <a:t>correct </a:t>
            </a:r>
            <a:r>
              <a:rPr sz="2800" spc="-10" dirty="0">
                <a:latin typeface="Calibri"/>
                <a:cs typeface="Calibri"/>
              </a:rPr>
              <a:t>phase </a:t>
            </a:r>
            <a:r>
              <a:rPr sz="2800" spc="-15" dirty="0">
                <a:latin typeface="Calibri"/>
                <a:cs typeface="Calibri"/>
              </a:rPr>
              <a:t>instead,  </a:t>
            </a:r>
            <a:r>
              <a:rPr sz="2800" spc="-10" dirty="0">
                <a:latin typeface="Calibri"/>
                <a:cs typeface="Calibri"/>
              </a:rPr>
              <a:t>evaluation </a:t>
            </a:r>
            <a:r>
              <a:rPr sz="2800" spc="-5" dirty="0">
                <a:latin typeface="Calibri"/>
                <a:cs typeface="Calibri"/>
              </a:rPr>
              <a:t>of the </a:t>
            </a:r>
            <a:r>
              <a:rPr sz="2800" spc="-10" dirty="0">
                <a:latin typeface="Calibri"/>
                <a:cs typeface="Calibri"/>
              </a:rPr>
              <a:t>same under </a:t>
            </a:r>
            <a:r>
              <a:rPr sz="2800" spc="-15" dirty="0">
                <a:latin typeface="Calibri"/>
                <a:cs typeface="Calibri"/>
              </a:rPr>
              <a:t>next </a:t>
            </a:r>
            <a:r>
              <a:rPr sz="2800" spc="-20" dirty="0">
                <a:latin typeface="Calibri"/>
                <a:cs typeface="Calibri"/>
              </a:rPr>
              <a:t>vegetative </a:t>
            </a:r>
            <a:r>
              <a:rPr sz="2800" spc="-10" dirty="0">
                <a:latin typeface="Calibri"/>
                <a:cs typeface="Calibri"/>
              </a:rPr>
              <a:t>phase  </a:t>
            </a:r>
            <a:r>
              <a:rPr sz="2800" spc="-5" dirty="0">
                <a:latin typeface="Calibri"/>
                <a:cs typeface="Calibri"/>
              </a:rPr>
              <a:t>i.e., </a:t>
            </a:r>
            <a:r>
              <a:rPr sz="2800" spc="-20" dirty="0">
                <a:latin typeface="Calibri"/>
                <a:cs typeface="Calibri"/>
              </a:rPr>
              <a:t>sucker to </a:t>
            </a:r>
            <a:r>
              <a:rPr sz="2800" spc="-15" dirty="0">
                <a:latin typeface="Calibri"/>
                <a:cs typeface="Calibri"/>
              </a:rPr>
              <a:t>harvest </a:t>
            </a:r>
            <a:r>
              <a:rPr sz="2800" spc="-25" dirty="0">
                <a:latin typeface="Calibri"/>
                <a:cs typeface="Calibri"/>
              </a:rPr>
              <a:t>stage </a:t>
            </a:r>
            <a:r>
              <a:rPr sz="2800" spc="-5" dirty="0">
                <a:latin typeface="Calibri"/>
                <a:cs typeface="Calibri"/>
              </a:rPr>
              <a:t>will be ideal as </a:t>
            </a:r>
            <a:r>
              <a:rPr sz="2800" spc="-10" dirty="0">
                <a:latin typeface="Calibri"/>
                <a:cs typeface="Calibri"/>
              </a:rPr>
              <a:t>full  </a:t>
            </a:r>
            <a:r>
              <a:rPr sz="2800" spc="-15" dirty="0">
                <a:latin typeface="Calibri"/>
                <a:cs typeface="Calibri"/>
              </a:rPr>
              <a:t>expression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yield potential could </a:t>
            </a:r>
            <a:r>
              <a:rPr sz="2800" spc="-5" dirty="0">
                <a:latin typeface="Calibri"/>
                <a:cs typeface="Calibri"/>
              </a:rPr>
              <a:t>be </a:t>
            </a:r>
            <a:r>
              <a:rPr sz="2800" spc="-10" dirty="0">
                <a:latin typeface="Calibri"/>
                <a:cs typeface="Calibri"/>
              </a:rPr>
              <a:t>observed  only </a:t>
            </a:r>
            <a:r>
              <a:rPr sz="2800" spc="-5" dirty="0">
                <a:latin typeface="Calibri"/>
                <a:cs typeface="Calibri"/>
              </a:rPr>
              <a:t>in the </a:t>
            </a:r>
            <a:r>
              <a:rPr sz="2800" spc="-10" dirty="0">
                <a:latin typeface="Calibri"/>
                <a:cs typeface="Calibri"/>
              </a:rPr>
              <a:t>second </a:t>
            </a:r>
            <a:r>
              <a:rPr sz="2800" spc="-20" dirty="0">
                <a:latin typeface="Calibri"/>
                <a:cs typeface="Calibri"/>
              </a:rPr>
              <a:t>crop </a:t>
            </a:r>
            <a:r>
              <a:rPr sz="2800" spc="-5" dirty="0">
                <a:latin typeface="Calibri"/>
                <a:cs typeface="Calibri"/>
              </a:rPr>
              <a:t>of the F1</a:t>
            </a:r>
            <a:r>
              <a:rPr sz="2800" spc="145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progeny.</a:t>
            </a:r>
            <a:endParaRPr sz="2800">
              <a:latin typeface="Calibri"/>
              <a:cs typeface="Calibri"/>
            </a:endParaRPr>
          </a:p>
          <a:p>
            <a:pPr marL="241300" marR="110489" indent="-228600">
              <a:lnSpc>
                <a:spcPts val="3020"/>
              </a:lnSpc>
              <a:spcBef>
                <a:spcPts val="105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Calibri"/>
                <a:cs typeface="Calibri"/>
              </a:rPr>
              <a:t>The </a:t>
            </a:r>
            <a:r>
              <a:rPr sz="2800" spc="-25" dirty="0">
                <a:latin typeface="Calibri"/>
                <a:cs typeface="Calibri"/>
              </a:rPr>
              <a:t>first </a:t>
            </a:r>
            <a:r>
              <a:rPr sz="2800" spc="-20" dirty="0">
                <a:latin typeface="Calibri"/>
                <a:cs typeface="Calibri"/>
              </a:rPr>
              <a:t>crop </a:t>
            </a:r>
            <a:r>
              <a:rPr sz="2800" spc="-10" dirty="0">
                <a:latin typeface="Calibri"/>
                <a:cs typeface="Calibri"/>
              </a:rPr>
              <a:t>(seedling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10" dirty="0">
                <a:latin typeface="Calibri"/>
                <a:cs typeface="Calibri"/>
              </a:rPr>
              <a:t>harvest) </a:t>
            </a:r>
            <a:r>
              <a:rPr sz="2800" spc="-30" dirty="0">
                <a:latin typeface="Calibri"/>
                <a:cs typeface="Calibri"/>
              </a:rPr>
              <a:t>takes </a:t>
            </a:r>
            <a:r>
              <a:rPr sz="2800" spc="-15" dirty="0">
                <a:latin typeface="Calibri"/>
                <a:cs typeface="Calibri"/>
              </a:rPr>
              <a:t>more </a:t>
            </a:r>
            <a:r>
              <a:rPr sz="2800" spc="-5" dirty="0">
                <a:latin typeface="Calibri"/>
                <a:cs typeface="Calibri"/>
              </a:rPr>
              <a:t>than  15-19 </a:t>
            </a:r>
            <a:r>
              <a:rPr sz="2800" spc="-10" dirty="0">
                <a:latin typeface="Calibri"/>
                <a:cs typeface="Calibri"/>
              </a:rPr>
              <a:t>months, </a:t>
            </a:r>
            <a:r>
              <a:rPr sz="2800" spc="-15" dirty="0">
                <a:latin typeface="Calibri"/>
                <a:cs typeface="Calibri"/>
              </a:rPr>
              <a:t>where most </a:t>
            </a:r>
            <a:r>
              <a:rPr sz="2800" spc="-5" dirty="0">
                <a:latin typeface="Calibri"/>
                <a:cs typeface="Calibri"/>
              </a:rPr>
              <a:t>of the </a:t>
            </a:r>
            <a:r>
              <a:rPr sz="2800" spc="-10" dirty="0">
                <a:latin typeface="Calibri"/>
                <a:cs typeface="Calibri"/>
              </a:rPr>
              <a:t>energy </a:t>
            </a:r>
            <a:r>
              <a:rPr sz="2800" spc="-5" dirty="0">
                <a:latin typeface="Calibri"/>
                <a:cs typeface="Calibri"/>
              </a:rPr>
              <a:t>of the  </a:t>
            </a:r>
            <a:r>
              <a:rPr sz="2800" spc="-10" dirty="0">
                <a:latin typeface="Calibri"/>
                <a:cs typeface="Calibri"/>
              </a:rPr>
              <a:t>plants </a:t>
            </a:r>
            <a:r>
              <a:rPr sz="2800" spc="-5" dirty="0">
                <a:latin typeface="Calibri"/>
                <a:cs typeface="Calibri"/>
              </a:rPr>
              <a:t>is </a:t>
            </a:r>
            <a:r>
              <a:rPr sz="2800" spc="-10" dirty="0">
                <a:latin typeface="Calibri"/>
                <a:cs typeface="Calibri"/>
              </a:rPr>
              <a:t>needed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10" dirty="0">
                <a:latin typeface="Calibri"/>
                <a:cs typeface="Calibri"/>
              </a:rPr>
              <a:t>corm</a:t>
            </a:r>
            <a:r>
              <a:rPr sz="2800" spc="6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formation.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20228" y="5855208"/>
            <a:ext cx="943355" cy="7208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366471"/>
            <a:ext cx="25984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25" dirty="0">
                <a:latin typeface="Calibri"/>
                <a:cs typeface="Calibri"/>
              </a:rPr>
              <a:t>HYBRIDIZATION: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64742" y="1208278"/>
            <a:ext cx="25977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5" dirty="0">
                <a:latin typeface="Calibri"/>
                <a:cs typeface="Calibri"/>
              </a:rPr>
              <a:t>Kallar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Laden(AAB)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65523" y="1208278"/>
            <a:ext cx="42957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29565" algn="l"/>
              </a:tabLst>
            </a:pPr>
            <a:r>
              <a:rPr sz="2800" spc="-5" dirty="0">
                <a:latin typeface="Calibri"/>
                <a:cs typeface="Calibri"/>
              </a:rPr>
              <a:t>x	</a:t>
            </a:r>
            <a:r>
              <a:rPr sz="2800" i="1" spc="-5" dirty="0">
                <a:latin typeface="Calibri"/>
                <a:cs typeface="Calibri"/>
              </a:rPr>
              <a:t>M </a:t>
            </a:r>
            <a:r>
              <a:rPr sz="2800" i="1" spc="-10" dirty="0">
                <a:latin typeface="Calibri"/>
                <a:cs typeface="Calibri"/>
              </a:rPr>
              <a:t>balbisiana </a:t>
            </a:r>
            <a:r>
              <a:rPr sz="2800" i="1" spc="-65" dirty="0">
                <a:latin typeface="Calibri"/>
                <a:cs typeface="Calibri"/>
              </a:rPr>
              <a:t>cv. </a:t>
            </a:r>
            <a:r>
              <a:rPr sz="2800" i="1" spc="-10" dirty="0">
                <a:latin typeface="Calibri"/>
                <a:cs typeface="Calibri"/>
              </a:rPr>
              <a:t>Sawai</a:t>
            </a:r>
            <a:r>
              <a:rPr sz="2800" i="1" spc="75" dirty="0">
                <a:latin typeface="Calibri"/>
                <a:cs typeface="Calibri"/>
              </a:rPr>
              <a:t> </a:t>
            </a:r>
            <a:r>
              <a:rPr sz="2800" i="1" spc="-5" dirty="0">
                <a:latin typeface="Calibri"/>
                <a:cs typeface="Calibri"/>
              </a:rPr>
              <a:t>(AB)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02202" y="2824099"/>
            <a:ext cx="3048635" cy="1466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744220" algn="l"/>
                <a:tab pos="1231265" algn="l"/>
              </a:tabLst>
            </a:pPr>
            <a:r>
              <a:rPr sz="3200" dirty="0">
                <a:latin typeface="Calibri"/>
                <a:cs typeface="Calibri"/>
              </a:rPr>
              <a:t>AB	X	</a:t>
            </a:r>
            <a:r>
              <a:rPr sz="3200" spc="-10" dirty="0">
                <a:latin typeface="Calibri"/>
                <a:cs typeface="Calibri"/>
              </a:rPr>
              <a:t>Kadali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(AA)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600">
              <a:latin typeface="Times New Roman"/>
              <a:cs typeface="Times New Roman"/>
            </a:endParaRPr>
          </a:p>
          <a:p>
            <a:pPr marL="175895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CO-1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(AAB)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920228" y="5855208"/>
            <a:ext cx="943355" cy="7208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056888" y="1725167"/>
            <a:ext cx="193675" cy="914400"/>
          </a:xfrm>
          <a:custGeom>
            <a:avLst/>
            <a:gdLst/>
            <a:ahLst/>
            <a:cxnLst/>
            <a:rect l="l" t="t" r="r" b="b"/>
            <a:pathLst>
              <a:path w="193675" h="914400">
                <a:moveTo>
                  <a:pt x="193548" y="817626"/>
                </a:moveTo>
                <a:lnTo>
                  <a:pt x="0" y="817626"/>
                </a:lnTo>
                <a:lnTo>
                  <a:pt x="96774" y="914400"/>
                </a:lnTo>
                <a:lnTo>
                  <a:pt x="193548" y="817626"/>
                </a:lnTo>
                <a:close/>
              </a:path>
              <a:path w="193675" h="914400">
                <a:moveTo>
                  <a:pt x="145161" y="0"/>
                </a:moveTo>
                <a:lnTo>
                  <a:pt x="48387" y="0"/>
                </a:lnTo>
                <a:lnTo>
                  <a:pt x="48387" y="817626"/>
                </a:lnTo>
                <a:lnTo>
                  <a:pt x="145161" y="817626"/>
                </a:lnTo>
                <a:lnTo>
                  <a:pt x="145161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056888" y="1725167"/>
            <a:ext cx="193675" cy="914400"/>
          </a:xfrm>
          <a:custGeom>
            <a:avLst/>
            <a:gdLst/>
            <a:ahLst/>
            <a:cxnLst/>
            <a:rect l="l" t="t" r="r" b="b"/>
            <a:pathLst>
              <a:path w="193675" h="914400">
                <a:moveTo>
                  <a:pt x="0" y="817626"/>
                </a:moveTo>
                <a:lnTo>
                  <a:pt x="48387" y="817626"/>
                </a:lnTo>
                <a:lnTo>
                  <a:pt x="48387" y="0"/>
                </a:lnTo>
                <a:lnTo>
                  <a:pt x="145161" y="0"/>
                </a:lnTo>
                <a:lnTo>
                  <a:pt x="145161" y="817626"/>
                </a:lnTo>
                <a:lnTo>
                  <a:pt x="193548" y="817626"/>
                </a:lnTo>
                <a:lnTo>
                  <a:pt x="96774" y="914400"/>
                </a:lnTo>
                <a:lnTo>
                  <a:pt x="0" y="817626"/>
                </a:lnTo>
                <a:close/>
              </a:path>
            </a:pathLst>
          </a:custGeom>
          <a:ln w="12192">
            <a:solidFill>
              <a:srgbClr val="4170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687823" y="3342132"/>
            <a:ext cx="154305" cy="553720"/>
          </a:xfrm>
          <a:custGeom>
            <a:avLst/>
            <a:gdLst/>
            <a:ahLst/>
            <a:cxnLst/>
            <a:rect l="l" t="t" r="r" b="b"/>
            <a:pathLst>
              <a:path w="154304" h="553720">
                <a:moveTo>
                  <a:pt x="153924" y="476249"/>
                </a:moveTo>
                <a:lnTo>
                  <a:pt x="0" y="476249"/>
                </a:lnTo>
                <a:lnTo>
                  <a:pt x="76962" y="553211"/>
                </a:lnTo>
                <a:lnTo>
                  <a:pt x="153924" y="476249"/>
                </a:lnTo>
                <a:close/>
              </a:path>
              <a:path w="154304" h="553720">
                <a:moveTo>
                  <a:pt x="115442" y="0"/>
                </a:moveTo>
                <a:lnTo>
                  <a:pt x="38480" y="0"/>
                </a:lnTo>
                <a:lnTo>
                  <a:pt x="38480" y="476249"/>
                </a:lnTo>
                <a:lnTo>
                  <a:pt x="115442" y="476249"/>
                </a:lnTo>
                <a:lnTo>
                  <a:pt x="11544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87823" y="3342132"/>
            <a:ext cx="154305" cy="553720"/>
          </a:xfrm>
          <a:custGeom>
            <a:avLst/>
            <a:gdLst/>
            <a:ahLst/>
            <a:cxnLst/>
            <a:rect l="l" t="t" r="r" b="b"/>
            <a:pathLst>
              <a:path w="154304" h="553720">
                <a:moveTo>
                  <a:pt x="0" y="476249"/>
                </a:moveTo>
                <a:lnTo>
                  <a:pt x="38480" y="476249"/>
                </a:lnTo>
                <a:lnTo>
                  <a:pt x="38480" y="0"/>
                </a:lnTo>
                <a:lnTo>
                  <a:pt x="115442" y="0"/>
                </a:lnTo>
                <a:lnTo>
                  <a:pt x="115442" y="476249"/>
                </a:lnTo>
                <a:lnTo>
                  <a:pt x="153924" y="476249"/>
                </a:lnTo>
                <a:lnTo>
                  <a:pt x="76962" y="553211"/>
                </a:lnTo>
                <a:lnTo>
                  <a:pt x="0" y="476249"/>
                </a:lnTo>
                <a:close/>
              </a:path>
            </a:pathLst>
          </a:custGeom>
          <a:ln w="12192">
            <a:solidFill>
              <a:srgbClr val="4170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280250"/>
            <a:ext cx="7652384" cy="565721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40" dirty="0">
                <a:latin typeface="Calibri"/>
                <a:cs typeface="Calibri"/>
              </a:rPr>
              <a:t>At </a:t>
            </a:r>
            <a:r>
              <a:rPr sz="2800" spc="-25" dirty="0">
                <a:latin typeface="Calibri"/>
                <a:cs typeface="Calibri"/>
              </a:rPr>
              <a:t>Kerala </a:t>
            </a:r>
            <a:r>
              <a:rPr sz="2800" spc="-10" dirty="0">
                <a:latin typeface="Calibri"/>
                <a:cs typeface="Calibri"/>
              </a:rPr>
              <a:t>Agricultural </a:t>
            </a:r>
            <a:r>
              <a:rPr sz="2800" spc="-35" dirty="0">
                <a:latin typeface="Calibri"/>
                <a:cs typeface="Calibri"/>
              </a:rPr>
              <a:t>University, </a:t>
            </a:r>
            <a:r>
              <a:rPr sz="2800" spc="-10" dirty="0">
                <a:latin typeface="Calibri"/>
                <a:cs typeface="Calibri"/>
              </a:rPr>
              <a:t>two </a:t>
            </a:r>
            <a:r>
              <a:rPr sz="2800" spc="-15" dirty="0">
                <a:latin typeface="Calibri"/>
                <a:cs typeface="Calibri"/>
              </a:rPr>
              <a:t>hybrids</a:t>
            </a:r>
            <a:r>
              <a:rPr sz="2800" spc="204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viz.,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Calibri"/>
                <a:cs typeface="Calibri"/>
              </a:rPr>
              <a:t>BRS-1 (Agniswar </a:t>
            </a:r>
            <a:r>
              <a:rPr sz="2800" spc="-5" dirty="0">
                <a:latin typeface="Calibri"/>
                <a:cs typeface="Calibri"/>
              </a:rPr>
              <a:t>x </a:t>
            </a:r>
            <a:r>
              <a:rPr sz="2800" spc="-10" dirty="0">
                <a:latin typeface="Calibri"/>
                <a:cs typeface="Calibri"/>
              </a:rPr>
              <a:t>Pisang lilin)</a:t>
            </a:r>
            <a:r>
              <a:rPr sz="2800" spc="1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and</a:t>
            </a:r>
            <a:endParaRPr sz="2800">
              <a:latin typeface="Calibri"/>
              <a:cs typeface="Calibri"/>
            </a:endParaRPr>
          </a:p>
          <a:p>
            <a:pPr marL="241300" marR="1614170" indent="-228600">
              <a:lnSpc>
                <a:spcPts val="3020"/>
              </a:lnSpc>
              <a:spcBef>
                <a:spcPts val="104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Calibri"/>
                <a:cs typeface="Calibri"/>
              </a:rPr>
              <a:t>BRS </a:t>
            </a:r>
            <a:r>
              <a:rPr sz="2800" spc="-5" dirty="0">
                <a:latin typeface="Calibri"/>
                <a:cs typeface="Calibri"/>
              </a:rPr>
              <a:t>-2 </a:t>
            </a:r>
            <a:r>
              <a:rPr sz="2800" spc="-25" dirty="0">
                <a:latin typeface="Calibri"/>
                <a:cs typeface="Calibri"/>
              </a:rPr>
              <a:t>(Vannan </a:t>
            </a:r>
            <a:r>
              <a:rPr sz="2800" spc="-5" dirty="0">
                <a:latin typeface="Calibri"/>
                <a:cs typeface="Calibri"/>
              </a:rPr>
              <a:t>x </a:t>
            </a:r>
            <a:r>
              <a:rPr sz="2800" spc="-10" dirty="0">
                <a:latin typeface="Calibri"/>
                <a:cs typeface="Calibri"/>
              </a:rPr>
              <a:t>Pisang lillin) </a:t>
            </a:r>
            <a:r>
              <a:rPr sz="2800" spc="-25" dirty="0">
                <a:latin typeface="Calibri"/>
                <a:cs typeface="Calibri"/>
              </a:rPr>
              <a:t>have </a:t>
            </a:r>
            <a:r>
              <a:rPr sz="2800" spc="-10" dirty="0">
                <a:latin typeface="Calibri"/>
                <a:cs typeface="Calibri"/>
              </a:rPr>
              <a:t>been  developed.</a:t>
            </a:r>
            <a:endParaRPr sz="2800">
              <a:latin typeface="Calibri"/>
              <a:cs typeface="Calibri"/>
            </a:endParaRPr>
          </a:p>
          <a:p>
            <a:pPr marL="241300" marR="5080" indent="-228600">
              <a:lnSpc>
                <a:spcPts val="302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Calibri"/>
                <a:cs typeface="Calibri"/>
              </a:rPr>
              <a:t>BRS </a:t>
            </a:r>
            <a:r>
              <a:rPr sz="2800" spc="-5" dirty="0">
                <a:latin typeface="Calibri"/>
                <a:cs typeface="Calibri"/>
              </a:rPr>
              <a:t>-1 (AAB) is </a:t>
            </a:r>
            <a:r>
              <a:rPr sz="2800" spc="-10" dirty="0">
                <a:latin typeface="Calibri"/>
                <a:cs typeface="Calibri"/>
              </a:rPr>
              <a:t>100 </a:t>
            </a:r>
            <a:r>
              <a:rPr sz="2800" spc="-25" dirty="0">
                <a:latin typeface="Calibri"/>
                <a:cs typeface="Calibri"/>
              </a:rPr>
              <a:t>days </a:t>
            </a:r>
            <a:r>
              <a:rPr sz="2800" spc="-5" dirty="0">
                <a:latin typeface="Calibri"/>
                <a:cs typeface="Calibri"/>
              </a:rPr>
              <a:t>earlier than </a:t>
            </a:r>
            <a:r>
              <a:rPr sz="2800" spc="-10" dirty="0">
                <a:latin typeface="Calibri"/>
                <a:cs typeface="Calibri"/>
              </a:rPr>
              <a:t>Rasthali </a:t>
            </a:r>
            <a:r>
              <a:rPr sz="2800" spc="-5" dirty="0">
                <a:latin typeface="Calibri"/>
                <a:cs typeface="Calibri"/>
              </a:rPr>
              <a:t>with  </a:t>
            </a:r>
            <a:r>
              <a:rPr sz="2800" spc="-10" dirty="0">
                <a:latin typeface="Calibri"/>
                <a:cs typeface="Calibri"/>
              </a:rPr>
              <a:t>significant </a:t>
            </a:r>
            <a:r>
              <a:rPr sz="2800" spc="-20" dirty="0">
                <a:latin typeface="Calibri"/>
                <a:cs typeface="Calibri"/>
              </a:rPr>
              <a:t>differences </a:t>
            </a:r>
            <a:r>
              <a:rPr sz="2800" spc="-5" dirty="0">
                <a:latin typeface="Calibri"/>
                <a:cs typeface="Calibri"/>
              </a:rPr>
              <a:t>in </a:t>
            </a:r>
            <a:r>
              <a:rPr sz="2800" spc="-10" dirty="0">
                <a:latin typeface="Calibri"/>
                <a:cs typeface="Calibri"/>
              </a:rPr>
              <a:t>bunch weight. </a:t>
            </a:r>
            <a:r>
              <a:rPr sz="2800" dirty="0">
                <a:latin typeface="Calibri"/>
                <a:cs typeface="Calibri"/>
              </a:rPr>
              <a:t>It </a:t>
            </a:r>
            <a:r>
              <a:rPr sz="2800" spc="-10" dirty="0">
                <a:latin typeface="Calibri"/>
                <a:cs typeface="Calibri"/>
              </a:rPr>
              <a:t>has been  released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15" dirty="0">
                <a:latin typeface="Calibri"/>
                <a:cs typeface="Calibri"/>
              </a:rPr>
              <a:t>homestead </a:t>
            </a:r>
            <a:r>
              <a:rPr sz="2800" spc="-10" dirty="0">
                <a:latin typeface="Calibri"/>
                <a:cs typeface="Calibri"/>
              </a:rPr>
              <a:t>cultivation </a:t>
            </a:r>
            <a:r>
              <a:rPr sz="2800" spc="-5" dirty="0">
                <a:latin typeface="Calibri"/>
                <a:cs typeface="Calibri"/>
              </a:rPr>
              <a:t>in </a:t>
            </a:r>
            <a:r>
              <a:rPr sz="2800" spc="-20" dirty="0">
                <a:latin typeface="Calibri"/>
                <a:cs typeface="Calibri"/>
              </a:rPr>
              <a:t>Kerala, </a:t>
            </a:r>
            <a:r>
              <a:rPr sz="2800" spc="-5" dirty="0">
                <a:latin typeface="Calibri"/>
                <a:cs typeface="Calibri"/>
              </a:rPr>
              <a:t>as it is  </a:t>
            </a:r>
            <a:r>
              <a:rPr sz="2800" spc="-20" dirty="0">
                <a:latin typeface="Calibri"/>
                <a:cs typeface="Calibri"/>
              </a:rPr>
              <a:t>resistant to </a:t>
            </a:r>
            <a:r>
              <a:rPr sz="2800" spc="-25" dirty="0">
                <a:latin typeface="Calibri"/>
                <a:cs typeface="Calibri"/>
              </a:rPr>
              <a:t>sigatoka </a:t>
            </a:r>
            <a:r>
              <a:rPr sz="2800" spc="-10" dirty="0">
                <a:latin typeface="Calibri"/>
                <a:cs typeface="Calibri"/>
              </a:rPr>
              <a:t>leaf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spot.</a:t>
            </a:r>
            <a:endParaRPr sz="2800">
              <a:latin typeface="Calibri"/>
              <a:cs typeface="Calibri"/>
            </a:endParaRPr>
          </a:p>
          <a:p>
            <a:pPr marL="241300" marR="52705" indent="-228600">
              <a:lnSpc>
                <a:spcPct val="90000"/>
              </a:lnSpc>
              <a:spcBef>
                <a:spcPts val="9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Calibri"/>
                <a:cs typeface="Calibri"/>
              </a:rPr>
              <a:t>BRS-2 </a:t>
            </a:r>
            <a:r>
              <a:rPr sz="2800" spc="-5" dirty="0">
                <a:latin typeface="Calibri"/>
                <a:cs typeface="Calibri"/>
              </a:rPr>
              <a:t>(AAB) is a </a:t>
            </a:r>
            <a:r>
              <a:rPr sz="2800" spc="-10" dirty="0">
                <a:latin typeface="Calibri"/>
                <a:cs typeface="Calibri"/>
              </a:rPr>
              <a:t>medium </a:t>
            </a:r>
            <a:r>
              <a:rPr sz="2800" spc="-20" dirty="0">
                <a:latin typeface="Calibri"/>
                <a:cs typeface="Calibri"/>
              </a:rPr>
              <a:t>statured </a:t>
            </a:r>
            <a:r>
              <a:rPr sz="2800" spc="-15" dirty="0">
                <a:latin typeface="Calibri"/>
                <a:cs typeface="Calibri"/>
              </a:rPr>
              <a:t>hybrid, </a:t>
            </a:r>
            <a:r>
              <a:rPr sz="2800" spc="-20" dirty="0">
                <a:latin typeface="Calibri"/>
                <a:cs typeface="Calibri"/>
              </a:rPr>
              <a:t>tolerant  to </a:t>
            </a:r>
            <a:r>
              <a:rPr sz="2800" spc="-5" dirty="0">
                <a:latin typeface="Calibri"/>
                <a:cs typeface="Calibri"/>
              </a:rPr>
              <a:t>leaf </a:t>
            </a:r>
            <a:r>
              <a:rPr sz="2800" spc="-10" dirty="0">
                <a:latin typeface="Calibri"/>
                <a:cs typeface="Calibri"/>
              </a:rPr>
              <a:t>spot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panama disease, </a:t>
            </a:r>
            <a:r>
              <a:rPr sz="2800" spc="-15" dirty="0">
                <a:latin typeface="Calibri"/>
                <a:cs typeface="Calibri"/>
              </a:rPr>
              <a:t>rhizome, weevil 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5" dirty="0">
                <a:latin typeface="Calibri"/>
                <a:cs typeface="Calibri"/>
              </a:rPr>
              <a:t>nematodes. </a:t>
            </a:r>
            <a:r>
              <a:rPr sz="2800" spc="-10" dirty="0">
                <a:latin typeface="Calibri"/>
                <a:cs typeface="Calibri"/>
              </a:rPr>
              <a:t>The </a:t>
            </a:r>
            <a:r>
              <a:rPr sz="2800" spc="-25" dirty="0">
                <a:latin typeface="Calibri"/>
                <a:cs typeface="Calibri"/>
              </a:rPr>
              <a:t>average </a:t>
            </a:r>
            <a:r>
              <a:rPr sz="2800" spc="-10" dirty="0">
                <a:latin typeface="Calibri"/>
                <a:cs typeface="Calibri"/>
              </a:rPr>
              <a:t>bunch </a:t>
            </a:r>
            <a:r>
              <a:rPr sz="2800" spc="-15" dirty="0">
                <a:latin typeface="Calibri"/>
                <a:cs typeface="Calibri"/>
              </a:rPr>
              <a:t>weight </a:t>
            </a:r>
            <a:r>
              <a:rPr sz="2800" spc="-5" dirty="0">
                <a:latin typeface="Calibri"/>
                <a:cs typeface="Calibri"/>
              </a:rPr>
              <a:t>is 14 kg  with 8 </a:t>
            </a:r>
            <a:r>
              <a:rPr sz="2800" spc="-10" dirty="0">
                <a:latin typeface="Calibri"/>
                <a:cs typeface="Calibri"/>
              </a:rPr>
              <a:t>hands </a:t>
            </a:r>
            <a:r>
              <a:rPr sz="2800" spc="-5" dirty="0">
                <a:latin typeface="Calibri"/>
                <a:cs typeface="Calibri"/>
              </a:rPr>
              <a:t>and 118 </a:t>
            </a:r>
            <a:r>
              <a:rPr sz="2800" spc="-10" dirty="0">
                <a:latin typeface="Calibri"/>
                <a:cs typeface="Calibri"/>
              </a:rPr>
              <a:t>fruits </a:t>
            </a:r>
            <a:r>
              <a:rPr sz="2800" spc="-15" dirty="0">
                <a:latin typeface="Calibri"/>
                <a:cs typeface="Calibri"/>
              </a:rPr>
              <a:t>crop </a:t>
            </a:r>
            <a:r>
              <a:rPr sz="2800" spc="-20" dirty="0">
                <a:latin typeface="Calibri"/>
                <a:cs typeface="Calibri"/>
              </a:rPr>
              <a:t>duration </a:t>
            </a:r>
            <a:r>
              <a:rPr sz="2800" spc="-5" dirty="0">
                <a:latin typeface="Calibri"/>
                <a:cs typeface="Calibri"/>
              </a:rPr>
              <a:t>of 314  </a:t>
            </a:r>
            <a:r>
              <a:rPr sz="2800" spc="-25" dirty="0">
                <a:latin typeface="Calibri"/>
                <a:cs typeface="Calibri"/>
              </a:rPr>
              <a:t>days.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20228" y="5855208"/>
            <a:ext cx="943355" cy="7208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290956"/>
            <a:ext cx="7718425" cy="599694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10" dirty="0">
                <a:latin typeface="Calibri"/>
                <a:cs typeface="Calibri"/>
              </a:rPr>
              <a:t>Breeding work </a:t>
            </a:r>
            <a:r>
              <a:rPr sz="2800" b="1" spc="-5" dirty="0">
                <a:latin typeface="Calibri"/>
                <a:cs typeface="Calibri"/>
              </a:rPr>
              <a:t>in other</a:t>
            </a:r>
            <a:r>
              <a:rPr sz="2800" b="1" spc="7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Countries:</a:t>
            </a:r>
            <a:endParaRPr sz="2800">
              <a:latin typeface="Calibri"/>
              <a:cs typeface="Calibri"/>
            </a:endParaRPr>
          </a:p>
          <a:p>
            <a:pPr marL="241300" marR="38735" indent="-228600">
              <a:lnSpc>
                <a:spcPct val="8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35" dirty="0">
                <a:latin typeface="Calibri"/>
                <a:cs typeface="Calibri"/>
              </a:rPr>
              <a:t>PITA-9: </a:t>
            </a:r>
            <a:r>
              <a:rPr sz="2800" spc="-5" dirty="0">
                <a:latin typeface="Calibri"/>
                <a:cs typeface="Calibri"/>
              </a:rPr>
              <a:t>A Black </a:t>
            </a:r>
            <a:r>
              <a:rPr sz="2800" spc="-25" dirty="0">
                <a:latin typeface="Calibri"/>
                <a:cs typeface="Calibri"/>
              </a:rPr>
              <a:t>Sigatoka </a:t>
            </a:r>
            <a:r>
              <a:rPr sz="2800" spc="-20" dirty="0">
                <a:latin typeface="Calibri"/>
                <a:cs typeface="Calibri"/>
              </a:rPr>
              <a:t>Resistant </a:t>
            </a:r>
            <a:r>
              <a:rPr sz="2800" spc="-5" dirty="0">
                <a:latin typeface="Calibri"/>
                <a:cs typeface="Calibri"/>
              </a:rPr>
              <a:t>(BSR) </a:t>
            </a:r>
            <a:r>
              <a:rPr sz="2800" spc="-20" dirty="0">
                <a:latin typeface="Calibri"/>
                <a:cs typeface="Calibri"/>
              </a:rPr>
              <a:t>hybrid from 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“False </a:t>
            </a:r>
            <a:r>
              <a:rPr sz="2800" spc="-10" dirty="0">
                <a:latin typeface="Calibri"/>
                <a:cs typeface="Calibri"/>
              </a:rPr>
              <a:t>Horn” </a:t>
            </a:r>
            <a:r>
              <a:rPr sz="2800" spc="-15" dirty="0">
                <a:latin typeface="Calibri"/>
                <a:cs typeface="Calibri"/>
              </a:rPr>
              <a:t>plantain, </a:t>
            </a:r>
            <a:r>
              <a:rPr sz="2800" spc="-5" dirty="0">
                <a:latin typeface="Calibri"/>
                <a:cs typeface="Calibri"/>
              </a:rPr>
              <a:t>a </a:t>
            </a:r>
            <a:r>
              <a:rPr sz="2800" spc="-15" dirty="0">
                <a:latin typeface="Calibri"/>
                <a:cs typeface="Calibri"/>
              </a:rPr>
              <a:t>tetraploid </a:t>
            </a:r>
            <a:r>
              <a:rPr sz="2800" spc="-20" dirty="0">
                <a:latin typeface="Calibri"/>
                <a:cs typeface="Calibri"/>
              </a:rPr>
              <a:t>hybrid  </a:t>
            </a:r>
            <a:r>
              <a:rPr sz="2800" spc="-15" dirty="0">
                <a:latin typeface="Calibri"/>
                <a:cs typeface="Calibri"/>
              </a:rPr>
              <a:t>having </a:t>
            </a:r>
            <a:r>
              <a:rPr sz="2800" spc="-5" dirty="0">
                <a:latin typeface="Calibri"/>
                <a:cs typeface="Calibri"/>
              </a:rPr>
              <a:t>black </a:t>
            </a:r>
            <a:r>
              <a:rPr sz="2800" spc="-25" dirty="0">
                <a:latin typeface="Calibri"/>
                <a:cs typeface="Calibri"/>
              </a:rPr>
              <a:t>Sigatoka </a:t>
            </a:r>
            <a:r>
              <a:rPr sz="2800" spc="-15" dirty="0">
                <a:latin typeface="Calibri"/>
                <a:cs typeface="Calibri"/>
              </a:rPr>
              <a:t>resistance </a:t>
            </a:r>
            <a:r>
              <a:rPr sz="2800" spc="-10" dirty="0">
                <a:latin typeface="Calibri"/>
                <a:cs typeface="Calibri"/>
              </a:rPr>
              <a:t>has been  developed </a:t>
            </a:r>
            <a:r>
              <a:rPr sz="2800" spc="-15" dirty="0">
                <a:latin typeface="Calibri"/>
                <a:cs typeface="Calibri"/>
              </a:rPr>
              <a:t>at </a:t>
            </a:r>
            <a:r>
              <a:rPr sz="2800" spc="-10" dirty="0">
                <a:latin typeface="Calibri"/>
                <a:cs typeface="Calibri"/>
              </a:rPr>
              <a:t>International </a:t>
            </a:r>
            <a:r>
              <a:rPr sz="2800" spc="-15" dirty="0">
                <a:latin typeface="Calibri"/>
                <a:cs typeface="Calibri"/>
              </a:rPr>
              <a:t>Institute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35" dirty="0">
                <a:latin typeface="Calibri"/>
                <a:cs typeface="Calibri"/>
              </a:rPr>
              <a:t>Tropical  </a:t>
            </a:r>
            <a:r>
              <a:rPr sz="2800" spc="-10" dirty="0">
                <a:latin typeface="Calibri"/>
                <a:cs typeface="Calibri"/>
              </a:rPr>
              <a:t>Agriculture </a:t>
            </a:r>
            <a:r>
              <a:rPr sz="2800" spc="-35" dirty="0">
                <a:latin typeface="Calibri"/>
                <a:cs typeface="Calibri"/>
              </a:rPr>
              <a:t>(IITA),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Nigeria.</a:t>
            </a:r>
            <a:endParaRPr sz="2800">
              <a:latin typeface="Calibri"/>
              <a:cs typeface="Calibri"/>
            </a:endParaRPr>
          </a:p>
          <a:p>
            <a:pPr marL="241300" marR="83820" indent="-228600">
              <a:lnSpc>
                <a:spcPct val="8000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30" dirty="0">
                <a:latin typeface="Calibri"/>
                <a:cs typeface="Calibri"/>
              </a:rPr>
              <a:t>‘BITA-3’ </a:t>
            </a:r>
            <a:r>
              <a:rPr sz="2800" spc="-5" dirty="0">
                <a:latin typeface="Calibri"/>
                <a:cs typeface="Calibri"/>
              </a:rPr>
              <a:t>is a </a:t>
            </a:r>
            <a:r>
              <a:rPr sz="2800" spc="-15" dirty="0">
                <a:latin typeface="Calibri"/>
                <a:cs typeface="Calibri"/>
              </a:rPr>
              <a:t>tetraploid </a:t>
            </a:r>
            <a:r>
              <a:rPr sz="2800" spc="-30" dirty="0">
                <a:latin typeface="Calibri"/>
                <a:cs typeface="Calibri"/>
              </a:rPr>
              <a:t>starchy </a:t>
            </a:r>
            <a:r>
              <a:rPr sz="2800" spc="-10" dirty="0">
                <a:latin typeface="Calibri"/>
                <a:cs typeface="Calibri"/>
              </a:rPr>
              <a:t>banana </a:t>
            </a:r>
            <a:r>
              <a:rPr sz="2800" spc="-20" dirty="0">
                <a:latin typeface="Calibri"/>
                <a:cs typeface="Calibri"/>
              </a:rPr>
              <a:t>hybrid </a:t>
            </a:r>
            <a:r>
              <a:rPr sz="2800" spc="-5" dirty="0">
                <a:latin typeface="Calibri"/>
                <a:cs typeface="Calibri"/>
              </a:rPr>
              <a:t>with  </a:t>
            </a:r>
            <a:r>
              <a:rPr sz="2800" spc="-10" dirty="0">
                <a:latin typeface="Calibri"/>
                <a:cs typeface="Calibri"/>
              </a:rPr>
              <a:t>low partial </a:t>
            </a:r>
            <a:r>
              <a:rPr sz="2800" spc="-15" dirty="0">
                <a:latin typeface="Calibri"/>
                <a:cs typeface="Calibri"/>
              </a:rPr>
              <a:t>resistance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black </a:t>
            </a:r>
            <a:r>
              <a:rPr sz="2800" spc="-25" dirty="0">
                <a:latin typeface="Calibri"/>
                <a:cs typeface="Calibri"/>
              </a:rPr>
              <a:t>Sigatoka </a:t>
            </a:r>
            <a:r>
              <a:rPr sz="2800" spc="-10" dirty="0">
                <a:latin typeface="Calibri"/>
                <a:cs typeface="Calibri"/>
              </a:rPr>
              <a:t>disease  developed </a:t>
            </a:r>
            <a:r>
              <a:rPr sz="2800" spc="-15" dirty="0">
                <a:latin typeface="Calibri"/>
                <a:cs typeface="Calibri"/>
              </a:rPr>
              <a:t>at </a:t>
            </a:r>
            <a:r>
              <a:rPr sz="2800" spc="-55" dirty="0">
                <a:latin typeface="Calibri"/>
                <a:cs typeface="Calibri"/>
              </a:rPr>
              <a:t>IITA </a:t>
            </a:r>
            <a:r>
              <a:rPr sz="2800" spc="-10" dirty="0">
                <a:latin typeface="Calibri"/>
                <a:cs typeface="Calibri"/>
              </a:rPr>
              <a:t>High </a:t>
            </a:r>
            <a:r>
              <a:rPr sz="2800" spc="-15" dirty="0">
                <a:latin typeface="Calibri"/>
                <a:cs typeface="Calibri"/>
              </a:rPr>
              <a:t>Rainfall Station </a:t>
            </a:r>
            <a:r>
              <a:rPr sz="2800" spc="-5" dirty="0">
                <a:latin typeface="Calibri"/>
                <a:cs typeface="Calibri"/>
              </a:rPr>
              <a:t>in </a:t>
            </a:r>
            <a:r>
              <a:rPr sz="2800" spc="-10" dirty="0">
                <a:latin typeface="Calibri"/>
                <a:cs typeface="Calibri"/>
              </a:rPr>
              <a:t>Onne  (Southeastern Nigeria), </a:t>
            </a:r>
            <a:r>
              <a:rPr sz="2800" spc="-15" dirty="0">
                <a:latin typeface="Calibri"/>
                <a:cs typeface="Calibri"/>
              </a:rPr>
              <a:t>where </a:t>
            </a:r>
            <a:r>
              <a:rPr sz="2800" spc="-5" dirty="0">
                <a:latin typeface="Calibri"/>
                <a:cs typeface="Calibri"/>
              </a:rPr>
              <a:t>both (Banana </a:t>
            </a:r>
            <a:r>
              <a:rPr sz="2800" spc="-15" dirty="0">
                <a:latin typeface="Calibri"/>
                <a:cs typeface="Calibri"/>
              </a:rPr>
              <a:t>streak  </a:t>
            </a:r>
            <a:r>
              <a:rPr sz="2800" spc="-10" dirty="0">
                <a:latin typeface="Calibri"/>
                <a:cs typeface="Calibri"/>
              </a:rPr>
              <a:t>virus) </a:t>
            </a:r>
            <a:r>
              <a:rPr sz="2800" spc="-5" dirty="0">
                <a:latin typeface="Calibri"/>
                <a:cs typeface="Calibri"/>
              </a:rPr>
              <a:t>and cucumber mosaic virus </a:t>
            </a:r>
            <a:r>
              <a:rPr sz="2800" spc="-10" dirty="0">
                <a:latin typeface="Calibri"/>
                <a:cs typeface="Calibri"/>
              </a:rPr>
              <a:t>(CMV) </a:t>
            </a:r>
            <a:r>
              <a:rPr sz="2800" spc="-25" dirty="0">
                <a:latin typeface="Calibri"/>
                <a:cs typeface="Calibri"/>
              </a:rPr>
              <a:t>have </a:t>
            </a:r>
            <a:r>
              <a:rPr sz="2800" spc="-10" dirty="0">
                <a:latin typeface="Calibri"/>
                <a:cs typeface="Calibri"/>
              </a:rPr>
              <a:t>been  observed.</a:t>
            </a:r>
            <a:endParaRPr sz="2800">
              <a:latin typeface="Calibri"/>
              <a:cs typeface="Calibri"/>
            </a:endParaRPr>
          </a:p>
          <a:p>
            <a:pPr marL="241300" marR="5080" indent="-228600">
              <a:lnSpc>
                <a:spcPct val="8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30" dirty="0">
                <a:latin typeface="Calibri"/>
                <a:cs typeface="Calibri"/>
              </a:rPr>
              <a:t>‘BITA-3’ </a:t>
            </a:r>
            <a:r>
              <a:rPr sz="2800" spc="-5" dirty="0">
                <a:latin typeface="Calibri"/>
                <a:cs typeface="Calibri"/>
              </a:rPr>
              <a:t>is a </a:t>
            </a:r>
            <a:r>
              <a:rPr sz="2800" spc="-20" dirty="0">
                <a:latin typeface="Calibri"/>
                <a:cs typeface="Calibri"/>
              </a:rPr>
              <a:t>hybrid from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interspecific cross  </a:t>
            </a:r>
            <a:r>
              <a:rPr sz="2800" spc="-5" dirty="0">
                <a:latin typeface="Calibri"/>
                <a:cs typeface="Calibri"/>
              </a:rPr>
              <a:t>‘Laknau’ x </a:t>
            </a:r>
            <a:r>
              <a:rPr sz="2800" spc="-20" dirty="0">
                <a:latin typeface="Calibri"/>
                <a:cs typeface="Calibri"/>
              </a:rPr>
              <a:t>‘Taju </a:t>
            </a:r>
            <a:r>
              <a:rPr sz="2800" spc="-45" dirty="0">
                <a:latin typeface="Calibri"/>
                <a:cs typeface="Calibri"/>
              </a:rPr>
              <a:t>Lagada’, </a:t>
            </a:r>
            <a:r>
              <a:rPr sz="2800" spc="-5" dirty="0">
                <a:latin typeface="Calibri"/>
                <a:cs typeface="Calibri"/>
              </a:rPr>
              <a:t>‘Laknau’ is a </a:t>
            </a:r>
            <a:r>
              <a:rPr sz="2800" spc="-20" dirty="0">
                <a:latin typeface="Calibri"/>
                <a:cs typeface="Calibri"/>
              </a:rPr>
              <a:t>female </a:t>
            </a:r>
            <a:r>
              <a:rPr sz="2800" spc="-15" dirty="0">
                <a:latin typeface="Calibri"/>
                <a:cs typeface="Calibri"/>
              </a:rPr>
              <a:t>–fertile  </a:t>
            </a:r>
            <a:r>
              <a:rPr sz="2800" spc="-5" dirty="0">
                <a:latin typeface="Calibri"/>
                <a:cs typeface="Calibri"/>
              </a:rPr>
              <a:t>AAB </a:t>
            </a:r>
            <a:r>
              <a:rPr sz="2800" spc="-30" dirty="0">
                <a:latin typeface="Calibri"/>
                <a:cs typeface="Calibri"/>
              </a:rPr>
              <a:t>starchy </a:t>
            </a:r>
            <a:r>
              <a:rPr sz="2800" spc="-10" dirty="0">
                <a:latin typeface="Calibri"/>
                <a:cs typeface="Calibri"/>
              </a:rPr>
              <a:t>banana that </a:t>
            </a:r>
            <a:r>
              <a:rPr sz="2800" spc="-5" dirty="0">
                <a:latin typeface="Calibri"/>
                <a:cs typeface="Calibri"/>
              </a:rPr>
              <a:t>closely </a:t>
            </a:r>
            <a:r>
              <a:rPr sz="2800" spc="-10" dirty="0">
                <a:latin typeface="Calibri"/>
                <a:cs typeface="Calibri"/>
              </a:rPr>
              <a:t>resembles  </a:t>
            </a:r>
            <a:r>
              <a:rPr sz="2800" spc="-15" dirty="0">
                <a:latin typeface="Calibri"/>
                <a:cs typeface="Calibri"/>
              </a:rPr>
              <a:t>plantains.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20228" y="5855208"/>
            <a:ext cx="943355" cy="7208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290956"/>
            <a:ext cx="7607934" cy="582168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10" dirty="0">
                <a:latin typeface="Calibri"/>
                <a:cs typeface="Calibri"/>
              </a:rPr>
              <a:t>Mutation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breeding:</a:t>
            </a:r>
            <a:endParaRPr sz="2800">
              <a:latin typeface="Calibri"/>
              <a:cs typeface="Calibri"/>
            </a:endParaRPr>
          </a:p>
          <a:p>
            <a:pPr marL="241300" marR="210185" indent="-228600">
              <a:lnSpc>
                <a:spcPts val="2690"/>
              </a:lnSpc>
              <a:spcBef>
                <a:spcPts val="969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Bud </a:t>
            </a:r>
            <a:r>
              <a:rPr sz="2800" spc="-10" dirty="0">
                <a:latin typeface="Calibri"/>
                <a:cs typeface="Calibri"/>
              </a:rPr>
              <a:t>mutation </a:t>
            </a:r>
            <a:r>
              <a:rPr sz="2800" spc="-5" dirty="0">
                <a:latin typeface="Calibri"/>
                <a:cs typeface="Calibri"/>
              </a:rPr>
              <a:t>in Indian </a:t>
            </a:r>
            <a:r>
              <a:rPr sz="2800" spc="-10" dirty="0">
                <a:latin typeface="Calibri"/>
                <a:cs typeface="Calibri"/>
              </a:rPr>
              <a:t>banana </a:t>
            </a:r>
            <a:r>
              <a:rPr sz="2800" spc="-5" dirty="0">
                <a:latin typeface="Calibri"/>
                <a:cs typeface="Calibri"/>
              </a:rPr>
              <a:t>is </a:t>
            </a:r>
            <a:r>
              <a:rPr sz="2800" spc="-10" dirty="0">
                <a:latin typeface="Calibri"/>
                <a:cs typeface="Calibri"/>
              </a:rPr>
              <a:t>very common  perhaps due </a:t>
            </a:r>
            <a:r>
              <a:rPr sz="2800" spc="-15" dirty="0">
                <a:latin typeface="Calibri"/>
                <a:cs typeface="Calibri"/>
              </a:rPr>
              <a:t>to spontaneous rearrangement </a:t>
            </a:r>
            <a:r>
              <a:rPr sz="2800" spc="-10" dirty="0">
                <a:latin typeface="Calibri"/>
                <a:cs typeface="Calibri"/>
              </a:rPr>
              <a:t>of  chromosomes </a:t>
            </a:r>
            <a:r>
              <a:rPr sz="2800" spc="-5" dirty="0">
                <a:latin typeface="Calibri"/>
                <a:cs typeface="Calibri"/>
              </a:rPr>
              <a:t>in </a:t>
            </a:r>
            <a:r>
              <a:rPr sz="2800" spc="-10" dirty="0">
                <a:latin typeface="Calibri"/>
                <a:cs typeface="Calibri"/>
              </a:rPr>
              <a:t>somatic </a:t>
            </a:r>
            <a:r>
              <a:rPr sz="2800" spc="-15" dirty="0">
                <a:latin typeface="Calibri"/>
                <a:cs typeface="Calibri"/>
              </a:rPr>
              <a:t>meristem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5" dirty="0">
                <a:latin typeface="Calibri"/>
                <a:cs typeface="Calibri"/>
              </a:rPr>
              <a:t>structural  </a:t>
            </a:r>
            <a:r>
              <a:rPr sz="2800" spc="-10" dirty="0">
                <a:latin typeface="Calibri"/>
                <a:cs typeface="Calibri"/>
              </a:rPr>
              <a:t>re-assortment.</a:t>
            </a:r>
            <a:endParaRPr sz="2800">
              <a:latin typeface="Calibri"/>
              <a:cs typeface="Calibri"/>
            </a:endParaRPr>
          </a:p>
          <a:p>
            <a:pPr marL="241300" marR="557530" indent="-228600">
              <a:lnSpc>
                <a:spcPts val="269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Calibri"/>
                <a:cs typeface="Calibri"/>
              </a:rPr>
              <a:t>High </a:t>
            </a:r>
            <a:r>
              <a:rPr sz="2800" spc="-30" dirty="0">
                <a:latin typeface="Calibri"/>
                <a:cs typeface="Calibri"/>
              </a:rPr>
              <a:t>gate </a:t>
            </a:r>
            <a:r>
              <a:rPr sz="2800" spc="-5" dirty="0">
                <a:latin typeface="Calibri"/>
                <a:cs typeface="Calibri"/>
              </a:rPr>
              <a:t>(AAA) is a </a:t>
            </a:r>
            <a:r>
              <a:rPr sz="2800" spc="-10" dirty="0">
                <a:latin typeface="Calibri"/>
                <a:cs typeface="Calibri"/>
              </a:rPr>
              <a:t>semi-dwarf </a:t>
            </a:r>
            <a:r>
              <a:rPr sz="2800" spc="-15" dirty="0">
                <a:latin typeface="Calibri"/>
                <a:cs typeface="Calibri"/>
              </a:rPr>
              <a:t>mutant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20" dirty="0">
                <a:latin typeface="Calibri"/>
                <a:cs typeface="Calibri"/>
              </a:rPr>
              <a:t>Gros  </a:t>
            </a:r>
            <a:r>
              <a:rPr sz="2800" spc="-5" dirty="0">
                <a:latin typeface="Calibri"/>
                <a:cs typeface="Calibri"/>
              </a:rPr>
              <a:t>Michel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(AAA),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4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20" dirty="0">
                <a:latin typeface="Calibri"/>
                <a:cs typeface="Calibri"/>
              </a:rPr>
              <a:t>Motta </a:t>
            </a:r>
            <a:r>
              <a:rPr sz="2800" spc="-25" dirty="0">
                <a:latin typeface="Calibri"/>
                <a:cs typeface="Calibri"/>
              </a:rPr>
              <a:t>Poovan </a:t>
            </a:r>
            <a:r>
              <a:rPr sz="2800" spc="-5" dirty="0">
                <a:latin typeface="Calibri"/>
                <a:cs typeface="Calibri"/>
              </a:rPr>
              <a:t>(AAB) is a </a:t>
            </a:r>
            <a:r>
              <a:rPr sz="2800" spc="-10" dirty="0">
                <a:latin typeface="Calibri"/>
                <a:cs typeface="Calibri"/>
              </a:rPr>
              <a:t>sport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25" dirty="0">
                <a:latin typeface="Calibri"/>
                <a:cs typeface="Calibri"/>
              </a:rPr>
              <a:t>Poovan</a:t>
            </a:r>
            <a:r>
              <a:rPr sz="2800" spc="15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(AAB),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2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30" dirty="0">
                <a:latin typeface="Calibri"/>
                <a:cs typeface="Calibri"/>
              </a:rPr>
              <a:t>Ayiranka </a:t>
            </a:r>
            <a:r>
              <a:rPr sz="2800" spc="-10" dirty="0">
                <a:latin typeface="Calibri"/>
                <a:cs typeface="Calibri"/>
              </a:rPr>
              <a:t>Rasthali </a:t>
            </a:r>
            <a:r>
              <a:rPr sz="2800" spc="-5" dirty="0">
                <a:latin typeface="Calibri"/>
                <a:cs typeface="Calibri"/>
              </a:rPr>
              <a:t>a sport of </a:t>
            </a:r>
            <a:r>
              <a:rPr sz="2800" spc="-10" dirty="0">
                <a:latin typeface="Calibri"/>
                <a:cs typeface="Calibri"/>
              </a:rPr>
              <a:t>Rasthali </a:t>
            </a:r>
            <a:r>
              <a:rPr sz="2800" spc="-5" dirty="0">
                <a:latin typeface="Calibri"/>
                <a:cs typeface="Calibri"/>
              </a:rPr>
              <a:t>(or</a:t>
            </a:r>
            <a:r>
              <a:rPr sz="2800" spc="1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Silk),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3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Barhari Malbhog is a </a:t>
            </a:r>
            <a:r>
              <a:rPr sz="2800" spc="-10" dirty="0">
                <a:latin typeface="Calibri"/>
                <a:cs typeface="Calibri"/>
              </a:rPr>
              <a:t>sport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Malbhog,</a:t>
            </a:r>
            <a:endParaRPr sz="2800">
              <a:latin typeface="Calibri"/>
              <a:cs typeface="Calibri"/>
            </a:endParaRPr>
          </a:p>
          <a:p>
            <a:pPr marL="241300" marR="5080" indent="-228600">
              <a:lnSpc>
                <a:spcPct val="8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Calibri"/>
                <a:cs typeface="Calibri"/>
              </a:rPr>
              <a:t>Krishna </a:t>
            </a:r>
            <a:r>
              <a:rPr sz="2800" spc="-30" dirty="0">
                <a:latin typeface="Calibri"/>
                <a:cs typeface="Calibri"/>
              </a:rPr>
              <a:t>Vazhai </a:t>
            </a:r>
            <a:r>
              <a:rPr sz="2800" spc="-5" dirty="0">
                <a:latin typeface="Calibri"/>
                <a:cs typeface="Calibri"/>
              </a:rPr>
              <a:t>is a </a:t>
            </a:r>
            <a:r>
              <a:rPr sz="2800" spc="-20" dirty="0">
                <a:latin typeface="Calibri"/>
                <a:cs typeface="Calibri"/>
              </a:rPr>
              <a:t>natural </a:t>
            </a:r>
            <a:r>
              <a:rPr sz="2800" spc="-15" dirty="0">
                <a:latin typeface="Calibri"/>
                <a:cs typeface="Calibri"/>
              </a:rPr>
              <a:t>mutant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Virupakshi (or  </a:t>
            </a:r>
            <a:r>
              <a:rPr sz="2800" spc="-15" dirty="0">
                <a:latin typeface="Calibri"/>
                <a:cs typeface="Calibri"/>
              </a:rPr>
              <a:t>Pome),</a:t>
            </a:r>
            <a:endParaRPr sz="2800">
              <a:latin typeface="Calibri"/>
              <a:cs typeface="Calibri"/>
            </a:endParaRPr>
          </a:p>
          <a:p>
            <a:pPr marL="241300" marR="412750" indent="-228600">
              <a:lnSpc>
                <a:spcPct val="80000"/>
              </a:lnSpc>
              <a:spcBef>
                <a:spcPts val="100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Calibri"/>
                <a:cs typeface="Calibri"/>
              </a:rPr>
              <a:t>Sambrani </a:t>
            </a:r>
            <a:r>
              <a:rPr sz="2800" spc="-10" dirty="0">
                <a:latin typeface="Calibri"/>
                <a:cs typeface="Calibri"/>
              </a:rPr>
              <a:t>Monthan </a:t>
            </a:r>
            <a:r>
              <a:rPr sz="2800" spc="-5" dirty="0">
                <a:latin typeface="Calibri"/>
                <a:cs typeface="Calibri"/>
              </a:rPr>
              <a:t>(ABB), a </a:t>
            </a:r>
            <a:r>
              <a:rPr sz="2800" spc="-15" dirty="0">
                <a:latin typeface="Calibri"/>
                <a:cs typeface="Calibri"/>
              </a:rPr>
              <a:t>mutant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Monthan  </a:t>
            </a:r>
            <a:r>
              <a:rPr sz="2800" spc="-5" dirty="0">
                <a:latin typeface="Calibri"/>
                <a:cs typeface="Calibri"/>
              </a:rPr>
              <a:t>(ABB).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6"/>
            <a:ext cx="4513577" cy="339227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920228" y="5855208"/>
            <a:ext cx="943355" cy="72085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756147" y="2039123"/>
            <a:ext cx="3379572" cy="481887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2587" y="275843"/>
            <a:ext cx="1725168" cy="30784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7701" y="291465"/>
            <a:ext cx="1679829" cy="26123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8650" y="398487"/>
            <a:ext cx="3943350" cy="552450"/>
          </a:xfrm>
          <a:custGeom>
            <a:avLst/>
            <a:gdLst/>
            <a:ahLst/>
            <a:cxnLst/>
            <a:rect l="l" t="t" r="r" b="b"/>
            <a:pathLst>
              <a:path w="3943350" h="552450">
                <a:moveTo>
                  <a:pt x="0" y="551980"/>
                </a:moveTo>
                <a:lnTo>
                  <a:pt x="3943350" y="551980"/>
                </a:lnTo>
                <a:lnTo>
                  <a:pt x="3943350" y="0"/>
                </a:lnTo>
                <a:lnTo>
                  <a:pt x="0" y="0"/>
                </a:lnTo>
                <a:lnTo>
                  <a:pt x="0" y="55198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0" y="398487"/>
            <a:ext cx="3943350" cy="552450"/>
          </a:xfrm>
          <a:custGeom>
            <a:avLst/>
            <a:gdLst/>
            <a:ahLst/>
            <a:cxnLst/>
            <a:rect l="l" t="t" r="r" b="b"/>
            <a:pathLst>
              <a:path w="3943350" h="552450">
                <a:moveTo>
                  <a:pt x="0" y="551980"/>
                </a:moveTo>
                <a:lnTo>
                  <a:pt x="3943350" y="551980"/>
                </a:lnTo>
                <a:lnTo>
                  <a:pt x="3943350" y="0"/>
                </a:lnTo>
                <a:lnTo>
                  <a:pt x="0" y="0"/>
                </a:lnTo>
                <a:lnTo>
                  <a:pt x="0" y="55198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28650" y="950442"/>
            <a:ext cx="3943350" cy="5120640"/>
          </a:xfrm>
          <a:custGeom>
            <a:avLst/>
            <a:gdLst/>
            <a:ahLst/>
            <a:cxnLst/>
            <a:rect l="l" t="t" r="r" b="b"/>
            <a:pathLst>
              <a:path w="3943350" h="5120640">
                <a:moveTo>
                  <a:pt x="0" y="5120640"/>
                </a:moveTo>
                <a:lnTo>
                  <a:pt x="3943350" y="5120640"/>
                </a:lnTo>
                <a:lnTo>
                  <a:pt x="3943350" y="0"/>
                </a:lnTo>
                <a:lnTo>
                  <a:pt x="0" y="0"/>
                </a:lnTo>
                <a:lnTo>
                  <a:pt x="0" y="5120640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72000" y="950442"/>
            <a:ext cx="3943350" cy="5120640"/>
          </a:xfrm>
          <a:custGeom>
            <a:avLst/>
            <a:gdLst/>
            <a:ahLst/>
            <a:cxnLst/>
            <a:rect l="l" t="t" r="r" b="b"/>
            <a:pathLst>
              <a:path w="3943350" h="5120640">
                <a:moveTo>
                  <a:pt x="0" y="5120640"/>
                </a:moveTo>
                <a:lnTo>
                  <a:pt x="3943350" y="5120640"/>
                </a:lnTo>
                <a:lnTo>
                  <a:pt x="3943350" y="0"/>
                </a:lnTo>
                <a:lnTo>
                  <a:pt x="0" y="0"/>
                </a:lnTo>
                <a:lnTo>
                  <a:pt x="0" y="5120640"/>
                </a:lnTo>
                <a:close/>
              </a:path>
            </a:pathLst>
          </a:custGeom>
          <a:solidFill>
            <a:srgbClr val="D2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72000" y="392175"/>
            <a:ext cx="0" cy="5685790"/>
          </a:xfrm>
          <a:custGeom>
            <a:avLst/>
            <a:gdLst/>
            <a:ahLst/>
            <a:cxnLst/>
            <a:rect l="l" t="t" r="r" b="b"/>
            <a:pathLst>
              <a:path h="5685790">
                <a:moveTo>
                  <a:pt x="0" y="0"/>
                </a:moveTo>
                <a:lnTo>
                  <a:pt x="0" y="5685256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22300" y="950467"/>
            <a:ext cx="7899400" cy="0"/>
          </a:xfrm>
          <a:custGeom>
            <a:avLst/>
            <a:gdLst/>
            <a:ahLst/>
            <a:cxnLst/>
            <a:rect l="l" t="t" r="r" b="b"/>
            <a:pathLst>
              <a:path w="7899400">
                <a:moveTo>
                  <a:pt x="0" y="0"/>
                </a:moveTo>
                <a:lnTo>
                  <a:pt x="7899400" y="0"/>
                </a:lnTo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28650" y="392175"/>
            <a:ext cx="0" cy="5685790"/>
          </a:xfrm>
          <a:custGeom>
            <a:avLst/>
            <a:gdLst/>
            <a:ahLst/>
            <a:cxnLst/>
            <a:rect l="l" t="t" r="r" b="b"/>
            <a:pathLst>
              <a:path h="5685790">
                <a:moveTo>
                  <a:pt x="0" y="0"/>
                </a:moveTo>
                <a:lnTo>
                  <a:pt x="0" y="5685256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515350" y="392175"/>
            <a:ext cx="0" cy="5685790"/>
          </a:xfrm>
          <a:custGeom>
            <a:avLst/>
            <a:gdLst/>
            <a:ahLst/>
            <a:cxnLst/>
            <a:rect l="l" t="t" r="r" b="b"/>
            <a:pathLst>
              <a:path h="5685790">
                <a:moveTo>
                  <a:pt x="0" y="0"/>
                </a:moveTo>
                <a:lnTo>
                  <a:pt x="0" y="5685256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22300" y="398525"/>
            <a:ext cx="7899400" cy="0"/>
          </a:xfrm>
          <a:custGeom>
            <a:avLst/>
            <a:gdLst/>
            <a:ahLst/>
            <a:cxnLst/>
            <a:rect l="l" t="t" r="r" b="b"/>
            <a:pathLst>
              <a:path w="7899400">
                <a:moveTo>
                  <a:pt x="0" y="0"/>
                </a:moveTo>
                <a:lnTo>
                  <a:pt x="78994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22300" y="6071082"/>
            <a:ext cx="7899400" cy="0"/>
          </a:xfrm>
          <a:custGeom>
            <a:avLst/>
            <a:gdLst/>
            <a:ahLst/>
            <a:cxnLst/>
            <a:rect l="l" t="t" r="r" b="b"/>
            <a:pathLst>
              <a:path w="7899400">
                <a:moveTo>
                  <a:pt x="0" y="0"/>
                </a:moveTo>
                <a:lnTo>
                  <a:pt x="78994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07542" y="416433"/>
            <a:ext cx="26574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Name of the</a:t>
            </a:r>
            <a:r>
              <a:rPr sz="1800" b="1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clone/cultivars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651375" y="416433"/>
            <a:ext cx="34886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Name of the biotic and abiotic</a:t>
            </a:r>
            <a:r>
              <a:rPr sz="1800" b="1" spc="-1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stress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07542" y="966978"/>
            <a:ext cx="188087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i="1" spc="-5" dirty="0">
                <a:latin typeface="Calibri"/>
                <a:cs typeface="Calibri"/>
              </a:rPr>
              <a:t>Musa</a:t>
            </a:r>
            <a:r>
              <a:rPr sz="2200" i="1" spc="-50" dirty="0">
                <a:latin typeface="Calibri"/>
                <a:cs typeface="Calibri"/>
              </a:rPr>
              <a:t> </a:t>
            </a:r>
            <a:r>
              <a:rPr sz="2200" i="1" spc="-10" dirty="0">
                <a:latin typeface="Calibri"/>
                <a:cs typeface="Calibri"/>
              </a:rPr>
              <a:t>balbisiana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07542" y="1637792"/>
            <a:ext cx="117602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latin typeface="Calibri"/>
                <a:cs typeface="Calibri"/>
              </a:rPr>
              <a:t>C</a:t>
            </a:r>
            <a:r>
              <a:rPr sz="2200" dirty="0">
                <a:latin typeface="Calibri"/>
                <a:cs typeface="Calibri"/>
              </a:rPr>
              <a:t>a</a:t>
            </a:r>
            <a:r>
              <a:rPr sz="2200" spc="-5" dirty="0">
                <a:latin typeface="Calibri"/>
                <a:cs typeface="Calibri"/>
              </a:rPr>
              <a:t>lc</a:t>
            </a:r>
            <a:r>
              <a:rPr sz="2200" spc="-15" dirty="0">
                <a:latin typeface="Calibri"/>
                <a:cs typeface="Calibri"/>
              </a:rPr>
              <a:t>u</a:t>
            </a:r>
            <a:r>
              <a:rPr sz="2200" spc="-45" dirty="0">
                <a:latin typeface="Calibri"/>
                <a:cs typeface="Calibri"/>
              </a:rPr>
              <a:t>t</a:t>
            </a:r>
            <a:r>
              <a:rPr sz="2200" spc="-35" dirty="0">
                <a:latin typeface="Calibri"/>
                <a:cs typeface="Calibri"/>
              </a:rPr>
              <a:t>t</a:t>
            </a:r>
            <a:r>
              <a:rPr sz="2200" dirty="0">
                <a:latin typeface="Calibri"/>
                <a:cs typeface="Calibri"/>
              </a:rPr>
              <a:t>a</a:t>
            </a:r>
            <a:r>
              <a:rPr sz="2200" spc="-10" dirty="0">
                <a:latin typeface="Calibri"/>
                <a:cs typeface="Calibri"/>
              </a:rPr>
              <a:t>-</a:t>
            </a:r>
            <a:r>
              <a:rPr sz="2200" spc="-5" dirty="0">
                <a:latin typeface="Calibri"/>
                <a:cs typeface="Calibri"/>
              </a:rPr>
              <a:t>4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07542" y="2308351"/>
            <a:ext cx="127317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Calibri"/>
                <a:cs typeface="Calibri"/>
              </a:rPr>
              <a:t>Pisang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Lilin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07542" y="2978607"/>
            <a:ext cx="271208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Calibri"/>
                <a:cs typeface="Calibri"/>
              </a:rPr>
              <a:t>SH3142 </a:t>
            </a:r>
            <a:r>
              <a:rPr sz="2200" spc="-10" dirty="0">
                <a:latin typeface="Calibri"/>
                <a:cs typeface="Calibri"/>
              </a:rPr>
              <a:t>(Diploid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hybrid)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07542" y="3649726"/>
            <a:ext cx="365887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i="1" spc="-5" dirty="0">
                <a:latin typeface="Calibri"/>
                <a:cs typeface="Calibri"/>
              </a:rPr>
              <a:t>Musa </a:t>
            </a:r>
            <a:r>
              <a:rPr sz="2200" i="1" spc="-10" dirty="0">
                <a:latin typeface="Calibri"/>
                <a:cs typeface="Calibri"/>
              </a:rPr>
              <a:t>acuminata </a:t>
            </a:r>
            <a:r>
              <a:rPr sz="2200" i="1" spc="-5" dirty="0">
                <a:latin typeface="Calibri"/>
                <a:cs typeface="Calibri"/>
              </a:rPr>
              <a:t>sp</a:t>
            </a:r>
            <a:r>
              <a:rPr sz="2200" i="1" spc="-70" dirty="0">
                <a:latin typeface="Calibri"/>
                <a:cs typeface="Calibri"/>
              </a:rPr>
              <a:t> </a:t>
            </a:r>
            <a:r>
              <a:rPr sz="2200" i="1" spc="-10" dirty="0">
                <a:latin typeface="Calibri"/>
                <a:cs typeface="Calibri"/>
              </a:rPr>
              <a:t>malaccensis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07542" y="4320285"/>
            <a:ext cx="36576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i="1" spc="-5" dirty="0">
                <a:latin typeface="Calibri"/>
                <a:cs typeface="Calibri"/>
              </a:rPr>
              <a:t>Musa </a:t>
            </a:r>
            <a:r>
              <a:rPr sz="2200" i="1" spc="-10" dirty="0">
                <a:latin typeface="Calibri"/>
                <a:cs typeface="Calibri"/>
              </a:rPr>
              <a:t>acuminata </a:t>
            </a:r>
            <a:r>
              <a:rPr sz="2200" i="1" spc="-5" dirty="0">
                <a:latin typeface="Calibri"/>
                <a:cs typeface="Calibri"/>
              </a:rPr>
              <a:t>sp</a:t>
            </a:r>
            <a:r>
              <a:rPr sz="2200" i="1" spc="-85" dirty="0">
                <a:latin typeface="Calibri"/>
                <a:cs typeface="Calibri"/>
              </a:rPr>
              <a:t> </a:t>
            </a:r>
            <a:r>
              <a:rPr sz="2200" i="1" spc="-10" dirty="0">
                <a:latin typeface="Calibri"/>
                <a:cs typeface="Calibri"/>
              </a:rPr>
              <a:t>burmannica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07542" y="4991227"/>
            <a:ext cx="254444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Calibri"/>
                <a:cs typeface="Calibri"/>
              </a:rPr>
              <a:t>Pisang Jari </a:t>
            </a:r>
            <a:r>
              <a:rPr sz="2200" spc="-15" dirty="0">
                <a:latin typeface="Calibri"/>
                <a:cs typeface="Calibri"/>
              </a:rPr>
              <a:t>Buaya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35" dirty="0">
                <a:latin typeface="Calibri"/>
                <a:cs typeface="Calibri"/>
              </a:rPr>
              <a:t>(PJB)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07542" y="5661761"/>
            <a:ext cx="27559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0" dirty="0">
                <a:latin typeface="Calibri"/>
                <a:cs typeface="Calibri"/>
              </a:rPr>
              <a:t>Tongat </a:t>
            </a:r>
            <a:r>
              <a:rPr sz="2200" spc="-5" dirty="0">
                <a:latin typeface="Calibri"/>
                <a:cs typeface="Calibri"/>
              </a:rPr>
              <a:t>and</a:t>
            </a:r>
            <a:r>
              <a:rPr sz="2200" spc="-10" dirty="0">
                <a:latin typeface="Calibri"/>
                <a:cs typeface="Calibri"/>
              </a:rPr>
              <a:t> Anaikomban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651375" y="966978"/>
            <a:ext cx="95186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latin typeface="Calibri"/>
                <a:cs typeface="Calibri"/>
              </a:rPr>
              <a:t>D</a:t>
            </a:r>
            <a:r>
              <a:rPr sz="2200" spc="-35" dirty="0">
                <a:latin typeface="Calibri"/>
                <a:cs typeface="Calibri"/>
              </a:rPr>
              <a:t>r</a:t>
            </a:r>
            <a:r>
              <a:rPr sz="2200" spc="-5" dirty="0">
                <a:latin typeface="Calibri"/>
                <a:cs typeface="Calibri"/>
              </a:rPr>
              <a:t>o</a:t>
            </a:r>
            <a:r>
              <a:rPr sz="2200" spc="-10" dirty="0">
                <a:latin typeface="Calibri"/>
                <a:cs typeface="Calibri"/>
              </a:rPr>
              <a:t>ug</a:t>
            </a:r>
            <a:r>
              <a:rPr sz="2200" spc="-35" dirty="0">
                <a:latin typeface="Calibri"/>
                <a:cs typeface="Calibri"/>
              </a:rPr>
              <a:t>h</a:t>
            </a:r>
            <a:r>
              <a:rPr sz="2200" spc="-5" dirty="0">
                <a:latin typeface="Calibri"/>
                <a:cs typeface="Calibri"/>
              </a:rPr>
              <a:t>t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651375" y="1637792"/>
            <a:ext cx="160591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Calibri"/>
                <a:cs typeface="Calibri"/>
              </a:rPr>
              <a:t>Black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sigatoka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651375" y="2308351"/>
            <a:ext cx="233172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latin typeface="Calibri"/>
                <a:cs typeface="Calibri"/>
              </a:rPr>
              <a:t>Panama </a:t>
            </a:r>
            <a:r>
              <a:rPr sz="2200" spc="-5" dirty="0">
                <a:latin typeface="Calibri"/>
                <a:cs typeface="Calibri"/>
              </a:rPr>
              <a:t>wilt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(Race1)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651375" y="2978607"/>
            <a:ext cx="217805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Calibri"/>
                <a:cs typeface="Calibri"/>
              </a:rPr>
              <a:t>Race 1 of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i="1" spc="-10" dirty="0">
                <a:latin typeface="Calibri"/>
                <a:cs typeface="Calibri"/>
              </a:rPr>
              <a:t>Fusarium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651375" y="3649726"/>
            <a:ext cx="34772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Calibri"/>
                <a:cs typeface="Calibri"/>
              </a:rPr>
              <a:t>Race 1 and Race 2 of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i="1" spc="-10" dirty="0">
                <a:latin typeface="Calibri"/>
                <a:cs typeface="Calibri"/>
              </a:rPr>
              <a:t>Fusarium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651375" y="4320285"/>
            <a:ext cx="3034030" cy="1031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Calibri"/>
                <a:cs typeface="Calibri"/>
              </a:rPr>
              <a:t>Bacterial wilt </a:t>
            </a:r>
            <a:r>
              <a:rPr sz="2200" spc="-15" dirty="0">
                <a:latin typeface="Calibri"/>
                <a:cs typeface="Calibri"/>
              </a:rPr>
              <a:t>race </a:t>
            </a:r>
            <a:r>
              <a:rPr sz="2200" dirty="0">
                <a:latin typeface="Calibri"/>
                <a:cs typeface="Calibri"/>
              </a:rPr>
              <a:t>2,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Moko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200" spc="-5" dirty="0">
                <a:latin typeface="Calibri"/>
                <a:cs typeface="Calibri"/>
              </a:rPr>
              <a:t>Disease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200" spc="-10" dirty="0">
                <a:latin typeface="Calibri"/>
                <a:cs typeface="Calibri"/>
              </a:rPr>
              <a:t>Burrowing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nematode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651375" y="5661761"/>
            <a:ext cx="132905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5" dirty="0">
                <a:latin typeface="Calibri"/>
                <a:cs typeface="Calibri"/>
              </a:rPr>
              <a:t>Nematodes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7920228" y="5855208"/>
            <a:ext cx="943355" cy="7208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920228" y="5855208"/>
            <a:ext cx="943355" cy="7208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228273"/>
            <a:ext cx="7604759" cy="4923790"/>
          </a:xfrm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15"/>
              </a:spcBef>
              <a:buFont typeface="Arial"/>
              <a:buChar char="•"/>
              <a:tabLst>
                <a:tab pos="241300" algn="l"/>
              </a:tabLst>
            </a:pPr>
            <a:r>
              <a:rPr sz="3200" b="1" spc="-5" dirty="0">
                <a:latin typeface="Calibri"/>
                <a:cs typeface="Calibri"/>
              </a:rPr>
              <a:t>Germplasm</a:t>
            </a:r>
            <a:r>
              <a:rPr sz="3200" b="1" spc="-35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resources:</a:t>
            </a:r>
            <a:endParaRPr sz="3200">
              <a:latin typeface="Calibri"/>
              <a:cs typeface="Calibri"/>
            </a:endParaRPr>
          </a:p>
          <a:p>
            <a:pPr marL="241300" marR="447040" indent="-228600">
              <a:lnSpc>
                <a:spcPts val="3460"/>
              </a:lnSpc>
              <a:spcBef>
                <a:spcPts val="1045"/>
              </a:spcBef>
              <a:buFont typeface="Arial"/>
              <a:buChar char="•"/>
              <a:tabLst>
                <a:tab pos="241300" algn="l"/>
              </a:tabLst>
            </a:pPr>
            <a:r>
              <a:rPr sz="3200" spc="-20" dirty="0">
                <a:latin typeface="Calibri"/>
                <a:cs typeface="Calibri"/>
              </a:rPr>
              <a:t>Guava </a:t>
            </a:r>
            <a:r>
              <a:rPr sz="3200" dirty="0">
                <a:latin typeface="Calibri"/>
                <a:cs typeface="Calibri"/>
              </a:rPr>
              <a:t>is mainly a </a:t>
            </a:r>
            <a:r>
              <a:rPr sz="3200" spc="-5" dirty="0">
                <a:latin typeface="Calibri"/>
                <a:cs typeface="Calibri"/>
              </a:rPr>
              <a:t>self </a:t>
            </a:r>
            <a:r>
              <a:rPr sz="3200" spc="-15" dirty="0">
                <a:latin typeface="Calibri"/>
                <a:cs typeface="Calibri"/>
              </a:rPr>
              <a:t>pollinated crop </a:t>
            </a:r>
            <a:r>
              <a:rPr sz="3200" spc="-5" dirty="0">
                <a:latin typeface="Calibri"/>
                <a:cs typeface="Calibri"/>
              </a:rPr>
              <a:t>but  occurrence of </a:t>
            </a:r>
            <a:r>
              <a:rPr sz="3200" spc="-10" dirty="0">
                <a:latin typeface="Calibri"/>
                <a:cs typeface="Calibri"/>
              </a:rPr>
              <a:t>cross pollination results </a:t>
            </a:r>
            <a:r>
              <a:rPr sz="3200" dirty="0">
                <a:latin typeface="Calibri"/>
                <a:cs typeface="Calibri"/>
              </a:rPr>
              <a:t>in  </a:t>
            </a:r>
            <a:r>
              <a:rPr sz="3200" spc="-15" dirty="0">
                <a:latin typeface="Calibri"/>
                <a:cs typeface="Calibri"/>
              </a:rPr>
              <a:t>great </a:t>
            </a:r>
            <a:r>
              <a:rPr sz="3200" spc="-10" dirty="0">
                <a:latin typeface="Calibri"/>
                <a:cs typeface="Calibri"/>
              </a:rPr>
              <a:t>variation </a:t>
            </a:r>
            <a:r>
              <a:rPr sz="3200" dirty="0">
                <a:latin typeface="Calibri"/>
                <a:cs typeface="Calibri"/>
              </a:rPr>
              <a:t>in </a:t>
            </a:r>
            <a:r>
              <a:rPr sz="3200" spc="-5" dirty="0">
                <a:latin typeface="Calibri"/>
                <a:cs typeface="Calibri"/>
              </a:rPr>
              <a:t>the seedling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population.</a:t>
            </a:r>
            <a:endParaRPr sz="3200">
              <a:latin typeface="Calibri"/>
              <a:cs typeface="Calibri"/>
            </a:endParaRPr>
          </a:p>
          <a:p>
            <a:pPr marL="241300" marR="607060" indent="-228600">
              <a:lnSpc>
                <a:spcPts val="3460"/>
              </a:lnSpc>
              <a:spcBef>
                <a:spcPts val="990"/>
              </a:spcBef>
              <a:buFont typeface="Arial"/>
              <a:buChar char="•"/>
              <a:tabLst>
                <a:tab pos="241300" algn="l"/>
              </a:tabLst>
            </a:pPr>
            <a:r>
              <a:rPr sz="3200" dirty="0">
                <a:latin typeface="Calibri"/>
                <a:cs typeface="Calibri"/>
              </a:rPr>
              <a:t>About 103 </a:t>
            </a:r>
            <a:r>
              <a:rPr sz="3200" spc="-5" dirty="0">
                <a:latin typeface="Calibri"/>
                <a:cs typeface="Calibri"/>
              </a:rPr>
              <a:t>genotypes </a:t>
            </a:r>
            <a:r>
              <a:rPr sz="3200" spc="-15" dirty="0">
                <a:latin typeface="Calibri"/>
                <a:cs typeface="Calibri"/>
              </a:rPr>
              <a:t>are available </a:t>
            </a:r>
            <a:r>
              <a:rPr sz="3200" dirty="0">
                <a:latin typeface="Calibri"/>
                <a:cs typeface="Calibri"/>
              </a:rPr>
              <a:t>in the  </a:t>
            </a:r>
            <a:r>
              <a:rPr sz="3200" spc="-5" dirty="0">
                <a:latin typeface="Calibri"/>
                <a:cs typeface="Calibri"/>
              </a:rPr>
              <a:t>Indian</a:t>
            </a:r>
            <a:r>
              <a:rPr sz="3200" spc="3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collections</a:t>
            </a:r>
            <a:endParaRPr sz="3200">
              <a:latin typeface="Calibri"/>
              <a:cs typeface="Calibri"/>
            </a:endParaRPr>
          </a:p>
          <a:p>
            <a:pPr marL="241300" marR="5080" indent="-228600">
              <a:lnSpc>
                <a:spcPct val="90000"/>
              </a:lnSpc>
              <a:spcBef>
                <a:spcPts val="950"/>
              </a:spcBef>
              <a:buFont typeface="Arial"/>
              <a:buChar char="•"/>
              <a:tabLst>
                <a:tab pos="241300" algn="l"/>
              </a:tabLst>
            </a:pPr>
            <a:r>
              <a:rPr sz="3200" spc="-50" dirty="0">
                <a:latin typeface="Calibri"/>
                <a:cs typeface="Calibri"/>
              </a:rPr>
              <a:t>Yadav </a:t>
            </a:r>
            <a:r>
              <a:rPr sz="3200" spc="-5" dirty="0">
                <a:latin typeface="Calibri"/>
                <a:cs typeface="Calibri"/>
              </a:rPr>
              <a:t>(1990) has </a:t>
            </a:r>
            <a:r>
              <a:rPr sz="3200" spc="-20" dirty="0">
                <a:latin typeface="Calibri"/>
                <a:cs typeface="Calibri"/>
              </a:rPr>
              <a:t>listed </a:t>
            </a:r>
            <a:r>
              <a:rPr sz="3200" spc="-5" dirty="0">
                <a:latin typeface="Calibri"/>
                <a:cs typeface="Calibri"/>
              </a:rPr>
              <a:t>153 genotypes  including </a:t>
            </a:r>
            <a:r>
              <a:rPr sz="3200" i="1" spc="-5" dirty="0">
                <a:latin typeface="Calibri"/>
                <a:cs typeface="Calibri"/>
              </a:rPr>
              <a:t>Psidium </a:t>
            </a:r>
            <a:r>
              <a:rPr sz="3200" spc="-5" dirty="0">
                <a:latin typeface="Calibri"/>
                <a:cs typeface="Calibri"/>
              </a:rPr>
              <a:t>species, </a:t>
            </a:r>
            <a:r>
              <a:rPr sz="3200" spc="-15" dirty="0">
                <a:latin typeface="Calibri"/>
                <a:cs typeface="Calibri"/>
              </a:rPr>
              <a:t>cultivars </a:t>
            </a:r>
            <a:r>
              <a:rPr sz="3200" dirty="0">
                <a:latin typeface="Calibri"/>
                <a:cs typeface="Calibri"/>
              </a:rPr>
              <a:t>and  </a:t>
            </a:r>
            <a:r>
              <a:rPr sz="3200" spc="-10" dirty="0">
                <a:latin typeface="Calibri"/>
                <a:cs typeface="Calibri"/>
              </a:rPr>
              <a:t>hybrids </a:t>
            </a:r>
            <a:r>
              <a:rPr sz="3200" dirty="0">
                <a:latin typeface="Calibri"/>
                <a:cs typeface="Calibri"/>
              </a:rPr>
              <a:t>mainly </a:t>
            </a:r>
            <a:r>
              <a:rPr sz="3200" spc="-15" dirty="0">
                <a:latin typeface="Calibri"/>
                <a:cs typeface="Calibri"/>
              </a:rPr>
              <a:t>at </a:t>
            </a:r>
            <a:r>
              <a:rPr sz="3200" spc="-5" dirty="0">
                <a:latin typeface="Calibri"/>
                <a:cs typeface="Calibri"/>
              </a:rPr>
              <a:t>CISH, </a:t>
            </a:r>
            <a:r>
              <a:rPr sz="3200" spc="-40" dirty="0">
                <a:latin typeface="Calibri"/>
                <a:cs typeface="Calibri"/>
              </a:rPr>
              <a:t>Lucknow, </a:t>
            </a:r>
            <a:r>
              <a:rPr sz="3200" spc="-5" dirty="0">
                <a:latin typeface="Calibri"/>
                <a:cs typeface="Calibri"/>
              </a:rPr>
              <a:t>IIHR,  </a:t>
            </a:r>
            <a:r>
              <a:rPr sz="3200" spc="-10" dirty="0">
                <a:latin typeface="Calibri"/>
                <a:cs typeface="Calibri"/>
              </a:rPr>
              <a:t>Bangalore, </a:t>
            </a:r>
            <a:r>
              <a:rPr sz="3200" spc="-110" dirty="0">
                <a:latin typeface="Calibri"/>
                <a:cs typeface="Calibri"/>
              </a:rPr>
              <a:t>NDUAT, </a:t>
            </a:r>
            <a:r>
              <a:rPr sz="3200" spc="-15" dirty="0">
                <a:latin typeface="Calibri"/>
                <a:cs typeface="Calibri"/>
              </a:rPr>
              <a:t>Faizabad,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30" dirty="0">
                <a:latin typeface="Calibri"/>
                <a:cs typeface="Calibri"/>
              </a:rPr>
              <a:t>HAU,</a:t>
            </a:r>
            <a:r>
              <a:rPr sz="3200" spc="135" dirty="0">
                <a:latin typeface="Calibri"/>
                <a:cs typeface="Calibri"/>
              </a:rPr>
              <a:t> </a:t>
            </a:r>
            <a:r>
              <a:rPr sz="3200" spc="-60" dirty="0">
                <a:latin typeface="Calibri"/>
                <a:cs typeface="Calibri"/>
              </a:rPr>
              <a:t>Hisar.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920228" y="5855208"/>
            <a:ext cx="943355" cy="7208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920228" y="5855208"/>
            <a:ext cx="943355" cy="7208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920228" y="5855208"/>
            <a:ext cx="943355" cy="7208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920228" y="5855208"/>
            <a:ext cx="943355" cy="7208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739876"/>
            <a:ext cx="7346950" cy="3987165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10"/>
              </a:spcBef>
              <a:buFont typeface="Arial"/>
              <a:buChar char="•"/>
              <a:tabLst>
                <a:tab pos="241300" algn="l"/>
              </a:tabLst>
            </a:pPr>
            <a:r>
              <a:rPr sz="3200" b="1" spc="-10" dirty="0">
                <a:latin typeface="Calibri"/>
                <a:cs typeface="Calibri"/>
              </a:rPr>
              <a:t>Breeding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objectives</a:t>
            </a:r>
            <a:endParaRPr sz="32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10"/>
              </a:spcBef>
              <a:buFont typeface="Arial"/>
              <a:buChar char="•"/>
              <a:tabLst>
                <a:tab pos="241300" algn="l"/>
              </a:tabLst>
            </a:pPr>
            <a:r>
              <a:rPr sz="3200" dirty="0">
                <a:latin typeface="Calibri"/>
                <a:cs typeface="Calibri"/>
              </a:rPr>
              <a:t>1. </a:t>
            </a:r>
            <a:r>
              <a:rPr sz="3200" spc="-10" dirty="0">
                <a:latin typeface="Calibri"/>
                <a:cs typeface="Calibri"/>
              </a:rPr>
              <a:t>Development </a:t>
            </a:r>
            <a:r>
              <a:rPr sz="3200" spc="-5" dirty="0">
                <a:latin typeface="Calibri"/>
                <a:cs typeface="Calibri"/>
              </a:rPr>
              <a:t>of seedless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variety</a:t>
            </a:r>
            <a:endParaRPr sz="32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25"/>
              </a:spcBef>
              <a:buFont typeface="Arial"/>
              <a:buChar char="•"/>
              <a:tabLst>
                <a:tab pos="241300" algn="l"/>
              </a:tabLst>
            </a:pPr>
            <a:r>
              <a:rPr sz="3200" dirty="0">
                <a:latin typeface="Calibri"/>
                <a:cs typeface="Calibri"/>
              </a:rPr>
              <a:t>2. </a:t>
            </a:r>
            <a:r>
              <a:rPr sz="3200" spc="-5" dirty="0">
                <a:latin typeface="Calibri"/>
                <a:cs typeface="Calibri"/>
              </a:rPr>
              <a:t>Less pectin </a:t>
            </a:r>
            <a:r>
              <a:rPr sz="3200" spc="-20" dirty="0">
                <a:latin typeface="Calibri"/>
                <a:cs typeface="Calibri"/>
              </a:rPr>
              <a:t>content </a:t>
            </a:r>
            <a:r>
              <a:rPr sz="3200" spc="-30" dirty="0">
                <a:latin typeface="Calibri"/>
                <a:cs typeface="Calibri"/>
              </a:rPr>
              <a:t>for </a:t>
            </a:r>
            <a:r>
              <a:rPr sz="3200" spc="-5" dirty="0">
                <a:latin typeface="Calibri"/>
                <a:cs typeface="Calibri"/>
              </a:rPr>
              <a:t>edible</a:t>
            </a:r>
            <a:r>
              <a:rPr sz="3200" spc="3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purpose</a:t>
            </a:r>
            <a:endParaRPr sz="32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15"/>
              </a:spcBef>
              <a:buFont typeface="Arial"/>
              <a:buChar char="•"/>
              <a:tabLst>
                <a:tab pos="241300" algn="l"/>
              </a:tabLst>
            </a:pPr>
            <a:r>
              <a:rPr sz="3200" dirty="0">
                <a:latin typeface="Calibri"/>
                <a:cs typeface="Calibri"/>
              </a:rPr>
              <a:t>3. </a:t>
            </a:r>
            <a:r>
              <a:rPr sz="3200" spc="-10" dirty="0">
                <a:latin typeface="Calibri"/>
                <a:cs typeface="Calibri"/>
              </a:rPr>
              <a:t>More </a:t>
            </a:r>
            <a:r>
              <a:rPr sz="3200" spc="-5" dirty="0">
                <a:latin typeface="Calibri"/>
                <a:cs typeface="Calibri"/>
              </a:rPr>
              <a:t>pectin </a:t>
            </a:r>
            <a:r>
              <a:rPr sz="3200" spc="-20" dirty="0">
                <a:latin typeface="Calibri"/>
                <a:cs typeface="Calibri"/>
              </a:rPr>
              <a:t>content </a:t>
            </a:r>
            <a:r>
              <a:rPr sz="3200" spc="-35" dirty="0">
                <a:latin typeface="Calibri"/>
                <a:cs typeface="Calibri"/>
              </a:rPr>
              <a:t>for</a:t>
            </a:r>
            <a:r>
              <a:rPr sz="3200" spc="2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processing</a:t>
            </a:r>
            <a:endParaRPr sz="32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10"/>
              </a:spcBef>
              <a:buFont typeface="Arial"/>
              <a:buChar char="•"/>
              <a:tabLst>
                <a:tab pos="241300" algn="l"/>
              </a:tabLst>
            </a:pPr>
            <a:r>
              <a:rPr sz="3200" dirty="0">
                <a:latin typeface="Calibri"/>
                <a:cs typeface="Calibri"/>
              </a:rPr>
              <a:t>4. </a:t>
            </a:r>
            <a:r>
              <a:rPr sz="3200" spc="-15" dirty="0">
                <a:latin typeface="Calibri"/>
                <a:cs typeface="Calibri"/>
              </a:rPr>
              <a:t>Uniform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ripening</a:t>
            </a:r>
            <a:endParaRPr sz="32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25"/>
              </a:spcBef>
              <a:buFont typeface="Arial"/>
              <a:buChar char="•"/>
              <a:tabLst>
                <a:tab pos="241300" algn="l"/>
              </a:tabLst>
            </a:pPr>
            <a:r>
              <a:rPr sz="3200" dirty="0">
                <a:latin typeface="Calibri"/>
                <a:cs typeface="Calibri"/>
              </a:rPr>
              <a:t>5. </a:t>
            </a:r>
            <a:r>
              <a:rPr sz="3200" spc="-5" dirty="0">
                <a:latin typeface="Calibri"/>
                <a:cs typeface="Calibri"/>
              </a:rPr>
              <a:t>High </a:t>
            </a:r>
            <a:r>
              <a:rPr sz="3200" spc="-20" dirty="0">
                <a:latin typeface="Calibri"/>
                <a:cs typeface="Calibri"/>
              </a:rPr>
              <a:t>keeping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quality</a:t>
            </a:r>
            <a:endParaRPr sz="32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15"/>
              </a:spcBef>
              <a:buFont typeface="Arial"/>
              <a:buChar char="•"/>
              <a:tabLst>
                <a:tab pos="241300" algn="l"/>
              </a:tabLst>
            </a:pPr>
            <a:r>
              <a:rPr sz="3200" dirty="0">
                <a:latin typeface="Calibri"/>
                <a:cs typeface="Calibri"/>
              </a:rPr>
              <a:t>6. </a:t>
            </a:r>
            <a:r>
              <a:rPr sz="3200" spc="-15" dirty="0">
                <a:latin typeface="Calibri"/>
                <a:cs typeface="Calibri"/>
              </a:rPr>
              <a:t>Resistance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15" dirty="0">
                <a:latin typeface="Calibri"/>
                <a:cs typeface="Calibri"/>
              </a:rPr>
              <a:t>tea </a:t>
            </a:r>
            <a:r>
              <a:rPr sz="3200" spc="-5" dirty="0">
                <a:latin typeface="Calibri"/>
                <a:cs typeface="Calibri"/>
              </a:rPr>
              <a:t>mosquito bug </a:t>
            </a:r>
            <a:r>
              <a:rPr sz="3200" dirty="0">
                <a:latin typeface="Calibri"/>
                <a:cs typeface="Calibri"/>
              </a:rPr>
              <a:t>and</a:t>
            </a:r>
            <a:r>
              <a:rPr sz="3200" spc="8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wilt.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1249256"/>
            <a:ext cx="7689850" cy="3042285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241300" algn="l"/>
              </a:tabLst>
            </a:pPr>
            <a:r>
              <a:rPr sz="3200" b="1" spc="-15" dirty="0">
                <a:latin typeface="Calibri"/>
                <a:cs typeface="Calibri"/>
              </a:rPr>
              <a:t>Botany</a:t>
            </a:r>
            <a:endParaRPr sz="3200">
              <a:latin typeface="Calibri"/>
              <a:cs typeface="Calibri"/>
            </a:endParaRPr>
          </a:p>
          <a:p>
            <a:pPr marL="241300" marR="5080" indent="-228600">
              <a:lnSpc>
                <a:spcPts val="3460"/>
              </a:lnSpc>
              <a:spcBef>
                <a:spcPts val="1055"/>
              </a:spcBef>
              <a:buFont typeface="Arial"/>
              <a:buChar char="•"/>
              <a:tabLst>
                <a:tab pos="241300" algn="l"/>
              </a:tabLst>
            </a:pPr>
            <a:r>
              <a:rPr sz="3200" spc="-10" dirty="0">
                <a:latin typeface="Calibri"/>
                <a:cs typeface="Calibri"/>
              </a:rPr>
              <a:t>Most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spc="-15" dirty="0">
                <a:latin typeface="Calibri"/>
                <a:cs typeface="Calibri"/>
              </a:rPr>
              <a:t>Cultivars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5" dirty="0">
                <a:latin typeface="Calibri"/>
                <a:cs typeface="Calibri"/>
              </a:rPr>
              <a:t>Indian </a:t>
            </a:r>
            <a:r>
              <a:rPr sz="3200" spc="-20" dirty="0">
                <a:latin typeface="Calibri"/>
                <a:cs typeface="Calibri"/>
              </a:rPr>
              <a:t>guava </a:t>
            </a:r>
            <a:r>
              <a:rPr sz="3200" spc="-5" dirty="0">
                <a:latin typeface="Calibri"/>
                <a:cs typeface="Calibri"/>
              </a:rPr>
              <a:t>belongs 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5" dirty="0">
                <a:latin typeface="Calibri"/>
                <a:cs typeface="Calibri"/>
              </a:rPr>
              <a:t>genus </a:t>
            </a:r>
            <a:r>
              <a:rPr sz="3200" i="1" spc="-5" dirty="0">
                <a:latin typeface="Calibri"/>
                <a:cs typeface="Calibri"/>
              </a:rPr>
              <a:t>Psidium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5" dirty="0">
                <a:latin typeface="Calibri"/>
                <a:cs typeface="Calibri"/>
              </a:rPr>
              <a:t>species</a:t>
            </a:r>
            <a:r>
              <a:rPr sz="3200" spc="45" dirty="0">
                <a:latin typeface="Calibri"/>
                <a:cs typeface="Calibri"/>
              </a:rPr>
              <a:t> </a:t>
            </a:r>
            <a:r>
              <a:rPr sz="3200" i="1" spc="-5" dirty="0">
                <a:latin typeface="Calibri"/>
                <a:cs typeface="Calibri"/>
              </a:rPr>
              <a:t>gujava.</a:t>
            </a:r>
            <a:endParaRPr sz="3200">
              <a:latin typeface="Calibri"/>
              <a:cs typeface="Calibri"/>
            </a:endParaRPr>
          </a:p>
          <a:p>
            <a:pPr marL="241300" marR="106680" indent="-228600">
              <a:lnSpc>
                <a:spcPct val="90000"/>
              </a:lnSpc>
              <a:spcBef>
                <a:spcPts val="940"/>
              </a:spcBef>
              <a:buFont typeface="Arial"/>
              <a:buChar char="•"/>
              <a:tabLst>
                <a:tab pos="241300" algn="l"/>
              </a:tabLst>
            </a:pPr>
            <a:r>
              <a:rPr sz="3200" dirty="0">
                <a:latin typeface="Calibri"/>
                <a:cs typeface="Calibri"/>
              </a:rPr>
              <a:t>Based </a:t>
            </a:r>
            <a:r>
              <a:rPr sz="3200" spc="-5" dirty="0">
                <a:latin typeface="Calibri"/>
                <a:cs typeface="Calibri"/>
              </a:rPr>
              <a:t>on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5" dirty="0">
                <a:latin typeface="Calibri"/>
                <a:cs typeface="Calibri"/>
              </a:rPr>
              <a:t>shape of common </a:t>
            </a:r>
            <a:r>
              <a:rPr sz="3200" spc="-20" dirty="0">
                <a:latin typeface="Calibri"/>
                <a:cs typeface="Calibri"/>
              </a:rPr>
              <a:t>guava </a:t>
            </a:r>
            <a:r>
              <a:rPr sz="3200" spc="-10" dirty="0">
                <a:latin typeface="Calibri"/>
                <a:cs typeface="Calibri"/>
              </a:rPr>
              <a:t>fruits,  they are </a:t>
            </a:r>
            <a:r>
              <a:rPr sz="3200" spc="-5" dirty="0">
                <a:latin typeface="Calibri"/>
                <a:cs typeface="Calibri"/>
              </a:rPr>
              <a:t>classified </a:t>
            </a:r>
            <a:r>
              <a:rPr sz="3200" spc="-20" dirty="0">
                <a:latin typeface="Calibri"/>
                <a:cs typeface="Calibri"/>
              </a:rPr>
              <a:t>into </a:t>
            </a:r>
            <a:r>
              <a:rPr sz="3200" spc="-10" dirty="0">
                <a:latin typeface="Calibri"/>
                <a:cs typeface="Calibri"/>
              </a:rPr>
              <a:t>two </a:t>
            </a:r>
            <a:r>
              <a:rPr sz="3200" spc="-15" dirty="0">
                <a:latin typeface="Calibri"/>
                <a:cs typeface="Calibri"/>
              </a:rPr>
              <a:t>groups </a:t>
            </a:r>
            <a:r>
              <a:rPr sz="3200" spc="-5" dirty="0">
                <a:latin typeface="Calibri"/>
                <a:cs typeface="Calibri"/>
              </a:rPr>
              <a:t>i.e.  </a:t>
            </a:r>
            <a:r>
              <a:rPr sz="3200" i="1" spc="-5" dirty="0">
                <a:latin typeface="Calibri"/>
                <a:cs typeface="Calibri"/>
              </a:rPr>
              <a:t>Psidium </a:t>
            </a:r>
            <a:r>
              <a:rPr sz="3200" i="1" spc="-10" dirty="0">
                <a:latin typeface="Calibri"/>
                <a:cs typeface="Calibri"/>
              </a:rPr>
              <a:t>pyriferum</a:t>
            </a:r>
            <a:r>
              <a:rPr sz="3200" spc="-10" dirty="0">
                <a:latin typeface="Calibri"/>
                <a:cs typeface="Calibri"/>
              </a:rPr>
              <a:t>, </a:t>
            </a:r>
            <a:r>
              <a:rPr sz="3200" i="1" spc="-5" dirty="0">
                <a:latin typeface="Calibri"/>
                <a:cs typeface="Calibri"/>
              </a:rPr>
              <a:t>Psidium</a:t>
            </a:r>
            <a:r>
              <a:rPr sz="3200" i="1" spc="70" dirty="0">
                <a:latin typeface="Calibri"/>
                <a:cs typeface="Calibri"/>
              </a:rPr>
              <a:t> </a:t>
            </a:r>
            <a:r>
              <a:rPr sz="3200" i="1" spc="-10" dirty="0">
                <a:latin typeface="Calibri"/>
                <a:cs typeface="Calibri"/>
              </a:rPr>
              <a:t>pomiferum.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268986"/>
            <a:ext cx="27743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15" dirty="0">
                <a:latin typeface="Calibri"/>
                <a:cs typeface="Calibri"/>
              </a:rPr>
              <a:t>FLORAL</a:t>
            </a:r>
            <a:r>
              <a:rPr sz="2800" b="1" spc="-6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BIOLOGY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7542" y="4016705"/>
            <a:ext cx="7687309" cy="228600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241300" marR="162560" indent="-228600">
              <a:lnSpc>
                <a:spcPct val="80000"/>
              </a:lnSpc>
              <a:spcBef>
                <a:spcPts val="7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20" dirty="0">
                <a:latin typeface="Calibri"/>
                <a:cs typeface="Calibri"/>
              </a:rPr>
              <a:t>Guava </a:t>
            </a:r>
            <a:r>
              <a:rPr sz="2800" spc="-15" dirty="0">
                <a:latin typeface="Calibri"/>
                <a:cs typeface="Calibri"/>
              </a:rPr>
              <a:t>bears </a:t>
            </a:r>
            <a:r>
              <a:rPr sz="2800" spc="-10" dirty="0">
                <a:latin typeface="Calibri"/>
                <a:cs typeface="Calibri"/>
              </a:rPr>
              <a:t>flower solitary </a:t>
            </a:r>
            <a:r>
              <a:rPr sz="2800" spc="-5" dirty="0">
                <a:latin typeface="Calibri"/>
                <a:cs typeface="Calibri"/>
              </a:rPr>
              <a:t>or in cyme of </a:t>
            </a:r>
            <a:r>
              <a:rPr sz="2800" spc="-10" dirty="0">
                <a:latin typeface="Calibri"/>
                <a:cs typeface="Calibri"/>
              </a:rPr>
              <a:t>two </a:t>
            </a:r>
            <a:r>
              <a:rPr sz="2800" spc="-15" dirty="0">
                <a:latin typeface="Calibri"/>
                <a:cs typeface="Calibri"/>
              </a:rPr>
              <a:t>to  three </a:t>
            </a:r>
            <a:r>
              <a:rPr sz="2800" spc="-20" dirty="0">
                <a:latin typeface="Calibri"/>
                <a:cs typeface="Calibri"/>
              </a:rPr>
              <a:t>flowers, </a:t>
            </a:r>
            <a:r>
              <a:rPr sz="2800" spc="-5" dirty="0">
                <a:latin typeface="Calibri"/>
                <a:cs typeface="Calibri"/>
              </a:rPr>
              <a:t>on the </a:t>
            </a:r>
            <a:r>
              <a:rPr sz="2800" spc="-15" dirty="0">
                <a:latin typeface="Calibri"/>
                <a:cs typeface="Calibri"/>
              </a:rPr>
              <a:t>current </a:t>
            </a:r>
            <a:r>
              <a:rPr sz="2800" spc="-10" dirty="0">
                <a:latin typeface="Calibri"/>
                <a:cs typeface="Calibri"/>
              </a:rPr>
              <a:t>season </a:t>
            </a:r>
            <a:r>
              <a:rPr sz="2800" spc="-15" dirty="0">
                <a:latin typeface="Calibri"/>
                <a:cs typeface="Calibri"/>
              </a:rPr>
              <a:t>growth </a:t>
            </a:r>
            <a:r>
              <a:rPr sz="2800" spc="-5" dirty="0">
                <a:latin typeface="Calibri"/>
                <a:cs typeface="Calibri"/>
              </a:rPr>
              <a:t>in the  </a:t>
            </a:r>
            <a:r>
              <a:rPr sz="2800" spc="-10" dirty="0">
                <a:latin typeface="Calibri"/>
                <a:cs typeface="Calibri"/>
              </a:rPr>
              <a:t>axil </a:t>
            </a:r>
            <a:r>
              <a:rPr sz="2800" spc="-5" dirty="0">
                <a:latin typeface="Calibri"/>
                <a:cs typeface="Calibri"/>
              </a:rPr>
              <a:t>of the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leaves.</a:t>
            </a:r>
            <a:endParaRPr sz="2800">
              <a:latin typeface="Calibri"/>
              <a:cs typeface="Calibri"/>
            </a:endParaRPr>
          </a:p>
          <a:p>
            <a:pPr marL="241300" marR="5080" indent="-228600">
              <a:lnSpc>
                <a:spcPct val="8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libri"/>
                <a:cs typeface="Calibri"/>
              </a:rPr>
              <a:t>About </a:t>
            </a:r>
            <a:r>
              <a:rPr sz="2800" spc="-10" dirty="0">
                <a:latin typeface="Calibri"/>
                <a:cs typeface="Calibri"/>
              </a:rPr>
              <a:t>one month </a:t>
            </a:r>
            <a:r>
              <a:rPr sz="2800" spc="-5" dirty="0">
                <a:latin typeface="Calibri"/>
                <a:cs typeface="Calibri"/>
              </a:rPr>
              <a:t>is </a:t>
            </a:r>
            <a:r>
              <a:rPr sz="2800" spc="-15" dirty="0">
                <a:latin typeface="Calibri"/>
                <a:cs typeface="Calibri"/>
              </a:rPr>
              <a:t>required </a:t>
            </a:r>
            <a:r>
              <a:rPr sz="2800" spc="-20" dirty="0">
                <a:latin typeface="Calibri"/>
                <a:cs typeface="Calibri"/>
              </a:rPr>
              <a:t>from </a:t>
            </a:r>
            <a:r>
              <a:rPr sz="2800" spc="-15" dirty="0">
                <a:latin typeface="Calibri"/>
                <a:cs typeface="Calibri"/>
              </a:rPr>
              <a:t>flower bud  </a:t>
            </a:r>
            <a:r>
              <a:rPr sz="2800" spc="-20" dirty="0">
                <a:latin typeface="Calibri"/>
                <a:cs typeface="Calibri"/>
              </a:rPr>
              <a:t>differentiation to </a:t>
            </a:r>
            <a:r>
              <a:rPr sz="2800" spc="-15" dirty="0">
                <a:latin typeface="Calibri"/>
                <a:cs typeface="Calibri"/>
              </a:rPr>
              <a:t>complete development </a:t>
            </a:r>
            <a:r>
              <a:rPr sz="2800" spc="-20" dirty="0">
                <a:latin typeface="Calibri"/>
                <a:cs typeface="Calibri"/>
              </a:rPr>
              <a:t>upto </a:t>
            </a:r>
            <a:r>
              <a:rPr sz="2800" spc="-10" dirty="0">
                <a:latin typeface="Calibri"/>
                <a:cs typeface="Calibri"/>
              </a:rPr>
              <a:t>calyx  cracking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stage.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450591" y="780287"/>
            <a:ext cx="4242798" cy="31912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305765"/>
            <a:ext cx="7498715" cy="3714115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241300" marR="58419" indent="-228600">
              <a:lnSpc>
                <a:spcPct val="90000"/>
              </a:lnSpc>
              <a:spcBef>
                <a:spcPts val="490"/>
              </a:spcBef>
              <a:buFont typeface="Arial"/>
              <a:buChar char="•"/>
              <a:tabLst>
                <a:tab pos="241300" algn="l"/>
              </a:tabLst>
            </a:pPr>
            <a:r>
              <a:rPr sz="3200" spc="-15" dirty="0">
                <a:latin typeface="Calibri"/>
                <a:cs typeface="Calibri"/>
              </a:rPr>
              <a:t>Peak </a:t>
            </a:r>
            <a:r>
              <a:rPr sz="3200" spc="-5" dirty="0">
                <a:latin typeface="Calibri"/>
                <a:cs typeface="Calibri"/>
              </a:rPr>
              <a:t>time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5" dirty="0">
                <a:latin typeface="Calibri"/>
                <a:cs typeface="Calibri"/>
              </a:rPr>
              <a:t>Anthesis </a:t>
            </a:r>
            <a:r>
              <a:rPr sz="3200" dirty="0">
                <a:latin typeface="Calibri"/>
                <a:cs typeface="Calibri"/>
              </a:rPr>
              <a:t>is </a:t>
            </a:r>
            <a:r>
              <a:rPr sz="3200" spc="-10" dirty="0">
                <a:latin typeface="Calibri"/>
                <a:cs typeface="Calibri"/>
              </a:rPr>
              <a:t>between </a:t>
            </a:r>
            <a:r>
              <a:rPr sz="3200" spc="-5" dirty="0">
                <a:latin typeface="Calibri"/>
                <a:cs typeface="Calibri"/>
              </a:rPr>
              <a:t>5.00-6.30  </a:t>
            </a:r>
            <a:r>
              <a:rPr sz="3200" dirty="0">
                <a:latin typeface="Calibri"/>
                <a:cs typeface="Calibri"/>
              </a:rPr>
              <a:t>AM in </a:t>
            </a:r>
            <a:r>
              <a:rPr sz="3200" spc="-10" dirty="0">
                <a:latin typeface="Calibri"/>
                <a:cs typeface="Calibri"/>
              </a:rPr>
              <a:t>most </a:t>
            </a:r>
            <a:r>
              <a:rPr sz="3200" spc="-5" dirty="0">
                <a:latin typeface="Calibri"/>
                <a:cs typeface="Calibri"/>
              </a:rPr>
              <a:t>of the varieties of </a:t>
            </a:r>
            <a:r>
              <a:rPr sz="3200" spc="-15" dirty="0">
                <a:latin typeface="Calibri"/>
                <a:cs typeface="Calibri"/>
              </a:rPr>
              <a:t>guava. </a:t>
            </a:r>
            <a:r>
              <a:rPr sz="3200" spc="-5" dirty="0">
                <a:latin typeface="Calibri"/>
                <a:cs typeface="Calibri"/>
              </a:rPr>
              <a:t>The  dehiscence of </a:t>
            </a:r>
            <a:r>
              <a:rPr sz="3200" spc="-15" dirty="0">
                <a:latin typeface="Calibri"/>
                <a:cs typeface="Calibri"/>
              </a:rPr>
              <a:t>anthers starts </a:t>
            </a:r>
            <a:r>
              <a:rPr sz="3200" spc="-5" dirty="0">
                <a:latin typeface="Calibri"/>
                <a:cs typeface="Calibri"/>
              </a:rPr>
              <a:t>15- 30 </a:t>
            </a:r>
            <a:r>
              <a:rPr sz="3200" spc="-10" dirty="0">
                <a:latin typeface="Calibri"/>
                <a:cs typeface="Calibri"/>
              </a:rPr>
              <a:t>minutes  </a:t>
            </a:r>
            <a:r>
              <a:rPr sz="3200" spc="-15" dirty="0">
                <a:latin typeface="Calibri"/>
                <a:cs typeface="Calibri"/>
              </a:rPr>
              <a:t>after </a:t>
            </a:r>
            <a:r>
              <a:rPr sz="3200" spc="-5" dirty="0">
                <a:latin typeface="Calibri"/>
                <a:cs typeface="Calibri"/>
              </a:rPr>
              <a:t>Anthesis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10" dirty="0">
                <a:latin typeface="Calibri"/>
                <a:cs typeface="Calibri"/>
              </a:rPr>
              <a:t>continues </a:t>
            </a:r>
            <a:r>
              <a:rPr sz="3200" spc="-30" dirty="0">
                <a:latin typeface="Calibri"/>
                <a:cs typeface="Calibri"/>
              </a:rPr>
              <a:t>for </a:t>
            </a:r>
            <a:r>
              <a:rPr sz="3200" spc="-10" dirty="0">
                <a:latin typeface="Calibri"/>
                <a:cs typeface="Calibri"/>
              </a:rPr>
              <a:t>two</a:t>
            </a:r>
            <a:r>
              <a:rPr sz="3200" spc="5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hours.</a:t>
            </a:r>
            <a:endParaRPr sz="3200">
              <a:latin typeface="Calibri"/>
              <a:cs typeface="Calibri"/>
            </a:endParaRPr>
          </a:p>
          <a:p>
            <a:pPr marL="241300" marR="5080" indent="-228600">
              <a:lnSpc>
                <a:spcPts val="3460"/>
              </a:lnSpc>
              <a:spcBef>
                <a:spcPts val="1045"/>
              </a:spcBef>
              <a:buFont typeface="Arial"/>
              <a:buChar char="•"/>
              <a:tabLst>
                <a:tab pos="241300" algn="l"/>
              </a:tabLst>
            </a:pPr>
            <a:r>
              <a:rPr sz="3200" spc="-5" dirty="0">
                <a:latin typeface="Calibri"/>
                <a:cs typeface="Calibri"/>
              </a:rPr>
              <a:t>The pollen </a:t>
            </a:r>
            <a:r>
              <a:rPr sz="3200" spc="-15" dirty="0">
                <a:latin typeface="Calibri"/>
                <a:cs typeface="Calibri"/>
              </a:rPr>
              <a:t>fertility </a:t>
            </a:r>
            <a:r>
              <a:rPr sz="3200" dirty="0">
                <a:latin typeface="Calibri"/>
                <a:cs typeface="Calibri"/>
              </a:rPr>
              <a:t>is </a:t>
            </a:r>
            <a:r>
              <a:rPr sz="3200" spc="-5" dirty="0">
                <a:latin typeface="Calibri"/>
                <a:cs typeface="Calibri"/>
              </a:rPr>
              <a:t>high </a:t>
            </a:r>
            <a:r>
              <a:rPr sz="3200" dirty="0">
                <a:latin typeface="Calibri"/>
                <a:cs typeface="Calibri"/>
              </a:rPr>
              <a:t>in </a:t>
            </a:r>
            <a:r>
              <a:rPr sz="3200" spc="-10" dirty="0">
                <a:latin typeface="Calibri"/>
                <a:cs typeface="Calibri"/>
              </a:rPr>
              <a:t>almost </a:t>
            </a:r>
            <a:r>
              <a:rPr sz="3200" dirty="0">
                <a:latin typeface="Calibri"/>
                <a:cs typeface="Calibri"/>
              </a:rPr>
              <a:t>all the  </a:t>
            </a:r>
            <a:r>
              <a:rPr sz="3200" spc="-15" dirty="0">
                <a:latin typeface="Calibri"/>
                <a:cs typeface="Calibri"/>
              </a:rPr>
              <a:t>cultivars. </a:t>
            </a:r>
            <a:r>
              <a:rPr sz="3200" spc="-5" dirty="0">
                <a:latin typeface="Calibri"/>
                <a:cs typeface="Calibri"/>
              </a:rPr>
              <a:t>The pollen </a:t>
            </a:r>
            <a:r>
              <a:rPr sz="3200" spc="-15" dirty="0">
                <a:latin typeface="Calibri"/>
                <a:cs typeface="Calibri"/>
              </a:rPr>
              <a:t>fertility </a:t>
            </a:r>
            <a:r>
              <a:rPr sz="3200" dirty="0">
                <a:latin typeface="Calibri"/>
                <a:cs typeface="Calibri"/>
              </a:rPr>
              <a:t>is 78% and 91%  in Allahabad </a:t>
            </a:r>
            <a:r>
              <a:rPr sz="3200" spc="-15" dirty="0">
                <a:latin typeface="Calibri"/>
                <a:cs typeface="Calibri"/>
              </a:rPr>
              <a:t>Round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5" dirty="0">
                <a:latin typeface="Calibri"/>
                <a:cs typeface="Calibri"/>
              </a:rPr>
              <a:t>Lucknow </a:t>
            </a:r>
            <a:r>
              <a:rPr sz="3200" spc="-20" dirty="0">
                <a:latin typeface="Calibri"/>
                <a:cs typeface="Calibri"/>
              </a:rPr>
              <a:t>Safed,  </a:t>
            </a:r>
            <a:r>
              <a:rPr sz="3200" spc="-25" dirty="0">
                <a:latin typeface="Calibri"/>
                <a:cs typeface="Calibri"/>
              </a:rPr>
              <a:t>respectively.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228273"/>
            <a:ext cx="7616825" cy="5615940"/>
          </a:xfrm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15"/>
              </a:spcBef>
              <a:buFont typeface="Arial"/>
              <a:buChar char="•"/>
              <a:tabLst>
                <a:tab pos="241300" algn="l"/>
              </a:tabLst>
            </a:pPr>
            <a:r>
              <a:rPr sz="3200" b="1" spc="-5" dirty="0">
                <a:latin typeface="Calibri"/>
                <a:cs typeface="Calibri"/>
              </a:rPr>
              <a:t>Inheritance</a:t>
            </a:r>
            <a:r>
              <a:rPr sz="3200" b="1" spc="-40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pattern</a:t>
            </a:r>
            <a:endParaRPr sz="3200">
              <a:latin typeface="Calibri"/>
              <a:cs typeface="Calibri"/>
            </a:endParaRPr>
          </a:p>
          <a:p>
            <a:pPr marL="241300" marR="61594" indent="-228600">
              <a:lnSpc>
                <a:spcPts val="3460"/>
              </a:lnSpc>
              <a:spcBef>
                <a:spcPts val="1045"/>
              </a:spcBef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dirty="0"/>
              <a:t>	</a:t>
            </a:r>
            <a:r>
              <a:rPr sz="3200" dirty="0">
                <a:latin typeface="Calibri"/>
                <a:cs typeface="Calibri"/>
              </a:rPr>
              <a:t>Bold </a:t>
            </a:r>
            <a:r>
              <a:rPr sz="3200" spc="-5" dirty="0">
                <a:latin typeface="Calibri"/>
                <a:cs typeface="Calibri"/>
              </a:rPr>
              <a:t>seed </a:t>
            </a:r>
            <a:r>
              <a:rPr sz="3200" spc="-10" dirty="0">
                <a:latin typeface="Calibri"/>
                <a:cs typeface="Calibri"/>
              </a:rPr>
              <a:t>is </a:t>
            </a:r>
            <a:r>
              <a:rPr sz="3200" spc="-20" dirty="0">
                <a:latin typeface="Calibri"/>
                <a:cs typeface="Calibri"/>
              </a:rPr>
              <a:t>found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5" dirty="0">
                <a:latin typeface="Calibri"/>
                <a:cs typeface="Calibri"/>
              </a:rPr>
              <a:t>be </a:t>
            </a:r>
            <a:r>
              <a:rPr sz="3200" spc="-10" dirty="0">
                <a:latin typeface="Calibri"/>
                <a:cs typeface="Calibri"/>
              </a:rPr>
              <a:t>dominant </a:t>
            </a:r>
            <a:r>
              <a:rPr sz="3200" spc="-15" dirty="0">
                <a:latin typeface="Calibri"/>
                <a:cs typeface="Calibri"/>
              </a:rPr>
              <a:t>over </a:t>
            </a:r>
            <a:r>
              <a:rPr sz="3200" spc="-5" dirty="0">
                <a:latin typeface="Calibri"/>
                <a:cs typeface="Calibri"/>
              </a:rPr>
              <a:t>soft  seed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10" dirty="0">
                <a:latin typeface="Calibri"/>
                <a:cs typeface="Calibri"/>
              </a:rPr>
              <a:t>governed</a:t>
            </a:r>
            <a:r>
              <a:rPr sz="3200" spc="-20" dirty="0">
                <a:latin typeface="Calibri"/>
                <a:cs typeface="Calibri"/>
              </a:rPr>
              <a:t> monogenically.</a:t>
            </a:r>
            <a:endParaRPr sz="3200">
              <a:latin typeface="Calibri"/>
              <a:cs typeface="Calibri"/>
            </a:endParaRPr>
          </a:p>
          <a:p>
            <a:pPr marL="241300" marR="508000" indent="-228600">
              <a:lnSpc>
                <a:spcPts val="3460"/>
              </a:lnSpc>
              <a:spcBef>
                <a:spcPts val="990"/>
              </a:spcBef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dirty="0"/>
              <a:t>	</a:t>
            </a:r>
            <a:r>
              <a:rPr sz="3200" spc="-20" dirty="0">
                <a:latin typeface="Calibri"/>
                <a:cs typeface="Calibri"/>
              </a:rPr>
              <a:t>Red </a:t>
            </a:r>
            <a:r>
              <a:rPr sz="3200" spc="-5" dirty="0">
                <a:latin typeface="Calibri"/>
                <a:cs typeface="Calibri"/>
              </a:rPr>
              <a:t>flesh </a:t>
            </a:r>
            <a:r>
              <a:rPr sz="3200" spc="-10" dirty="0">
                <a:latin typeface="Calibri"/>
                <a:cs typeface="Calibri"/>
              </a:rPr>
              <a:t>color </a:t>
            </a:r>
            <a:r>
              <a:rPr sz="3200" dirty="0">
                <a:latin typeface="Calibri"/>
                <a:cs typeface="Calibri"/>
              </a:rPr>
              <a:t>is </a:t>
            </a:r>
            <a:r>
              <a:rPr sz="3200" spc="-10" dirty="0">
                <a:latin typeface="Calibri"/>
                <a:cs typeface="Calibri"/>
              </a:rPr>
              <a:t>dominant </a:t>
            </a:r>
            <a:r>
              <a:rPr sz="3200" spc="-20" dirty="0">
                <a:latin typeface="Calibri"/>
                <a:cs typeface="Calibri"/>
              </a:rPr>
              <a:t>to </a:t>
            </a:r>
            <a:r>
              <a:rPr sz="3200" spc="-10" dirty="0">
                <a:latin typeface="Calibri"/>
                <a:cs typeface="Calibri"/>
              </a:rPr>
              <a:t>white </a:t>
            </a:r>
            <a:r>
              <a:rPr sz="3200" spc="-5" dirty="0">
                <a:latin typeface="Calibri"/>
                <a:cs typeface="Calibri"/>
              </a:rPr>
              <a:t>pulp  </a:t>
            </a:r>
            <a:r>
              <a:rPr sz="3200" spc="-10" dirty="0">
                <a:latin typeface="Calibri"/>
                <a:cs typeface="Calibri"/>
              </a:rPr>
              <a:t>color </a:t>
            </a:r>
            <a:r>
              <a:rPr sz="3200" dirty="0">
                <a:latin typeface="Calibri"/>
                <a:cs typeface="Calibri"/>
              </a:rPr>
              <a:t>and also </a:t>
            </a:r>
            <a:r>
              <a:rPr sz="3200" spc="-10" dirty="0">
                <a:latin typeface="Calibri"/>
                <a:cs typeface="Calibri"/>
              </a:rPr>
              <a:t>governed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monogenically.</a:t>
            </a:r>
            <a:endParaRPr sz="3200">
              <a:latin typeface="Calibri"/>
              <a:cs typeface="Calibri"/>
            </a:endParaRPr>
          </a:p>
          <a:p>
            <a:pPr marL="241300" marR="623570" indent="-228600">
              <a:lnSpc>
                <a:spcPts val="3460"/>
              </a:lnSpc>
              <a:spcBef>
                <a:spcPts val="1000"/>
              </a:spcBef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dirty="0"/>
              <a:t>	</a:t>
            </a:r>
            <a:r>
              <a:rPr sz="3200" spc="-20" dirty="0">
                <a:latin typeface="Calibri"/>
                <a:cs typeface="Calibri"/>
              </a:rPr>
              <a:t>Red </a:t>
            </a:r>
            <a:r>
              <a:rPr sz="3200" spc="-5" dirty="0">
                <a:latin typeface="Calibri"/>
                <a:cs typeface="Calibri"/>
              </a:rPr>
              <a:t>fleshed </a:t>
            </a:r>
            <a:r>
              <a:rPr sz="3200" spc="-15" dirty="0">
                <a:latin typeface="Calibri"/>
                <a:cs typeface="Calibri"/>
              </a:rPr>
              <a:t>cultivars are </a:t>
            </a:r>
            <a:r>
              <a:rPr sz="3200" spc="-5" dirty="0">
                <a:latin typeface="Calibri"/>
                <a:cs typeface="Calibri"/>
              </a:rPr>
              <a:t>supposed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5" dirty="0">
                <a:latin typeface="Calibri"/>
                <a:cs typeface="Calibri"/>
              </a:rPr>
              <a:t>be  </a:t>
            </a:r>
            <a:r>
              <a:rPr sz="3200" spc="-20" dirty="0">
                <a:latin typeface="Calibri"/>
                <a:cs typeface="Calibri"/>
              </a:rPr>
              <a:t>heterozygous.</a:t>
            </a:r>
            <a:endParaRPr sz="3200">
              <a:latin typeface="Calibri"/>
              <a:cs typeface="Calibri"/>
            </a:endParaRPr>
          </a:p>
          <a:p>
            <a:pPr marL="241300" marR="7620" indent="-228600">
              <a:lnSpc>
                <a:spcPts val="3460"/>
              </a:lnSpc>
              <a:spcBef>
                <a:spcPts val="995"/>
              </a:spcBef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dirty="0"/>
              <a:t>	</a:t>
            </a:r>
            <a:r>
              <a:rPr sz="3200" spc="-15" dirty="0">
                <a:latin typeface="Calibri"/>
                <a:cs typeface="Calibri"/>
              </a:rPr>
              <a:t>There </a:t>
            </a:r>
            <a:r>
              <a:rPr sz="3200" dirty="0">
                <a:latin typeface="Calibri"/>
                <a:cs typeface="Calibri"/>
              </a:rPr>
              <a:t>is </a:t>
            </a:r>
            <a:r>
              <a:rPr sz="3200" spc="-15" dirty="0">
                <a:latin typeface="Calibri"/>
                <a:cs typeface="Calibri"/>
              </a:rPr>
              <a:t>linkage </a:t>
            </a:r>
            <a:r>
              <a:rPr sz="3200" spc="-10" dirty="0">
                <a:latin typeface="Calibri"/>
                <a:cs typeface="Calibri"/>
              </a:rPr>
              <a:t>between </a:t>
            </a:r>
            <a:r>
              <a:rPr sz="3200" spc="-15" dirty="0">
                <a:latin typeface="Calibri"/>
                <a:cs typeface="Calibri"/>
              </a:rPr>
              <a:t>red </a:t>
            </a:r>
            <a:r>
              <a:rPr sz="3200" spc="-5" dirty="0">
                <a:latin typeface="Calibri"/>
                <a:cs typeface="Calibri"/>
              </a:rPr>
              <a:t>flesh </a:t>
            </a:r>
            <a:r>
              <a:rPr sz="3200" spc="-10" dirty="0">
                <a:latin typeface="Calibri"/>
                <a:cs typeface="Calibri"/>
              </a:rPr>
              <a:t>color </a:t>
            </a:r>
            <a:r>
              <a:rPr sz="3200" dirty="0">
                <a:latin typeface="Calibri"/>
                <a:cs typeface="Calibri"/>
              </a:rPr>
              <a:t>and  </a:t>
            </a:r>
            <a:r>
              <a:rPr sz="3200" spc="-5" dirty="0">
                <a:latin typeface="Calibri"/>
                <a:cs typeface="Calibri"/>
              </a:rPr>
              <a:t>bold seed </a:t>
            </a:r>
            <a:r>
              <a:rPr sz="3200" spc="-20" dirty="0">
                <a:latin typeface="Calibri"/>
                <a:cs typeface="Calibri"/>
              </a:rPr>
              <a:t>size.</a:t>
            </a:r>
            <a:endParaRPr sz="3200">
              <a:latin typeface="Calibri"/>
              <a:cs typeface="Calibri"/>
            </a:endParaRPr>
          </a:p>
          <a:p>
            <a:pPr marL="241300" marR="5080" indent="-228600">
              <a:lnSpc>
                <a:spcPts val="3460"/>
              </a:lnSpc>
              <a:spcBef>
                <a:spcPts val="985"/>
              </a:spcBef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dirty="0"/>
              <a:t>	</a:t>
            </a:r>
            <a:r>
              <a:rPr sz="3200" spc="-25" dirty="0">
                <a:latin typeface="Calibri"/>
                <a:cs typeface="Calibri"/>
              </a:rPr>
              <a:t>Triploidy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5" dirty="0">
                <a:latin typeface="Calibri"/>
                <a:cs typeface="Calibri"/>
              </a:rPr>
              <a:t>some other </a:t>
            </a:r>
            <a:r>
              <a:rPr sz="3200" spc="-10" dirty="0">
                <a:latin typeface="Calibri"/>
                <a:cs typeface="Calibri"/>
              </a:rPr>
              <a:t>genetic </a:t>
            </a:r>
            <a:r>
              <a:rPr sz="3200" spc="-25" dirty="0">
                <a:latin typeface="Calibri"/>
                <a:cs typeface="Calibri"/>
              </a:rPr>
              <a:t>factors </a:t>
            </a:r>
            <a:r>
              <a:rPr sz="3200" spc="-15" dirty="0">
                <a:latin typeface="Calibri"/>
                <a:cs typeface="Calibri"/>
              </a:rPr>
              <a:t>are  </a:t>
            </a:r>
            <a:r>
              <a:rPr sz="3200" spc="-5" dirty="0">
                <a:latin typeface="Calibri"/>
                <a:cs typeface="Calibri"/>
              </a:rPr>
              <a:t>responsible </a:t>
            </a:r>
            <a:r>
              <a:rPr sz="3200" spc="-30" dirty="0">
                <a:latin typeface="Calibri"/>
                <a:cs typeface="Calibri"/>
              </a:rPr>
              <a:t>for </a:t>
            </a:r>
            <a:r>
              <a:rPr sz="3200" spc="-15" dirty="0">
                <a:latin typeface="Calibri"/>
                <a:cs typeface="Calibri"/>
              </a:rPr>
              <a:t>female</a:t>
            </a:r>
            <a:r>
              <a:rPr sz="3200" spc="25" dirty="0">
                <a:latin typeface="Calibri"/>
                <a:cs typeface="Calibri"/>
              </a:rPr>
              <a:t> </a:t>
            </a:r>
            <a:r>
              <a:rPr sz="3200" spc="-35" dirty="0">
                <a:latin typeface="Calibri"/>
                <a:cs typeface="Calibri"/>
              </a:rPr>
              <a:t>sterility.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2484</Words>
  <Application>Microsoft Office PowerPoint</Application>
  <PresentationFormat>On-screen Show (4:3)</PresentationFormat>
  <Paragraphs>221</Paragraphs>
  <Slides>43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BREEDING IN BANANA Lecture #4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HARI RAM KUMAR BANDI</cp:lastModifiedBy>
  <cp:revision>1</cp:revision>
  <dcterms:created xsi:type="dcterms:W3CDTF">2020-05-29T13:45:15Z</dcterms:created>
  <dcterms:modified xsi:type="dcterms:W3CDTF">2020-05-29T15:35:19Z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2018-07-07T00:00:00Z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2020-05-29T00:00:00Z</vt:filetime>
  </property>
</Properties>
</file>