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46" y="-6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8082" y="2336368"/>
            <a:ext cx="661606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5" dirty="0">
                <a:latin typeface="Calibri"/>
                <a:cs typeface="Calibri"/>
              </a:rPr>
              <a:t>BREEDIN</a:t>
            </a:r>
            <a:r>
              <a:rPr sz="6000" b="1" dirty="0">
                <a:latin typeface="Calibri"/>
                <a:cs typeface="Calibri"/>
              </a:rPr>
              <a:t>G</a:t>
            </a:r>
            <a:r>
              <a:rPr sz="6000" b="1" spc="-30" dirty="0">
                <a:latin typeface="Calibri"/>
                <a:cs typeface="Calibri"/>
              </a:rPr>
              <a:t> </a:t>
            </a:r>
            <a:r>
              <a:rPr sz="6000" b="1" spc="-55" dirty="0">
                <a:latin typeface="Calibri"/>
                <a:cs typeface="Calibri"/>
              </a:rPr>
              <a:t>O</a:t>
            </a:r>
            <a:r>
              <a:rPr sz="6000" b="1" dirty="0">
                <a:latin typeface="Calibri"/>
                <a:cs typeface="Calibri"/>
              </a:rPr>
              <a:t>F</a:t>
            </a:r>
            <a:r>
              <a:rPr sz="6000" b="1" spc="-440" dirty="0">
                <a:latin typeface="Calibri"/>
                <a:cs typeface="Calibri"/>
              </a:rPr>
              <a:t> </a:t>
            </a:r>
            <a:r>
              <a:rPr sz="6000" b="1" spc="-180" dirty="0">
                <a:latin typeface="Calibri"/>
                <a:cs typeface="Calibri"/>
              </a:rPr>
              <a:t>G</a:t>
            </a:r>
            <a:r>
              <a:rPr sz="6000" b="1" spc="-345" dirty="0">
                <a:latin typeface="Calibri"/>
                <a:cs typeface="Calibri"/>
              </a:rPr>
              <a:t>U</a:t>
            </a:r>
            <a:r>
              <a:rPr sz="6000" b="1" spc="-495" dirty="0">
                <a:latin typeface="Calibri"/>
                <a:cs typeface="Calibri"/>
              </a:rPr>
              <a:t>A</a:t>
            </a:r>
            <a:r>
              <a:rPr sz="6000" b="1" spc="-480" dirty="0">
                <a:latin typeface="Calibri"/>
                <a:cs typeface="Calibri"/>
              </a:rPr>
              <a:t>V</a:t>
            </a:r>
            <a:r>
              <a:rPr sz="6000" b="1" dirty="0">
                <a:latin typeface="Calibri"/>
                <a:cs typeface="Calibri"/>
              </a:rPr>
              <a:t>A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9186" y="3562857"/>
            <a:ext cx="1311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Lec</a:t>
            </a:r>
            <a:r>
              <a:rPr sz="2400" spc="5" dirty="0">
                <a:latin typeface="Calibri"/>
                <a:cs typeface="Calibri"/>
              </a:rPr>
              <a:t>tu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#7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0434"/>
            <a:ext cx="7266305" cy="25260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Breeding</a:t>
            </a:r>
            <a:r>
              <a:rPr sz="3600" b="1" u="heavy" spc="-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methods</a:t>
            </a:r>
            <a:r>
              <a:rPr sz="3600" b="1" u="heavy" spc="-1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36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achievements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b="1" dirty="0">
                <a:latin typeface="Calibri"/>
                <a:cs typeface="Calibri"/>
              </a:rPr>
              <a:t>Clonal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Selection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b="1" spc="-10" dirty="0">
                <a:latin typeface="Calibri"/>
                <a:cs typeface="Calibri"/>
              </a:rPr>
              <a:t>Hybridization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b="1" spc="-10" dirty="0">
                <a:latin typeface="Calibri"/>
                <a:cs typeface="Calibri"/>
              </a:rPr>
              <a:t>Polyploidy</a:t>
            </a:r>
            <a:r>
              <a:rPr sz="3600" b="1" spc="-1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Breeding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05943"/>
            <a:ext cx="7382509" cy="59137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30" dirty="0">
                <a:latin typeface="Calibri"/>
                <a:cs typeface="Calibri"/>
              </a:rPr>
              <a:t>CLONAL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SELCTION</a:t>
            </a:r>
            <a:endParaRPr sz="2800">
              <a:latin typeface="Calibri"/>
              <a:cs typeface="Calibri"/>
            </a:endParaRPr>
          </a:p>
          <a:p>
            <a:pPr marL="241300" marR="89535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5" dirty="0">
                <a:latin typeface="Calibri"/>
                <a:cs typeface="Calibri"/>
              </a:rPr>
              <a:t>Improvement </a:t>
            </a:r>
            <a:r>
              <a:rPr sz="2800" spc="-5" dirty="0">
                <a:latin typeface="Calibri"/>
                <a:cs typeface="Calibri"/>
              </a:rPr>
              <a:t>work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40" dirty="0">
                <a:latin typeface="Calibri"/>
                <a:cs typeface="Calibri"/>
              </a:rPr>
              <a:t>guava </a:t>
            </a:r>
            <a:r>
              <a:rPr sz="2800" spc="-20" dirty="0">
                <a:latin typeface="Calibri"/>
                <a:cs typeface="Calibri"/>
              </a:rPr>
              <a:t>was </a:t>
            </a:r>
            <a:r>
              <a:rPr sz="2800" spc="-35" dirty="0">
                <a:latin typeface="Calibri"/>
                <a:cs typeface="Calibri"/>
              </a:rPr>
              <a:t>started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first </a:t>
            </a:r>
            <a:r>
              <a:rPr sz="2800" spc="-5" dirty="0">
                <a:latin typeface="Calibri"/>
                <a:cs typeface="Calibri"/>
              </a:rPr>
              <a:t>time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country </a:t>
            </a:r>
            <a:r>
              <a:rPr sz="2800" dirty="0">
                <a:latin typeface="Calibri"/>
                <a:cs typeface="Calibri"/>
              </a:rPr>
              <a:t>in 1907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dirty="0">
                <a:latin typeface="Calibri"/>
                <a:cs typeface="Calibri"/>
              </a:rPr>
              <a:t>Ganesh </a:t>
            </a:r>
            <a:r>
              <a:rPr sz="2800" spc="-5" dirty="0">
                <a:latin typeface="Calibri"/>
                <a:cs typeface="Calibri"/>
              </a:rPr>
              <a:t>khand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fruit </a:t>
            </a:r>
            <a:r>
              <a:rPr sz="2800" spc="-35" dirty="0">
                <a:latin typeface="Calibri"/>
                <a:cs typeface="Calibri"/>
              </a:rPr>
              <a:t>Research </a:t>
            </a:r>
            <a:r>
              <a:rPr sz="2800" spc="-30" dirty="0">
                <a:latin typeface="Calibri"/>
                <a:cs typeface="Calibri"/>
              </a:rPr>
              <a:t>Station, </a:t>
            </a:r>
            <a:r>
              <a:rPr sz="2800" spc="-10" dirty="0">
                <a:latin typeface="Calibri"/>
                <a:cs typeface="Calibri"/>
              </a:rPr>
              <a:t>Pune </a:t>
            </a:r>
            <a:r>
              <a:rPr sz="2800" spc="-5" dirty="0">
                <a:latin typeface="Calibri"/>
                <a:cs typeface="Calibri"/>
              </a:rPr>
              <a:t>primarily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collection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varieties,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grown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different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places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isolate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superior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strains.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At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Horticultural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Research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Station,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Saharanpur, 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evaluation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seedling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types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resulted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superior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selection,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S-1,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having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good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fruit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shape,</a:t>
            </a:r>
            <a:r>
              <a:rPr sz="2800" spc="-45" dirty="0">
                <a:latin typeface="Calibri"/>
                <a:cs typeface="Calibri"/>
              </a:rPr>
              <a:t> few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seeds,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sweet </a:t>
            </a:r>
            <a:r>
              <a:rPr sz="2800" spc="-35" dirty="0">
                <a:latin typeface="Calibri"/>
                <a:cs typeface="Calibri"/>
              </a:rPr>
              <a:t>taste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yield.</a:t>
            </a:r>
            <a:endParaRPr sz="2800">
              <a:latin typeface="Calibri"/>
              <a:cs typeface="Calibri"/>
            </a:endParaRPr>
          </a:p>
          <a:p>
            <a:pPr marL="241300" marR="454025" indent="-228600">
              <a:lnSpc>
                <a:spcPct val="90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IIHR, </a:t>
            </a:r>
            <a:r>
              <a:rPr sz="2800" spc="-30" dirty="0">
                <a:latin typeface="Calibri"/>
                <a:cs typeface="Calibri"/>
              </a:rPr>
              <a:t>Bangalore,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200 open </a:t>
            </a:r>
            <a:r>
              <a:rPr sz="2800" spc="-30" dirty="0">
                <a:latin typeface="Calibri"/>
                <a:cs typeface="Calibri"/>
              </a:rPr>
              <a:t>pollinated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seedlings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variety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collected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35" dirty="0">
                <a:latin typeface="Calibri"/>
                <a:cs typeface="Calibri"/>
              </a:rPr>
              <a:t>Uttar </a:t>
            </a:r>
            <a:r>
              <a:rPr sz="2800" spc="-10" dirty="0">
                <a:latin typeface="Calibri"/>
                <a:cs typeface="Calibri"/>
              </a:rPr>
              <a:t>Pradesh, </a:t>
            </a:r>
            <a:r>
              <a:rPr sz="280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seedling selection, </a:t>
            </a:r>
            <a:r>
              <a:rPr sz="2800" dirty="0">
                <a:latin typeface="Calibri"/>
                <a:cs typeface="Calibri"/>
              </a:rPr>
              <a:t> selection-8,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found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promising.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09892" y="747141"/>
          <a:ext cx="8387715" cy="5731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520"/>
                <a:gridCol w="2877185"/>
                <a:gridCol w="4906010"/>
              </a:tblGrid>
              <a:tr h="7724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S.N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Varieties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</a:tr>
              <a:tr h="7655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700" spc="-5" dirty="0">
                          <a:latin typeface="Arial MT"/>
                          <a:cs typeface="Arial MT"/>
                        </a:rPr>
                        <a:t>L.49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Developed</a:t>
                      </a:r>
                      <a:r>
                        <a:rPr sz="17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at</a:t>
                      </a:r>
                      <a:r>
                        <a:rPr sz="17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GFES,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Pune,</a:t>
                      </a:r>
                      <a:r>
                        <a:rPr sz="17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Seedling</a:t>
                      </a:r>
                      <a:r>
                        <a:rPr sz="17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selection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of</a:t>
                      </a:r>
                      <a:endParaRPr sz="1700">
                        <a:latin typeface="Arial MT"/>
                        <a:cs typeface="Arial MT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Allahabad</a:t>
                      </a:r>
                      <a:r>
                        <a:rPr sz="170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Safeda,</a:t>
                      </a:r>
                      <a:r>
                        <a:rPr sz="17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Semi</a:t>
                      </a:r>
                      <a:r>
                        <a:rPr sz="17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dwarf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tree,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high</a:t>
                      </a:r>
                      <a:r>
                        <a:rPr sz="17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yielding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7724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700" spc="-5" dirty="0">
                          <a:latin typeface="Arial MT"/>
                          <a:cs typeface="Arial MT"/>
                        </a:rPr>
                        <a:t>Banarsi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Surkha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700" dirty="0">
                          <a:latin typeface="Arial MT"/>
                          <a:cs typeface="Arial MT"/>
                        </a:rPr>
                        <a:t>It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is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selection</a:t>
                      </a:r>
                      <a:r>
                        <a:rPr sz="17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from</a:t>
                      </a:r>
                      <a:r>
                        <a:rPr sz="17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local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red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fleshed</a:t>
                      </a:r>
                      <a:r>
                        <a:rPr sz="17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type,</a:t>
                      </a:r>
                      <a:endParaRPr sz="1700">
                        <a:latin typeface="Arial MT"/>
                        <a:cs typeface="Arial MT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heavy</a:t>
                      </a:r>
                      <a:r>
                        <a:rPr sz="17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40" dirty="0">
                          <a:latin typeface="Arial MT"/>
                          <a:cs typeface="Arial MT"/>
                        </a:rPr>
                        <a:t>bearer,</a:t>
                      </a:r>
                      <a:r>
                        <a:rPr sz="17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large</a:t>
                      </a:r>
                      <a:r>
                        <a:rPr sz="17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fruits,</a:t>
                      </a:r>
                      <a:r>
                        <a:rPr sz="1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flesh</a:t>
                      </a:r>
                      <a:r>
                        <a:rPr sz="1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soft</a:t>
                      </a:r>
                      <a:r>
                        <a:rPr sz="1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7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pink.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  <a:tr h="7724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700" spc="-5" dirty="0">
                          <a:latin typeface="Arial MT"/>
                          <a:cs typeface="Arial MT"/>
                        </a:rPr>
                        <a:t>CISHG-1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Developed</a:t>
                      </a:r>
                      <a:r>
                        <a:rPr sz="17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at</a:t>
                      </a:r>
                      <a:r>
                        <a:rPr sz="17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CISH,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40" dirty="0">
                          <a:latin typeface="Arial MT"/>
                          <a:cs typeface="Arial MT"/>
                        </a:rPr>
                        <a:t>Lucknow.</a:t>
                      </a:r>
                      <a:r>
                        <a:rPr sz="170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Fruit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skin</a:t>
                      </a:r>
                      <a:r>
                        <a:rPr sz="1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color</a:t>
                      </a:r>
                      <a:endParaRPr sz="1700">
                        <a:latin typeface="Arial MT"/>
                        <a:cs typeface="Arial MT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dirty="0">
                          <a:latin typeface="Arial MT"/>
                          <a:cs typeface="Arial MT"/>
                        </a:rPr>
                        <a:t>is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deep</a:t>
                      </a:r>
                      <a:r>
                        <a:rPr sz="17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red,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TSS</a:t>
                      </a:r>
                      <a:r>
                        <a:rPr sz="17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15°</a:t>
                      </a:r>
                      <a:r>
                        <a:rPr sz="17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Brix,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soft</a:t>
                      </a:r>
                      <a:r>
                        <a:rPr sz="170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seeds.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7724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Bangalore</a:t>
                      </a:r>
                      <a:r>
                        <a:rPr sz="17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Local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4622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700" dirty="0">
                          <a:latin typeface="Arial MT"/>
                          <a:cs typeface="Arial MT"/>
                        </a:rPr>
                        <a:t>It is a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local selection,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with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white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flesh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and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soft </a:t>
                      </a:r>
                      <a:r>
                        <a:rPr sz="1700" spc="-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seeds,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fruit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is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large.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  <a:tr h="11034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754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700" spc="1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70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Mri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du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la 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(Sel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-8)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038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Developed</a:t>
                      </a:r>
                      <a:r>
                        <a:rPr sz="17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at</a:t>
                      </a:r>
                      <a:r>
                        <a:rPr sz="17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CISH,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40" dirty="0">
                          <a:latin typeface="Arial MT"/>
                          <a:cs typeface="Arial MT"/>
                        </a:rPr>
                        <a:t>Lucknow,</a:t>
                      </a:r>
                      <a:r>
                        <a:rPr sz="17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it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is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selection 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from</a:t>
                      </a:r>
                      <a:r>
                        <a:rPr sz="17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apple</a:t>
                      </a:r>
                      <a:r>
                        <a:rPr sz="17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color</a:t>
                      </a:r>
                      <a:r>
                        <a:rPr sz="17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seedling,</a:t>
                      </a:r>
                      <a:r>
                        <a:rPr sz="17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5" dirty="0">
                          <a:latin typeface="Arial MT"/>
                          <a:cs typeface="Arial MT"/>
                        </a:rPr>
                        <a:t>skin</a:t>
                      </a:r>
                      <a:r>
                        <a:rPr sz="1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7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flesh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color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is </a:t>
                      </a:r>
                      <a:r>
                        <a:rPr sz="1700" spc="-4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pink</a:t>
                      </a:r>
                      <a:r>
                        <a:rPr sz="17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with</a:t>
                      </a:r>
                      <a:r>
                        <a:rPr sz="17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good</a:t>
                      </a:r>
                      <a:r>
                        <a:rPr sz="17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acid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sugar</a:t>
                      </a:r>
                      <a:r>
                        <a:rPr sz="17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blend.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7724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Plant</a:t>
                      </a:r>
                      <a:r>
                        <a:rPr sz="1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prabhat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700" spc="-10" dirty="0">
                          <a:latin typeface="Arial MT"/>
                          <a:cs typeface="Arial MT"/>
                        </a:rPr>
                        <a:t>Seedling</a:t>
                      </a:r>
                      <a:r>
                        <a:rPr sz="17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selection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from</a:t>
                      </a:r>
                      <a:r>
                        <a:rPr sz="17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95" dirty="0">
                          <a:latin typeface="Arial MT"/>
                          <a:cs typeface="Arial MT"/>
                        </a:rPr>
                        <a:t>GBPUAT,</a:t>
                      </a:r>
                      <a:r>
                        <a:rPr sz="1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Pantnagar,</a:t>
                      </a:r>
                      <a:endParaRPr sz="1700">
                        <a:latin typeface="Arial MT"/>
                        <a:cs typeface="Arial MT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spc="-5" dirty="0">
                          <a:latin typeface="Arial MT"/>
                          <a:cs typeface="Arial MT"/>
                        </a:rPr>
                        <a:t>Prolific</a:t>
                      </a:r>
                      <a:r>
                        <a:rPr sz="1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45" dirty="0">
                          <a:latin typeface="Arial MT"/>
                          <a:cs typeface="Arial MT"/>
                        </a:rPr>
                        <a:t>bearer,</a:t>
                      </a:r>
                      <a:r>
                        <a:rPr sz="17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soft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seed</a:t>
                      </a:r>
                      <a:r>
                        <a:rPr sz="1700" dirty="0">
                          <a:latin typeface="Arial MT"/>
                          <a:cs typeface="Arial MT"/>
                        </a:rPr>
                        <a:t> with</a:t>
                      </a:r>
                      <a:r>
                        <a:rPr sz="17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10" dirty="0">
                          <a:latin typeface="Arial MT"/>
                          <a:cs typeface="Arial MT"/>
                        </a:rPr>
                        <a:t>good</a:t>
                      </a:r>
                      <a:r>
                        <a:rPr sz="170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700" spc="-5" dirty="0">
                          <a:latin typeface="Arial MT"/>
                          <a:cs typeface="Arial MT"/>
                        </a:rPr>
                        <a:t>quality</a:t>
                      </a:r>
                      <a:endParaRPr sz="17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6799"/>
            <a:ext cx="7595234" cy="487997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Hybridization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9300"/>
              </a:lnSpc>
              <a:spcBef>
                <a:spcPts val="11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IIHR, </a:t>
            </a:r>
            <a:r>
              <a:rPr sz="2800" spc="-30" dirty="0">
                <a:latin typeface="Calibri"/>
                <a:cs typeface="Calibri"/>
              </a:rPr>
              <a:t>Bangalore, </a:t>
            </a:r>
            <a:r>
              <a:rPr sz="2800" dirty="0">
                <a:latin typeface="Calibri"/>
                <a:cs typeface="Calibri"/>
              </a:rPr>
              <a:t>as a </a:t>
            </a:r>
            <a:r>
              <a:rPr sz="2800" spc="-30" dirty="0">
                <a:latin typeface="Calibri"/>
                <a:cs typeface="Calibri"/>
              </a:rPr>
              <a:t>result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35" dirty="0">
                <a:latin typeface="Calibri"/>
                <a:cs typeface="Calibri"/>
              </a:rPr>
              <a:t>hybridization 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among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Red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Flesh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Chittidar,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Apple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l</a:t>
            </a:r>
            <a:r>
              <a:rPr sz="2800" spc="-40" dirty="0">
                <a:latin typeface="Calibri"/>
                <a:cs typeface="Calibri"/>
              </a:rPr>
              <a:t>o</a:t>
            </a:r>
            <a:r>
              <a:rPr sz="2800" spc="-28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uc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w</a:t>
            </a:r>
            <a:r>
              <a:rPr sz="2800" spc="-20" dirty="0">
                <a:latin typeface="Calibri"/>
                <a:cs typeface="Calibri"/>
              </a:rPr>
              <a:t>-</a:t>
            </a:r>
            <a:r>
              <a:rPr sz="2800" spc="-10" dirty="0">
                <a:latin typeface="Calibri"/>
                <a:cs typeface="Calibri"/>
              </a:rPr>
              <a:t>4</a:t>
            </a:r>
            <a:r>
              <a:rPr sz="2800" dirty="0">
                <a:latin typeface="Calibri"/>
                <a:cs typeface="Calibri"/>
              </a:rPr>
              <a:t>9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ana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6</a:t>
            </a:r>
            <a:r>
              <a:rPr sz="2800" spc="-15" dirty="0">
                <a:latin typeface="Calibri"/>
                <a:cs typeface="Calibri"/>
              </a:rPr>
              <a:t>0</a:t>
            </a:r>
            <a:r>
              <a:rPr sz="2800" dirty="0">
                <a:latin typeface="Calibri"/>
                <a:cs typeface="Calibri"/>
              </a:rPr>
              <a:t>0 </a:t>
            </a:r>
            <a:r>
              <a:rPr sz="2800" spc="10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s  </a:t>
            </a:r>
            <a:r>
              <a:rPr sz="2800" spc="-30" dirty="0">
                <a:latin typeface="Calibri"/>
                <a:cs typeface="Calibri"/>
              </a:rPr>
              <a:t>were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raised.</a:t>
            </a:r>
            <a:endParaRPr sz="2800">
              <a:latin typeface="Calibri"/>
              <a:cs typeface="Calibri"/>
            </a:endParaRPr>
          </a:p>
          <a:p>
            <a:pPr marL="241300" marR="1202055" indent="-228600">
              <a:lnSpc>
                <a:spcPts val="300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One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 </a:t>
            </a:r>
            <a:r>
              <a:rPr sz="2800" spc="-25" dirty="0">
                <a:latin typeface="Calibri"/>
                <a:cs typeface="Calibri"/>
              </a:rPr>
              <a:t>Arka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Amulya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been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released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recently.</a:t>
            </a:r>
            <a:endParaRPr sz="2800">
              <a:latin typeface="Calibri"/>
              <a:cs typeface="Calibri"/>
            </a:endParaRPr>
          </a:p>
          <a:p>
            <a:pPr marL="241300" marR="449580" indent="-228600">
              <a:lnSpc>
                <a:spcPts val="3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progeny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from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cross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Safeda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Triploid.</a:t>
            </a:r>
            <a:endParaRPr sz="2800">
              <a:latin typeface="Calibri"/>
              <a:cs typeface="Calibri"/>
            </a:endParaRPr>
          </a:p>
          <a:p>
            <a:pPr marL="241300" marR="406400" indent="-228600">
              <a:lnSpc>
                <a:spcPts val="30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Hybrid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16-1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(Apple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color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safeda)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has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been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90271"/>
            <a:ext cx="7648575" cy="54368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marR="78740" indent="-228600" algn="just">
              <a:lnSpc>
                <a:spcPts val="3030"/>
              </a:lnSpc>
              <a:spcBef>
                <a:spcPts val="48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At </a:t>
            </a:r>
            <a:r>
              <a:rPr sz="2800" spc="-10" dirty="0">
                <a:latin typeface="Calibri"/>
                <a:cs typeface="Calibri"/>
              </a:rPr>
              <a:t>Fruit </a:t>
            </a:r>
            <a:r>
              <a:rPr sz="2800" spc="-30" dirty="0">
                <a:latin typeface="Calibri"/>
                <a:cs typeface="Calibri"/>
              </a:rPr>
              <a:t>Research </a:t>
            </a:r>
            <a:r>
              <a:rPr sz="2800" spc="-20" dirty="0">
                <a:latin typeface="Calibri"/>
                <a:cs typeface="Calibri"/>
              </a:rPr>
              <a:t>Station, </a:t>
            </a:r>
            <a:r>
              <a:rPr sz="2800" spc="-25" dirty="0">
                <a:latin typeface="Calibri"/>
                <a:cs typeface="Calibri"/>
              </a:rPr>
              <a:t>Sangareddy </a:t>
            </a:r>
            <a:r>
              <a:rPr sz="2800" spc="-55" dirty="0">
                <a:latin typeface="Calibri"/>
                <a:cs typeface="Calibri"/>
              </a:rPr>
              <a:t>(Telangana), 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inter-varietal </a:t>
            </a:r>
            <a:r>
              <a:rPr sz="2800" spc="-35" dirty="0">
                <a:latin typeface="Calibri"/>
                <a:cs typeface="Calibri"/>
              </a:rPr>
              <a:t>hybridization </a:t>
            </a:r>
            <a:r>
              <a:rPr sz="2800" spc="-20" dirty="0">
                <a:latin typeface="Calibri"/>
                <a:cs typeface="Calibri"/>
              </a:rPr>
              <a:t>resulted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isolation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two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superior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hybrids.</a:t>
            </a:r>
            <a:endParaRPr sz="2800">
              <a:latin typeface="Calibri"/>
              <a:cs typeface="Calibri"/>
            </a:endParaRPr>
          </a:p>
          <a:p>
            <a:pPr marL="241300" marR="24765" indent="-228600" algn="just">
              <a:lnSpc>
                <a:spcPts val="3000"/>
              </a:lnSpc>
              <a:spcBef>
                <a:spcPts val="109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i="1" spc="-25" dirty="0">
                <a:latin typeface="Calibri"/>
                <a:cs typeface="Calibri"/>
              </a:rPr>
              <a:t>Safed </a:t>
            </a:r>
            <a:r>
              <a:rPr sz="2800" b="1" i="1" spc="5" dirty="0">
                <a:latin typeface="Calibri"/>
                <a:cs typeface="Calibri"/>
              </a:rPr>
              <a:t>Jam</a:t>
            </a:r>
            <a:r>
              <a:rPr sz="2800" spc="5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This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spc="-30" dirty="0">
                <a:latin typeface="Calibri"/>
                <a:cs typeface="Calibri"/>
              </a:rPr>
              <a:t>hybrid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dirty="0">
                <a:latin typeface="Calibri"/>
                <a:cs typeface="Calibri"/>
              </a:rPr>
              <a:t>Allahabad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Kohir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local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collection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Hyderabad</a:t>
            </a:r>
            <a:endParaRPr sz="2800">
              <a:latin typeface="Calibri"/>
              <a:cs typeface="Calibri"/>
            </a:endParaRPr>
          </a:p>
          <a:p>
            <a:pPr marL="241300" marR="5080" algn="just">
              <a:lnSpc>
                <a:spcPts val="3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–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Karnataka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region).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similar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 </a:t>
            </a:r>
            <a:r>
              <a:rPr sz="2800" spc="-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ow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qu</a:t>
            </a:r>
            <a:r>
              <a:rPr sz="2800" spc="-20" dirty="0">
                <a:latin typeface="Calibri"/>
                <a:cs typeface="Calibri"/>
              </a:rPr>
              <a:t>ali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241300" algn="just">
              <a:lnSpc>
                <a:spcPts val="2960"/>
              </a:lnSpc>
            </a:pPr>
            <a:r>
              <a:rPr sz="2800" spc="-5" dirty="0">
                <a:latin typeface="Calibri"/>
                <a:cs typeface="Calibri"/>
              </a:rPr>
              <a:t>bigger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size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good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quality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few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soft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seeds.</a:t>
            </a:r>
            <a:endParaRPr sz="2800">
              <a:latin typeface="Calibri"/>
              <a:cs typeface="Calibri"/>
            </a:endParaRPr>
          </a:p>
          <a:p>
            <a:pPr marL="241300" marR="224790" indent="-228600">
              <a:lnSpc>
                <a:spcPts val="303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i="1" spc="-20" dirty="0">
                <a:latin typeface="Calibri"/>
                <a:cs typeface="Calibri"/>
              </a:rPr>
              <a:t>Kohir </a:t>
            </a:r>
            <a:r>
              <a:rPr sz="2800" b="1" i="1" spc="-5" dirty="0">
                <a:latin typeface="Calibri"/>
                <a:cs typeface="Calibri"/>
              </a:rPr>
              <a:t>Safeda</a:t>
            </a:r>
            <a:r>
              <a:rPr sz="2800" b="1" spc="-5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spc="-30" dirty="0">
                <a:latin typeface="Calibri"/>
                <a:cs typeface="Calibri"/>
              </a:rPr>
              <a:t>hybrid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30" dirty="0">
                <a:latin typeface="Calibri"/>
                <a:cs typeface="Calibri"/>
              </a:rPr>
              <a:t>Kohir </a:t>
            </a:r>
            <a:r>
              <a:rPr sz="2800" dirty="0">
                <a:latin typeface="Calibri"/>
                <a:cs typeface="Calibri"/>
              </a:rPr>
              <a:t>x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90" dirty="0">
                <a:latin typeface="Calibri"/>
                <a:cs typeface="Calibri"/>
              </a:rPr>
              <a:t>Tree</a:t>
            </a:r>
            <a:r>
              <a:rPr sz="2800" spc="-1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30" dirty="0">
                <a:latin typeface="Calibri"/>
                <a:cs typeface="Calibri"/>
              </a:rPr>
              <a:t>vigorous,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fruits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are</a:t>
            </a:r>
            <a:r>
              <a:rPr sz="2800" spc="-35" dirty="0">
                <a:latin typeface="Calibri"/>
                <a:cs typeface="Calibri"/>
              </a:rPr>
              <a:t> larger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few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soft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white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flesh.</a:t>
            </a:r>
            <a:endParaRPr sz="2800">
              <a:latin typeface="Calibri"/>
              <a:cs typeface="Calibri"/>
            </a:endParaRPr>
          </a:p>
          <a:p>
            <a:pPr marL="241300" marR="356870" indent="-228600">
              <a:lnSpc>
                <a:spcPts val="3000"/>
              </a:lnSpc>
              <a:spcBef>
                <a:spcPts val="96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CISH,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Lucknow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isolated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two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H-136</a:t>
            </a:r>
            <a:r>
              <a:rPr sz="28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red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pulp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Soft</a:t>
            </a:r>
            <a:r>
              <a:rPr sz="28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seeler</a:t>
            </a:r>
            <a:r>
              <a:rPr sz="28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TSS.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92430"/>
            <a:ext cx="7552055" cy="56991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41300" marR="146685" indent="-228600">
              <a:lnSpc>
                <a:spcPts val="3000"/>
              </a:lnSpc>
              <a:spcBef>
                <a:spcPts val="50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-65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Agric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4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Hisa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ed  </a:t>
            </a:r>
            <a:r>
              <a:rPr sz="2800" spc="-5" dirty="0">
                <a:latin typeface="Calibri"/>
                <a:cs typeface="Calibri"/>
              </a:rPr>
              <a:t>two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varieties.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1200"/>
              </a:lnSpc>
              <a:spcBef>
                <a:spcPts val="71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i="1" dirty="0">
                <a:latin typeface="Calibri"/>
                <a:cs typeface="Calibri"/>
              </a:rPr>
              <a:t>Hisar </a:t>
            </a:r>
            <a:r>
              <a:rPr sz="2800" b="1" i="1" spc="-25" dirty="0">
                <a:latin typeface="Calibri"/>
                <a:cs typeface="Calibri"/>
              </a:rPr>
              <a:t>Safeda</a:t>
            </a:r>
            <a:r>
              <a:rPr sz="2800" spc="-25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spc="-30" dirty="0">
                <a:latin typeface="Calibri"/>
                <a:cs typeface="Calibri"/>
              </a:rPr>
              <a:t>cross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50" dirty="0">
                <a:latin typeface="Calibri"/>
                <a:cs typeface="Calibri"/>
              </a:rPr>
              <a:t>“Allahabad 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Safeda”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‘Seedless’,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which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upright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growth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compact </a:t>
            </a:r>
            <a:r>
              <a:rPr sz="2800" spc="-30" dirty="0">
                <a:latin typeface="Calibri"/>
                <a:cs typeface="Calibri"/>
              </a:rPr>
              <a:t>crown. </a:t>
            </a:r>
            <a:r>
              <a:rPr sz="2800" spc="-5" dirty="0">
                <a:latin typeface="Calibri"/>
                <a:cs typeface="Calibri"/>
              </a:rPr>
              <a:t>Its </a:t>
            </a:r>
            <a:r>
              <a:rPr sz="2800" dirty="0">
                <a:latin typeface="Calibri"/>
                <a:cs typeface="Calibri"/>
              </a:rPr>
              <a:t>fruits </a:t>
            </a:r>
            <a:r>
              <a:rPr sz="2800" spc="-30" dirty="0">
                <a:latin typeface="Calibri"/>
                <a:cs typeface="Calibri"/>
              </a:rPr>
              <a:t>are round, </a:t>
            </a:r>
            <a:r>
              <a:rPr sz="2800" spc="-10" dirty="0">
                <a:latin typeface="Calibri"/>
                <a:cs typeface="Calibri"/>
              </a:rPr>
              <a:t>weighing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 92g </a:t>
            </a:r>
            <a:r>
              <a:rPr sz="2800" spc="-5" dirty="0">
                <a:latin typeface="Calibri"/>
                <a:cs typeface="Calibri"/>
              </a:rPr>
              <a:t>each, pulp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40" dirty="0">
                <a:latin typeface="Calibri"/>
                <a:cs typeface="Calibri"/>
              </a:rPr>
              <a:t>creamy </a:t>
            </a:r>
            <a:r>
              <a:rPr sz="2800" spc="5" dirty="0">
                <a:latin typeface="Calibri"/>
                <a:cs typeface="Calibri"/>
              </a:rPr>
              <a:t>– </a:t>
            </a:r>
            <a:r>
              <a:rPr sz="2800" spc="-5" dirty="0">
                <a:latin typeface="Calibri"/>
                <a:cs typeface="Calibri"/>
              </a:rPr>
              <a:t>white </a:t>
            </a:r>
            <a:r>
              <a:rPr sz="2800" dirty="0">
                <a:latin typeface="Calibri"/>
                <a:cs typeface="Calibri"/>
              </a:rPr>
              <a:t>with less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seeds, which </a:t>
            </a:r>
            <a:r>
              <a:rPr sz="2800" spc="-30" dirty="0">
                <a:latin typeface="Calibri"/>
                <a:cs typeface="Calibri"/>
              </a:rPr>
              <a:t>are </a:t>
            </a:r>
            <a:r>
              <a:rPr sz="2800" dirty="0">
                <a:latin typeface="Calibri"/>
                <a:cs typeface="Calibri"/>
              </a:rPr>
              <a:t>soft, </a:t>
            </a:r>
            <a:r>
              <a:rPr sz="2800" spc="-10" dirty="0">
                <a:latin typeface="Calibri"/>
                <a:cs typeface="Calibri"/>
              </a:rPr>
              <a:t>TSS </a:t>
            </a:r>
            <a:r>
              <a:rPr sz="2800" dirty="0">
                <a:latin typeface="Calibri"/>
                <a:cs typeface="Calibri"/>
              </a:rPr>
              <a:t>is 13.4%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ascorbic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acid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185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mg/100g.</a:t>
            </a:r>
            <a:endParaRPr sz="2800">
              <a:latin typeface="Calibri"/>
              <a:cs typeface="Calibri"/>
            </a:endParaRPr>
          </a:p>
          <a:p>
            <a:pPr marL="241300" marR="196850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i="1" dirty="0">
                <a:latin typeface="Calibri"/>
                <a:cs typeface="Calibri"/>
              </a:rPr>
              <a:t>Hisar Surkha</a:t>
            </a:r>
            <a:r>
              <a:rPr sz="2800" i="1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spc="-30" dirty="0">
                <a:latin typeface="Calibri"/>
                <a:cs typeface="Calibri"/>
              </a:rPr>
              <a:t>cross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85" dirty="0">
                <a:latin typeface="Calibri"/>
                <a:cs typeface="Calibri"/>
              </a:rPr>
              <a:t>‘Apple </a:t>
            </a:r>
            <a:r>
              <a:rPr sz="2800" spc="20" dirty="0">
                <a:latin typeface="Calibri"/>
                <a:cs typeface="Calibri"/>
              </a:rPr>
              <a:t>Color’ </a:t>
            </a:r>
            <a:r>
              <a:rPr sz="2800" dirty="0">
                <a:latin typeface="Calibri"/>
                <a:cs typeface="Calibri"/>
              </a:rPr>
              <a:t>x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‘Banarasi </a:t>
            </a:r>
            <a:r>
              <a:rPr sz="2800" spc="-80" dirty="0">
                <a:latin typeface="Calibri"/>
                <a:cs typeface="Calibri"/>
              </a:rPr>
              <a:t>Surkha’. </a:t>
            </a:r>
            <a:r>
              <a:rPr sz="2800" spc="-90" dirty="0">
                <a:latin typeface="Calibri"/>
                <a:cs typeface="Calibri"/>
              </a:rPr>
              <a:t>Tree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medium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30" dirty="0">
                <a:latin typeface="Calibri"/>
                <a:cs typeface="Calibri"/>
              </a:rPr>
              <a:t>height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broad to </a:t>
            </a:r>
            <a:r>
              <a:rPr sz="2800" spc="-10" dirty="0">
                <a:latin typeface="Calibri"/>
                <a:cs typeface="Calibri"/>
              </a:rPr>
              <a:t>compact </a:t>
            </a:r>
            <a:r>
              <a:rPr sz="2800" spc="-25" dirty="0">
                <a:latin typeface="Calibri"/>
                <a:cs typeface="Calibri"/>
              </a:rPr>
              <a:t>crown, </a:t>
            </a:r>
            <a:r>
              <a:rPr sz="2800" dirty="0">
                <a:latin typeface="Calibri"/>
                <a:cs typeface="Calibri"/>
              </a:rPr>
              <a:t>fruit is </a:t>
            </a:r>
            <a:r>
              <a:rPr sz="2800" spc="-30" dirty="0">
                <a:latin typeface="Calibri"/>
                <a:cs typeface="Calibri"/>
              </a:rPr>
              <a:t>round </a:t>
            </a:r>
            <a:r>
              <a:rPr sz="2800" spc="-10" dirty="0">
                <a:latin typeface="Calibri"/>
                <a:cs typeface="Calibri"/>
              </a:rPr>
              <a:t>weighing </a:t>
            </a:r>
            <a:r>
              <a:rPr sz="2800" spc="-5" dirty="0">
                <a:latin typeface="Calibri"/>
                <a:cs typeface="Calibri"/>
              </a:rPr>
              <a:t> 86g </a:t>
            </a:r>
            <a:r>
              <a:rPr sz="2800" dirty="0">
                <a:latin typeface="Calibri"/>
                <a:cs typeface="Calibri"/>
              </a:rPr>
              <a:t>each. </a:t>
            </a:r>
            <a:r>
              <a:rPr sz="2800" spc="-5" dirty="0">
                <a:latin typeface="Calibri"/>
                <a:cs typeface="Calibri"/>
              </a:rPr>
              <a:t>Pulp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pink </a:t>
            </a:r>
            <a:r>
              <a:rPr sz="2800" spc="-30" dirty="0">
                <a:latin typeface="Calibri"/>
                <a:cs typeface="Calibri"/>
              </a:rPr>
              <a:t>having </a:t>
            </a:r>
            <a:r>
              <a:rPr sz="2800" dirty="0">
                <a:latin typeface="Calibri"/>
                <a:cs typeface="Calibri"/>
              </a:rPr>
              <a:t>13.6% </a:t>
            </a:r>
            <a:r>
              <a:rPr sz="2800" spc="-5" dirty="0">
                <a:latin typeface="Calibri"/>
                <a:cs typeface="Calibri"/>
              </a:rPr>
              <a:t>TSS.0.48% </a:t>
            </a:r>
            <a:r>
              <a:rPr sz="2800" dirty="0">
                <a:latin typeface="Calibri"/>
                <a:cs typeface="Calibri"/>
              </a:rPr>
              <a:t> acidity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169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10" dirty="0">
                <a:latin typeface="Calibri"/>
                <a:cs typeface="Calibri"/>
              </a:rPr>
              <a:t>mg/100g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ascorbic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acid.</a:t>
            </a:r>
            <a:r>
              <a:rPr sz="2800" spc="-30" dirty="0">
                <a:latin typeface="Calibri"/>
                <a:cs typeface="Calibri"/>
              </a:rPr>
              <a:t> Yield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94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kg/tree/year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6799"/>
            <a:ext cx="7279640" cy="183070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Breeding</a:t>
            </a:r>
            <a:r>
              <a:rPr sz="2800" b="1" spc="-110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for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wilt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resistance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00"/>
              </a:lnSpc>
              <a:spcBef>
                <a:spcPts val="11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60" dirty="0">
                <a:latin typeface="Calibri"/>
                <a:cs typeface="Calibri"/>
              </a:rPr>
              <a:t>Work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CISH, </a:t>
            </a:r>
            <a:r>
              <a:rPr sz="2800" spc="-15" dirty="0">
                <a:latin typeface="Calibri"/>
                <a:cs typeface="Calibri"/>
              </a:rPr>
              <a:t>Lucknow </a:t>
            </a:r>
            <a:r>
              <a:rPr sz="2800" spc="-10" dirty="0">
                <a:latin typeface="Calibri"/>
                <a:cs typeface="Calibri"/>
              </a:rPr>
              <a:t>has shown </a:t>
            </a:r>
            <a:r>
              <a:rPr sz="2800" spc="-15" dirty="0">
                <a:latin typeface="Calibri"/>
                <a:cs typeface="Calibri"/>
              </a:rPr>
              <a:t>that </a:t>
            </a:r>
            <a:r>
              <a:rPr sz="2800" spc="-65" dirty="0">
                <a:latin typeface="Calibri"/>
                <a:cs typeface="Calibri"/>
              </a:rPr>
              <a:t>Chittidar, 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Portugal, </a:t>
            </a:r>
            <a:r>
              <a:rPr sz="2800" spc="-10" dirty="0">
                <a:latin typeface="Calibri"/>
                <a:cs typeface="Calibri"/>
              </a:rPr>
              <a:t>Seedless and Spear </a:t>
            </a:r>
            <a:r>
              <a:rPr sz="2800" dirty="0">
                <a:latin typeface="Calibri"/>
                <a:cs typeface="Calibri"/>
              </a:rPr>
              <a:t>Acid </a:t>
            </a:r>
            <a:r>
              <a:rPr sz="2800" spc="-30" dirty="0">
                <a:latin typeface="Calibri"/>
                <a:cs typeface="Calibri"/>
              </a:rPr>
              <a:t>are </a:t>
            </a:r>
            <a:r>
              <a:rPr sz="2800" spc="-40" dirty="0">
                <a:latin typeface="Calibri"/>
                <a:cs typeface="Calibri"/>
              </a:rPr>
              <a:t>tolerant </a:t>
            </a:r>
            <a:r>
              <a:rPr sz="2800" spc="-55" dirty="0">
                <a:latin typeface="Calibri"/>
                <a:cs typeface="Calibri"/>
              </a:rPr>
              <a:t>to 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6799"/>
            <a:ext cx="7570470" cy="516064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Polyploidy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Breeding</a:t>
            </a:r>
            <a:endParaRPr sz="2800">
              <a:latin typeface="Calibri"/>
              <a:cs typeface="Calibri"/>
            </a:endParaRPr>
          </a:p>
          <a:p>
            <a:pPr marL="241300" marR="211454" indent="-228600">
              <a:lnSpc>
                <a:spcPts val="3000"/>
              </a:lnSpc>
              <a:spcBef>
                <a:spcPts val="11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Producing </a:t>
            </a:r>
            <a:r>
              <a:rPr sz="2800" spc="-5" dirty="0">
                <a:latin typeface="Calibri"/>
                <a:cs typeface="Calibri"/>
              </a:rPr>
              <a:t>triploids </a:t>
            </a:r>
            <a:r>
              <a:rPr sz="280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futile since the fruit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shape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triploid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highly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irregular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misshapen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because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differential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seed </a:t>
            </a:r>
            <a:r>
              <a:rPr sz="2800" spc="-35" dirty="0">
                <a:latin typeface="Calibri"/>
                <a:cs typeface="Calibri"/>
              </a:rPr>
              <a:t>size.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6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75" dirty="0">
                <a:latin typeface="Calibri"/>
                <a:cs typeface="Calibri"/>
              </a:rPr>
              <a:t>However,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30" dirty="0">
                <a:latin typeface="Calibri"/>
                <a:cs typeface="Calibri"/>
              </a:rPr>
              <a:t>order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30" dirty="0">
                <a:latin typeface="Calibri"/>
                <a:cs typeface="Calibri"/>
              </a:rPr>
              <a:t>evolve </a:t>
            </a:r>
            <a:r>
              <a:rPr sz="2800" spc="-15" dirty="0">
                <a:latin typeface="Calibri"/>
                <a:cs typeface="Calibri"/>
              </a:rPr>
              <a:t>varieties </a:t>
            </a:r>
            <a:r>
              <a:rPr sz="2800" dirty="0">
                <a:latin typeface="Calibri"/>
                <a:cs typeface="Calibri"/>
              </a:rPr>
              <a:t>with less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ase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duc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ivi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4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oss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e  made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IARI,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New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Delhi,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between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seedless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triploid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seeded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diploid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variety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Allahabad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Safeda.</a:t>
            </a:r>
            <a:endParaRPr sz="2800">
              <a:latin typeface="Calibri"/>
              <a:cs typeface="Calibri"/>
            </a:endParaRPr>
          </a:p>
          <a:p>
            <a:pPr marL="241300" marR="120650" indent="-228600">
              <a:lnSpc>
                <a:spcPct val="89300"/>
              </a:lnSpc>
              <a:spcBef>
                <a:spcPts val="11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5" dirty="0">
                <a:latin typeface="Calibri"/>
                <a:cs typeface="Calibri"/>
              </a:rPr>
              <a:t>73 </a:t>
            </a:r>
            <a:r>
              <a:rPr sz="2800" dirty="0">
                <a:latin typeface="Calibri"/>
                <a:cs typeface="Calibri"/>
              </a:rPr>
              <a:t>F1 </a:t>
            </a:r>
            <a:r>
              <a:rPr sz="2800" spc="-30" dirty="0">
                <a:latin typeface="Calibri"/>
                <a:cs typeface="Calibri"/>
              </a:rPr>
              <a:t>hybrids </a:t>
            </a:r>
            <a:r>
              <a:rPr sz="2800" spc="-25" dirty="0">
                <a:latin typeface="Calibri"/>
                <a:cs typeface="Calibri"/>
              </a:rPr>
              <a:t>raised </a:t>
            </a:r>
            <a:r>
              <a:rPr sz="2800" dirty="0">
                <a:latin typeface="Calibri"/>
                <a:cs typeface="Calibri"/>
              </a:rPr>
              <a:t>26 </a:t>
            </a:r>
            <a:r>
              <a:rPr sz="2800" spc="-30" dirty="0">
                <a:latin typeface="Calibri"/>
                <a:cs typeface="Calibri"/>
              </a:rPr>
              <a:t>were </a:t>
            </a:r>
            <a:r>
              <a:rPr sz="2800" spc="-5" dirty="0">
                <a:latin typeface="Calibri"/>
                <a:cs typeface="Calibri"/>
              </a:rPr>
              <a:t>diploids, </a:t>
            </a:r>
            <a:r>
              <a:rPr sz="2800" spc="5" dirty="0">
                <a:latin typeface="Calibri"/>
                <a:cs typeface="Calibri"/>
              </a:rPr>
              <a:t>9 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trisomics </a:t>
            </a:r>
            <a:r>
              <a:rPr sz="2800" dirty="0">
                <a:latin typeface="Calibri"/>
                <a:cs typeface="Calibri"/>
              </a:rPr>
              <a:t>5 </a:t>
            </a:r>
            <a:r>
              <a:rPr sz="2800" spc="-5" dirty="0">
                <a:latin typeface="Calibri"/>
                <a:cs typeface="Calibri"/>
              </a:rPr>
              <a:t>double trisomics and </a:t>
            </a:r>
            <a:r>
              <a:rPr sz="2800" dirty="0">
                <a:latin typeface="Calibri"/>
                <a:cs typeface="Calibri"/>
              </a:rPr>
              <a:t>13 </a:t>
            </a:r>
            <a:r>
              <a:rPr sz="2800" spc="-30" dirty="0">
                <a:latin typeface="Calibri"/>
                <a:cs typeface="Calibri"/>
              </a:rPr>
              <a:t>tetrasomics. </a:t>
            </a:r>
            <a:r>
              <a:rPr sz="2800" spc="-25" dirty="0">
                <a:latin typeface="Calibri"/>
                <a:cs typeface="Calibri"/>
              </a:rPr>
              <a:t> Distinct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variation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tree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growth </a:t>
            </a:r>
            <a:r>
              <a:rPr sz="2800" spc="-5" dirty="0">
                <a:latin typeface="Calibri"/>
                <a:cs typeface="Calibri"/>
              </a:rPr>
              <a:t>habit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leaf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fruit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characters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observed.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90271"/>
            <a:ext cx="7550150" cy="199072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marR="5080" indent="-228600">
              <a:lnSpc>
                <a:spcPct val="90100"/>
              </a:lnSpc>
              <a:spcBef>
                <a:spcPts val="44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Three </a:t>
            </a:r>
            <a:r>
              <a:rPr sz="2800" spc="-5" dirty="0">
                <a:latin typeface="Calibri"/>
                <a:cs typeface="Calibri"/>
              </a:rPr>
              <a:t>trisomic plants </a:t>
            </a:r>
            <a:r>
              <a:rPr sz="2800" dirty="0">
                <a:latin typeface="Calibri"/>
                <a:cs typeface="Calibri"/>
              </a:rPr>
              <a:t>had </a:t>
            </a:r>
            <a:r>
              <a:rPr sz="2800" spc="-25" dirty="0">
                <a:latin typeface="Calibri"/>
                <a:cs typeface="Calibri"/>
              </a:rPr>
              <a:t>dwarf growth </a:t>
            </a:r>
            <a:r>
              <a:rPr sz="2800" spc="-5" dirty="0">
                <a:latin typeface="Calibri"/>
                <a:cs typeface="Calibri"/>
              </a:rPr>
              <a:t>habit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shape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size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fruits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few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seeds.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imbalance in </a:t>
            </a:r>
            <a:r>
              <a:rPr sz="2800" spc="-30" dirty="0">
                <a:latin typeface="Calibri"/>
                <a:cs typeface="Calibri"/>
              </a:rPr>
              <a:t>chromosome </a:t>
            </a:r>
            <a:r>
              <a:rPr sz="2800" spc="-35" dirty="0">
                <a:latin typeface="Calibri"/>
                <a:cs typeface="Calibri"/>
              </a:rPr>
              <a:t>numbers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aneuploids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imparted </a:t>
            </a:r>
            <a:r>
              <a:rPr sz="2800" spc="-25" dirty="0">
                <a:latin typeface="Calibri"/>
                <a:cs typeface="Calibri"/>
              </a:rPr>
              <a:t>sterility </a:t>
            </a:r>
            <a:r>
              <a:rPr sz="2800" spc="-10" dirty="0">
                <a:latin typeface="Calibri"/>
                <a:cs typeface="Calibri"/>
              </a:rPr>
              <a:t>resulting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seed </a:t>
            </a:r>
            <a:r>
              <a:rPr sz="2800" spc="-10" dirty="0">
                <a:latin typeface="Calibri"/>
                <a:cs typeface="Calibri"/>
              </a:rPr>
              <a:t>reduction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fruits.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555"/>
              </a:spcBef>
            </a:pPr>
            <a:r>
              <a:rPr spc="-705" dirty="0"/>
              <a:t>BREEDINGINBANANA</a:t>
            </a:r>
          </a:p>
          <a:p>
            <a:pPr marL="1078865">
              <a:lnSpc>
                <a:spcPct val="100000"/>
              </a:lnSpc>
              <a:spcBef>
                <a:spcPts val="355"/>
              </a:spcBef>
            </a:pPr>
            <a:r>
              <a:rPr sz="3300" spc="-260" dirty="0"/>
              <a:t>Lecture#4</a:t>
            </a:r>
            <a:endParaRPr sz="3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1916" y="1226311"/>
            <a:ext cx="5690870" cy="278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GUAVA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ct val="99900"/>
              </a:lnSpc>
              <a:spcBef>
                <a:spcPts val="125"/>
              </a:spcBef>
            </a:pPr>
            <a:r>
              <a:rPr sz="3600" b="1" dirty="0">
                <a:latin typeface="Calibri"/>
                <a:cs typeface="Calibri"/>
              </a:rPr>
              <a:t>B.N.: </a:t>
            </a:r>
            <a:r>
              <a:rPr sz="3600" b="1" i="1" spc="-5" dirty="0">
                <a:latin typeface="Calibri"/>
                <a:cs typeface="Calibri"/>
              </a:rPr>
              <a:t>Psidium guajava </a:t>
            </a:r>
            <a:r>
              <a:rPr sz="3600" b="1" spc="-15" dirty="0">
                <a:latin typeface="Calibri"/>
                <a:cs typeface="Calibri"/>
              </a:rPr>
              <a:t>L. 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40" dirty="0">
                <a:latin typeface="Calibri"/>
                <a:cs typeface="Calibri"/>
              </a:rPr>
              <a:t>Family:</a:t>
            </a:r>
            <a:r>
              <a:rPr sz="3600" b="1" spc="-10" dirty="0">
                <a:latin typeface="Calibri"/>
                <a:cs typeface="Calibri"/>
              </a:rPr>
              <a:t> Myrtaceae </a:t>
            </a:r>
            <a:r>
              <a:rPr sz="3600" b="1" spc="-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Chromosome</a:t>
            </a:r>
            <a:r>
              <a:rPr sz="3600" b="1" spc="-1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number</a:t>
            </a:r>
            <a:r>
              <a:rPr sz="3600" b="1" spc="-6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2n-2x-2 </a:t>
            </a:r>
            <a:r>
              <a:rPr sz="3600" b="1" spc="-80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Origin: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55" dirty="0">
                <a:latin typeface="Calibri"/>
                <a:cs typeface="Calibri"/>
              </a:rPr>
              <a:t>Tropical</a:t>
            </a:r>
            <a:r>
              <a:rPr sz="3600" b="1" spc="-12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America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742" y="1136980"/>
            <a:ext cx="6809105" cy="3996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indent="-241300">
              <a:lnSpc>
                <a:spcPts val="6385"/>
              </a:lnSpc>
              <a:spcBef>
                <a:spcPts val="100"/>
              </a:spcBef>
              <a:buSzPct val="96296"/>
              <a:buFont typeface="Arial MT"/>
              <a:buChar char="•"/>
              <a:tabLst>
                <a:tab pos="254000" algn="l"/>
              </a:tabLst>
            </a:pPr>
            <a:r>
              <a:rPr sz="5400" b="1" spc="-484" dirty="0">
                <a:latin typeface="Times New Roman"/>
                <a:cs typeface="Times New Roman"/>
              </a:rPr>
              <a:t>B</a:t>
            </a:r>
            <a:r>
              <a:rPr sz="5400" b="1" spc="-470" dirty="0">
                <a:latin typeface="Times New Roman"/>
                <a:cs typeface="Times New Roman"/>
              </a:rPr>
              <a:t>o</a:t>
            </a:r>
            <a:r>
              <a:rPr sz="5400" b="1" spc="-484" dirty="0">
                <a:latin typeface="Times New Roman"/>
                <a:cs typeface="Times New Roman"/>
              </a:rPr>
              <a:t>t</a:t>
            </a:r>
            <a:r>
              <a:rPr sz="5400" b="1" spc="-470" dirty="0">
                <a:latin typeface="Times New Roman"/>
                <a:cs typeface="Times New Roman"/>
              </a:rPr>
              <a:t>a</a:t>
            </a:r>
            <a:r>
              <a:rPr sz="5400" b="1" spc="-490" dirty="0">
                <a:latin typeface="Times New Roman"/>
                <a:cs typeface="Times New Roman"/>
              </a:rPr>
              <a:t>n</a:t>
            </a:r>
            <a:r>
              <a:rPr sz="5400" b="1" spc="-470" dirty="0">
                <a:latin typeface="Times New Roman"/>
                <a:cs typeface="Times New Roman"/>
              </a:rPr>
              <a:t>i</a:t>
            </a:r>
            <a:r>
              <a:rPr sz="5400" b="1" spc="-484" dirty="0">
                <a:latin typeface="Times New Roman"/>
                <a:cs typeface="Times New Roman"/>
              </a:rPr>
              <a:t>c</a:t>
            </a:r>
            <a:r>
              <a:rPr sz="5400" b="1" spc="-470" dirty="0">
                <a:latin typeface="Times New Roman"/>
                <a:cs typeface="Times New Roman"/>
              </a:rPr>
              <a:t>a</a:t>
            </a:r>
            <a:r>
              <a:rPr sz="5400" b="1" dirty="0">
                <a:latin typeface="Times New Roman"/>
                <a:cs typeface="Times New Roman"/>
              </a:rPr>
              <a:t>l</a:t>
            </a:r>
            <a:r>
              <a:rPr sz="5400" b="1" spc="-990" dirty="0">
                <a:latin typeface="Times New Roman"/>
                <a:cs typeface="Times New Roman"/>
              </a:rPr>
              <a:t> </a:t>
            </a:r>
            <a:r>
              <a:rPr sz="5400" b="1" spc="-580" dirty="0">
                <a:latin typeface="Times New Roman"/>
                <a:cs typeface="Times New Roman"/>
              </a:rPr>
              <a:t>n</a:t>
            </a:r>
            <a:r>
              <a:rPr sz="5400" b="1" spc="-570" dirty="0">
                <a:latin typeface="Times New Roman"/>
                <a:cs typeface="Times New Roman"/>
              </a:rPr>
              <a:t>a</a:t>
            </a:r>
            <a:r>
              <a:rPr sz="5400" b="1" spc="-590" dirty="0">
                <a:latin typeface="Times New Roman"/>
                <a:cs typeface="Times New Roman"/>
              </a:rPr>
              <a:t>m</a:t>
            </a:r>
            <a:r>
              <a:rPr sz="5400" b="1" spc="-575" dirty="0">
                <a:latin typeface="Times New Roman"/>
                <a:cs typeface="Times New Roman"/>
              </a:rPr>
              <a:t>e</a:t>
            </a:r>
            <a:r>
              <a:rPr sz="5400" b="1" spc="265" dirty="0">
                <a:latin typeface="Times New Roman"/>
                <a:cs typeface="Times New Roman"/>
              </a:rPr>
              <a:t>:</a:t>
            </a:r>
            <a:r>
              <a:rPr sz="5400" i="1" spc="-605" dirty="0">
                <a:latin typeface="Cambria"/>
                <a:cs typeface="Cambria"/>
              </a:rPr>
              <a:t>M</a:t>
            </a:r>
            <a:r>
              <a:rPr sz="5400" i="1" spc="-615" dirty="0">
                <a:latin typeface="Cambria"/>
                <a:cs typeface="Cambria"/>
              </a:rPr>
              <a:t>u</a:t>
            </a:r>
            <a:r>
              <a:rPr sz="5400" i="1" spc="-600" dirty="0">
                <a:latin typeface="Cambria"/>
                <a:cs typeface="Cambria"/>
              </a:rPr>
              <a:t>s</a:t>
            </a:r>
            <a:r>
              <a:rPr sz="5400" i="1" spc="160" dirty="0">
                <a:latin typeface="Cambria"/>
                <a:cs typeface="Cambria"/>
              </a:rPr>
              <a:t>a</a:t>
            </a:r>
            <a:r>
              <a:rPr sz="5400" i="1" spc="-365" dirty="0">
                <a:latin typeface="Cambria"/>
                <a:cs typeface="Cambria"/>
              </a:rPr>
              <a:t>s</a:t>
            </a:r>
            <a:r>
              <a:rPr sz="5400" i="1" spc="-355" dirty="0">
                <a:latin typeface="Cambria"/>
                <a:cs typeface="Cambria"/>
              </a:rPr>
              <a:t>p</a:t>
            </a:r>
            <a:r>
              <a:rPr sz="5400" i="1" dirty="0">
                <a:latin typeface="Cambria"/>
                <a:cs typeface="Cambria"/>
              </a:rPr>
              <a:t>.</a:t>
            </a:r>
            <a:endParaRPr sz="5400">
              <a:latin typeface="Cambria"/>
              <a:cs typeface="Cambria"/>
            </a:endParaRPr>
          </a:p>
          <a:p>
            <a:pPr marL="253365" indent="-241300">
              <a:lnSpc>
                <a:spcPts val="6385"/>
              </a:lnSpc>
              <a:buSzPct val="96296"/>
              <a:buFont typeface="Arial MT"/>
              <a:buChar char="•"/>
              <a:tabLst>
                <a:tab pos="254000" algn="l"/>
              </a:tabLst>
            </a:pPr>
            <a:r>
              <a:rPr sz="5400" b="1" spc="-305" dirty="0">
                <a:latin typeface="Times New Roman"/>
                <a:cs typeface="Times New Roman"/>
              </a:rPr>
              <a:t>Family</a:t>
            </a:r>
            <a:r>
              <a:rPr sz="5400" spc="-305" dirty="0">
                <a:latin typeface="PMingLiU-ExtB"/>
                <a:cs typeface="PMingLiU-ExtB"/>
              </a:rPr>
              <a:t>:Musaceae</a:t>
            </a:r>
            <a:endParaRPr sz="5400">
              <a:latin typeface="PMingLiU-ExtB"/>
              <a:cs typeface="PMingLiU-ExtB"/>
            </a:endParaRPr>
          </a:p>
          <a:p>
            <a:pPr marL="240665" marR="5080" indent="-228600">
              <a:lnSpc>
                <a:spcPts val="5810"/>
              </a:lnSpc>
              <a:spcBef>
                <a:spcPts val="755"/>
              </a:spcBef>
              <a:buSzPct val="96296"/>
              <a:buFont typeface="Arial MT"/>
              <a:buChar char="•"/>
              <a:tabLst>
                <a:tab pos="249554" algn="l"/>
              </a:tabLst>
            </a:pPr>
            <a:r>
              <a:rPr sz="5400" b="1" spc="-459" dirty="0">
                <a:latin typeface="Times New Roman"/>
                <a:cs typeface="Times New Roman"/>
              </a:rPr>
              <a:t>Chromosomenumber</a:t>
            </a:r>
            <a:r>
              <a:rPr sz="5400" spc="-459" dirty="0">
                <a:latin typeface="PMingLiU-ExtB"/>
                <a:cs typeface="PMingLiU-ExtB"/>
              </a:rPr>
              <a:t>:n=11 </a:t>
            </a:r>
            <a:r>
              <a:rPr sz="5400" spc="-1390" dirty="0">
                <a:latin typeface="PMingLiU-ExtB"/>
                <a:cs typeface="PMingLiU-ExtB"/>
              </a:rPr>
              <a:t> </a:t>
            </a:r>
            <a:r>
              <a:rPr sz="5400" spc="-355" dirty="0">
                <a:latin typeface="PMingLiU-ExtB"/>
                <a:cs typeface="PMingLiU-ExtB"/>
              </a:rPr>
              <a:t>2</a:t>
            </a:r>
            <a:r>
              <a:rPr sz="5400" dirty="0">
                <a:latin typeface="PMingLiU-ExtB"/>
                <a:cs typeface="PMingLiU-ExtB"/>
              </a:rPr>
              <a:t>n</a:t>
            </a:r>
            <a:r>
              <a:rPr sz="5400" spc="-750" dirty="0">
                <a:latin typeface="PMingLiU-ExtB"/>
                <a:cs typeface="PMingLiU-ExtB"/>
              </a:rPr>
              <a:t> </a:t>
            </a:r>
            <a:r>
              <a:rPr sz="5400" dirty="0">
                <a:latin typeface="PMingLiU-ExtB"/>
                <a:cs typeface="PMingLiU-ExtB"/>
              </a:rPr>
              <a:t>=</a:t>
            </a:r>
            <a:r>
              <a:rPr sz="5400" spc="-840" dirty="0">
                <a:latin typeface="PMingLiU-ExtB"/>
                <a:cs typeface="PMingLiU-ExtB"/>
              </a:rPr>
              <a:t> </a:t>
            </a:r>
            <a:r>
              <a:rPr sz="5400" spc="-305" dirty="0">
                <a:latin typeface="PMingLiU-ExtB"/>
                <a:cs typeface="PMingLiU-ExtB"/>
              </a:rPr>
              <a:t>22</a:t>
            </a:r>
            <a:r>
              <a:rPr sz="5400" dirty="0">
                <a:latin typeface="PMingLiU-ExtB"/>
                <a:cs typeface="PMingLiU-ExtB"/>
              </a:rPr>
              <a:t>,</a:t>
            </a:r>
            <a:r>
              <a:rPr sz="5400" spc="-645" dirty="0">
                <a:latin typeface="PMingLiU-ExtB"/>
                <a:cs typeface="PMingLiU-ExtB"/>
              </a:rPr>
              <a:t> </a:t>
            </a:r>
            <a:r>
              <a:rPr sz="5400" spc="-355" dirty="0">
                <a:latin typeface="PMingLiU-ExtB"/>
                <a:cs typeface="PMingLiU-ExtB"/>
              </a:rPr>
              <a:t>3</a:t>
            </a:r>
            <a:r>
              <a:rPr sz="5400" dirty="0">
                <a:latin typeface="PMingLiU-ExtB"/>
                <a:cs typeface="PMingLiU-ExtB"/>
              </a:rPr>
              <a:t>3</a:t>
            </a:r>
            <a:r>
              <a:rPr sz="5400" spc="-775" dirty="0">
                <a:latin typeface="PMingLiU-ExtB"/>
                <a:cs typeface="PMingLiU-ExtB"/>
              </a:rPr>
              <a:t> </a:t>
            </a:r>
            <a:r>
              <a:rPr sz="5400" spc="-310" dirty="0">
                <a:latin typeface="PMingLiU-ExtB"/>
                <a:cs typeface="PMingLiU-ExtB"/>
              </a:rPr>
              <a:t>o</a:t>
            </a:r>
            <a:r>
              <a:rPr sz="5400" dirty="0">
                <a:latin typeface="PMingLiU-ExtB"/>
                <a:cs typeface="PMingLiU-ExtB"/>
              </a:rPr>
              <a:t>r</a:t>
            </a:r>
            <a:r>
              <a:rPr sz="5400" spc="-409" dirty="0">
                <a:latin typeface="PMingLiU-ExtB"/>
                <a:cs typeface="PMingLiU-ExtB"/>
              </a:rPr>
              <a:t> </a:t>
            </a:r>
            <a:r>
              <a:rPr sz="5400" spc="-310" dirty="0">
                <a:latin typeface="PMingLiU-ExtB"/>
                <a:cs typeface="PMingLiU-ExtB"/>
              </a:rPr>
              <a:t>44.</a:t>
            </a:r>
            <a:endParaRPr sz="5400">
              <a:latin typeface="PMingLiU-ExtB"/>
              <a:cs typeface="PMingLiU-ExtB"/>
            </a:endParaRPr>
          </a:p>
          <a:p>
            <a:pPr marL="253365" indent="-241300">
              <a:lnSpc>
                <a:spcPts val="6115"/>
              </a:lnSpc>
              <a:buSzPct val="96296"/>
              <a:buFont typeface="Arial MT"/>
              <a:buChar char="•"/>
              <a:tabLst>
                <a:tab pos="254000" algn="l"/>
              </a:tabLst>
            </a:pPr>
            <a:r>
              <a:rPr sz="5400" b="1" spc="-459" dirty="0">
                <a:latin typeface="Times New Roman"/>
                <a:cs typeface="Times New Roman"/>
              </a:rPr>
              <a:t>O</a:t>
            </a:r>
            <a:r>
              <a:rPr sz="5400" b="1" spc="-455" dirty="0">
                <a:latin typeface="Times New Roman"/>
                <a:cs typeface="Times New Roman"/>
              </a:rPr>
              <a:t>r</a:t>
            </a:r>
            <a:r>
              <a:rPr sz="5400" b="1" spc="-450" dirty="0">
                <a:latin typeface="Times New Roman"/>
                <a:cs typeface="Times New Roman"/>
              </a:rPr>
              <a:t>i</a:t>
            </a:r>
            <a:r>
              <a:rPr sz="5400" b="1" spc="-445" dirty="0">
                <a:latin typeface="Times New Roman"/>
                <a:cs typeface="Times New Roman"/>
              </a:rPr>
              <a:t>g</a:t>
            </a:r>
            <a:r>
              <a:rPr sz="5400" b="1" spc="-450" dirty="0">
                <a:latin typeface="Times New Roman"/>
                <a:cs typeface="Times New Roman"/>
              </a:rPr>
              <a:t>i</a:t>
            </a:r>
            <a:r>
              <a:rPr sz="5400" b="1" spc="-455" dirty="0">
                <a:latin typeface="Times New Roman"/>
                <a:cs typeface="Times New Roman"/>
              </a:rPr>
              <a:t>n</a:t>
            </a:r>
            <a:r>
              <a:rPr sz="5400" dirty="0">
                <a:latin typeface="PMingLiU-ExtB"/>
                <a:cs typeface="PMingLiU-ExtB"/>
              </a:rPr>
              <a:t>:</a:t>
            </a:r>
            <a:r>
              <a:rPr sz="5400" spc="-940" dirty="0">
                <a:latin typeface="PMingLiU-ExtB"/>
                <a:cs typeface="PMingLiU-ExtB"/>
              </a:rPr>
              <a:t> </a:t>
            </a:r>
            <a:r>
              <a:rPr sz="5400" spc="-330" dirty="0">
                <a:latin typeface="PMingLiU-ExtB"/>
                <a:cs typeface="PMingLiU-ExtB"/>
              </a:rPr>
              <a:t>Sout</a:t>
            </a:r>
            <a:r>
              <a:rPr sz="5400" dirty="0">
                <a:latin typeface="PMingLiU-ExtB"/>
                <a:cs typeface="PMingLiU-ExtB"/>
              </a:rPr>
              <a:t>h</a:t>
            </a:r>
            <a:r>
              <a:rPr sz="5400" spc="-725" dirty="0">
                <a:latin typeface="PMingLiU-ExtB"/>
                <a:cs typeface="PMingLiU-ExtB"/>
              </a:rPr>
              <a:t> </a:t>
            </a:r>
            <a:r>
              <a:rPr sz="5400" spc="-320" dirty="0">
                <a:latin typeface="PMingLiU-ExtB"/>
                <a:cs typeface="PMingLiU-ExtB"/>
              </a:rPr>
              <a:t>E</a:t>
            </a:r>
            <a:r>
              <a:rPr sz="5400" spc="-310" dirty="0">
                <a:latin typeface="PMingLiU-ExtB"/>
                <a:cs typeface="PMingLiU-ExtB"/>
              </a:rPr>
              <a:t>a</a:t>
            </a:r>
            <a:r>
              <a:rPr sz="5400" spc="-315" dirty="0">
                <a:latin typeface="PMingLiU-ExtB"/>
                <a:cs typeface="PMingLiU-ExtB"/>
              </a:rPr>
              <a:t>s</a:t>
            </a:r>
            <a:r>
              <a:rPr sz="5400" dirty="0">
                <a:latin typeface="PMingLiU-ExtB"/>
                <a:cs typeface="PMingLiU-ExtB"/>
              </a:rPr>
              <a:t>t</a:t>
            </a:r>
            <a:r>
              <a:rPr sz="5400" spc="-484" dirty="0">
                <a:latin typeface="PMingLiU-ExtB"/>
                <a:cs typeface="PMingLiU-ExtB"/>
              </a:rPr>
              <a:t> </a:t>
            </a:r>
            <a:r>
              <a:rPr sz="5400" spc="-350" dirty="0">
                <a:latin typeface="PMingLiU-ExtB"/>
                <a:cs typeface="PMingLiU-ExtB"/>
              </a:rPr>
              <a:t>A</a:t>
            </a:r>
            <a:r>
              <a:rPr sz="5400" spc="-345" dirty="0">
                <a:latin typeface="PMingLiU-ExtB"/>
                <a:cs typeface="PMingLiU-ExtB"/>
              </a:rPr>
              <a:t>s</a:t>
            </a:r>
            <a:r>
              <a:rPr sz="5400" spc="-330" dirty="0">
                <a:latin typeface="PMingLiU-ExtB"/>
                <a:cs typeface="PMingLiU-ExtB"/>
              </a:rPr>
              <a:t>i</a:t>
            </a:r>
            <a:r>
              <a:rPr sz="5400" dirty="0">
                <a:latin typeface="PMingLiU-ExtB"/>
                <a:cs typeface="PMingLiU-ExtB"/>
              </a:rPr>
              <a:t>a</a:t>
            </a:r>
            <a:endParaRPr sz="5400">
              <a:latin typeface="PMingLiU-ExtB"/>
              <a:cs typeface="PMingLiU-ExtB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9318"/>
            <a:ext cx="7672705" cy="599059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spc="-15" dirty="0">
                <a:latin typeface="Calibri"/>
                <a:cs typeface="Calibri"/>
              </a:rPr>
              <a:t>History </a:t>
            </a:r>
            <a:r>
              <a:rPr sz="2600" b="1" spc="-5" dirty="0">
                <a:latin typeface="Calibri"/>
                <a:cs typeface="Calibri"/>
              </a:rPr>
              <a:t>of </a:t>
            </a:r>
            <a:r>
              <a:rPr sz="2600" b="1" spc="-10" dirty="0">
                <a:latin typeface="Calibri"/>
                <a:cs typeface="Calibri"/>
              </a:rPr>
              <a:t>banana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breeding:</a:t>
            </a:r>
            <a:endParaRPr sz="260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2500"/>
              </a:lnSpc>
              <a:spcBef>
                <a:spcPts val="105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Banana </a:t>
            </a:r>
            <a:r>
              <a:rPr sz="2600" spc="-15" dirty="0">
                <a:latin typeface="Calibri"/>
                <a:cs typeface="Calibri"/>
              </a:rPr>
              <a:t>breeding was </a:t>
            </a:r>
            <a:r>
              <a:rPr sz="2600" spc="-25" dirty="0">
                <a:latin typeface="Calibri"/>
                <a:cs typeface="Calibri"/>
              </a:rPr>
              <a:t>started </a:t>
            </a:r>
            <a:r>
              <a:rPr sz="2600" spc="-5" dirty="0">
                <a:latin typeface="Calibri"/>
                <a:cs typeface="Calibri"/>
              </a:rPr>
              <a:t>in </a:t>
            </a:r>
            <a:r>
              <a:rPr sz="2600" spc="-40" dirty="0">
                <a:latin typeface="Calibri"/>
                <a:cs typeface="Calibri"/>
              </a:rPr>
              <a:t>Trinidad, </a:t>
            </a:r>
            <a:r>
              <a:rPr sz="2600" spc="-55" dirty="0">
                <a:latin typeface="Calibri"/>
                <a:cs typeface="Calibri"/>
              </a:rPr>
              <a:t>West </a:t>
            </a:r>
            <a:r>
              <a:rPr sz="2600" spc="-5" dirty="0">
                <a:latin typeface="Calibri"/>
                <a:cs typeface="Calibri"/>
              </a:rPr>
              <a:t>Indies in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1922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 in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Jamaica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1924.</a:t>
            </a:r>
            <a:endParaRPr sz="2600">
              <a:latin typeface="Calibri"/>
              <a:cs typeface="Calibri"/>
            </a:endParaRPr>
          </a:p>
          <a:p>
            <a:pPr marL="241300" marR="281305" indent="-228600" algn="just">
              <a:lnSpc>
                <a:spcPct val="8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driving </a:t>
            </a:r>
            <a:r>
              <a:rPr sz="2600" spc="-40" dirty="0">
                <a:latin typeface="Calibri"/>
                <a:cs typeface="Calibri"/>
              </a:rPr>
              <a:t>force for </a:t>
            </a:r>
            <a:r>
              <a:rPr sz="2600" spc="-5" dirty="0">
                <a:latin typeface="Calibri"/>
                <a:cs typeface="Calibri"/>
              </a:rPr>
              <a:t>this </a:t>
            </a:r>
            <a:r>
              <a:rPr sz="2600" spc="-10" dirty="0">
                <a:latin typeface="Calibri"/>
                <a:cs typeface="Calibri"/>
              </a:rPr>
              <a:t>breeding </a:t>
            </a:r>
            <a:r>
              <a:rPr sz="2600" spc="-30" dirty="0">
                <a:latin typeface="Calibri"/>
                <a:cs typeface="Calibri"/>
              </a:rPr>
              <a:t>programme </a:t>
            </a:r>
            <a:r>
              <a:rPr sz="2600" spc="-15" dirty="0">
                <a:latin typeface="Calibri"/>
                <a:cs typeface="Calibri"/>
              </a:rPr>
              <a:t>was </a:t>
            </a:r>
            <a:r>
              <a:rPr sz="2600" spc="-60" dirty="0">
                <a:latin typeface="Calibri"/>
                <a:cs typeface="Calibri"/>
              </a:rPr>
              <a:t>to 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develop </a:t>
            </a:r>
            <a:r>
              <a:rPr sz="2600" spc="-25" dirty="0">
                <a:latin typeface="Calibri"/>
                <a:cs typeface="Calibri"/>
              </a:rPr>
              <a:t>improved </a:t>
            </a:r>
            <a:r>
              <a:rPr sz="2600" i="1" spc="-15" dirty="0">
                <a:latin typeface="Calibri"/>
                <a:cs typeface="Calibri"/>
              </a:rPr>
              <a:t>Fusarium </a:t>
            </a:r>
            <a:r>
              <a:rPr sz="2600" spc="-5" dirty="0">
                <a:latin typeface="Calibri"/>
                <a:cs typeface="Calibri"/>
              </a:rPr>
              <a:t>wilt (</a:t>
            </a:r>
            <a:r>
              <a:rPr sz="2600" i="1" spc="-5" dirty="0">
                <a:latin typeface="Calibri"/>
                <a:cs typeface="Calibri"/>
              </a:rPr>
              <a:t>Fusarium </a:t>
            </a:r>
            <a:r>
              <a:rPr sz="2600" i="1" spc="-35" dirty="0">
                <a:latin typeface="Calibri"/>
                <a:cs typeface="Calibri"/>
              </a:rPr>
              <a:t>oxsyorum </a:t>
            </a:r>
            <a:r>
              <a:rPr sz="2600" i="1" spc="-30" dirty="0">
                <a:latin typeface="Calibri"/>
                <a:cs typeface="Calibri"/>
              </a:rPr>
              <a:t> </a:t>
            </a:r>
            <a:r>
              <a:rPr sz="2600" spc="-285" dirty="0">
                <a:latin typeface="Calibri"/>
                <a:cs typeface="Calibri"/>
              </a:rPr>
              <a:t>F</a:t>
            </a:r>
            <a:r>
              <a:rPr sz="2600" spc="-60" dirty="0">
                <a:latin typeface="Calibri"/>
                <a:cs typeface="Calibri"/>
              </a:rPr>
              <a:t>.s</a:t>
            </a:r>
            <a:r>
              <a:rPr sz="2600" spc="-50" dirty="0">
                <a:latin typeface="Calibri"/>
                <a:cs typeface="Calibri"/>
              </a:rPr>
              <a:t>p</a:t>
            </a:r>
            <a:r>
              <a:rPr sz="2600" spc="-5" dirty="0">
                <a:latin typeface="Calibri"/>
                <a:cs typeface="Calibri"/>
              </a:rPr>
              <a:t>.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u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-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n</a:t>
            </a:r>
            <a:r>
              <a:rPr sz="2600" spc="-10" dirty="0">
                <a:latin typeface="Calibri"/>
                <a:cs typeface="Calibri"/>
              </a:rPr>
              <a:t>se</a:t>
            </a:r>
            <a:r>
              <a:rPr sz="2600" spc="-5" dirty="0">
                <a:latin typeface="Calibri"/>
                <a:cs typeface="Calibri"/>
              </a:rPr>
              <a:t>)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r</a:t>
            </a:r>
            <a:r>
              <a:rPr sz="2600" spc="-25" dirty="0">
                <a:latin typeface="Calibri"/>
                <a:cs typeface="Calibri"/>
              </a:rPr>
              <a:t>e</a:t>
            </a:r>
            <a:r>
              <a:rPr sz="2600" spc="-40" dirty="0">
                <a:latin typeface="Calibri"/>
                <a:cs typeface="Calibri"/>
              </a:rPr>
              <a:t>s</a:t>
            </a:r>
            <a:r>
              <a:rPr sz="2600" spc="-25" dirty="0">
                <a:latin typeface="Calibri"/>
                <a:cs typeface="Calibri"/>
              </a:rPr>
              <a:t>i</a:t>
            </a:r>
            <a:r>
              <a:rPr sz="2600" spc="-60" dirty="0">
                <a:latin typeface="Calibri"/>
                <a:cs typeface="Calibri"/>
              </a:rPr>
              <a:t>st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50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t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banana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f</a:t>
            </a:r>
            <a:r>
              <a:rPr sz="2600" spc="-3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r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x</a:t>
            </a:r>
            <a:r>
              <a:rPr sz="2600" dirty="0">
                <a:latin typeface="Calibri"/>
                <a:cs typeface="Calibri"/>
              </a:rPr>
              <a:t>p</a:t>
            </a:r>
            <a:r>
              <a:rPr sz="2600" spc="-10" dirty="0">
                <a:latin typeface="Calibri"/>
                <a:cs typeface="Calibri"/>
              </a:rPr>
              <a:t>or</a:t>
            </a:r>
            <a:r>
              <a:rPr sz="2600" spc="-5" dirty="0">
                <a:latin typeface="Calibri"/>
                <a:cs typeface="Calibri"/>
              </a:rPr>
              <a:t>t t</a:t>
            </a:r>
            <a:r>
              <a:rPr sz="2600" spc="-5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d</a:t>
            </a:r>
            <a:r>
              <a:rPr sz="2600" spc="5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241300" marR="298450" indent="-228600">
              <a:lnSpc>
                <a:spcPts val="25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In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1960,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both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the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programmes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were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combined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under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the</a:t>
            </a:r>
            <a:r>
              <a:rPr sz="2600" spc="-10" dirty="0">
                <a:latin typeface="Calibri"/>
                <a:cs typeface="Calibri"/>
              </a:rPr>
              <a:t> Jamaica</a:t>
            </a:r>
            <a:r>
              <a:rPr sz="2600" spc="-5" dirty="0">
                <a:latin typeface="Calibri"/>
                <a:cs typeface="Calibri"/>
              </a:rPr>
              <a:t> Banana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Board.</a:t>
            </a:r>
            <a:endParaRPr sz="2600">
              <a:latin typeface="Calibri"/>
              <a:cs typeface="Calibri"/>
            </a:endParaRPr>
          </a:p>
          <a:p>
            <a:pPr marL="241300" marR="593725" indent="-228600">
              <a:lnSpc>
                <a:spcPts val="25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United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Fruit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Company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also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started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small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breeding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programme</a:t>
            </a:r>
            <a:r>
              <a:rPr sz="2600" spc="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Panama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1920s.</a:t>
            </a:r>
            <a:endParaRPr sz="2600">
              <a:latin typeface="Calibri"/>
              <a:cs typeface="Calibri"/>
            </a:endParaRPr>
          </a:p>
          <a:p>
            <a:pPr marL="241300" marR="518795" indent="-228600">
              <a:lnSpc>
                <a:spcPct val="80000"/>
              </a:lnSpc>
              <a:spcBef>
                <a:spcPts val="102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India </a:t>
            </a:r>
            <a:r>
              <a:rPr sz="2600" spc="-15" dirty="0">
                <a:latin typeface="Calibri"/>
                <a:cs typeface="Calibri"/>
              </a:rPr>
              <a:t>hybridization work </a:t>
            </a:r>
            <a:r>
              <a:rPr sz="2600" spc="-20" dirty="0">
                <a:latin typeface="Calibri"/>
                <a:cs typeface="Calibri"/>
              </a:rPr>
              <a:t>was </a:t>
            </a:r>
            <a:r>
              <a:rPr sz="2600" spc="-15" dirty="0">
                <a:latin typeface="Calibri"/>
                <a:cs typeface="Calibri"/>
              </a:rPr>
              <a:t>started </a:t>
            </a:r>
            <a:r>
              <a:rPr sz="2600" spc="-25" dirty="0">
                <a:latin typeface="Calibri"/>
                <a:cs typeface="Calibri"/>
              </a:rPr>
              <a:t>at </a:t>
            </a:r>
            <a:r>
              <a:rPr sz="2600" spc="-15" dirty="0">
                <a:latin typeface="Calibri"/>
                <a:cs typeface="Calibri"/>
              </a:rPr>
              <a:t>Central 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Banana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Research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Station,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Adhuthurai,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Tamil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Nadu in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1949.</a:t>
            </a:r>
            <a:endParaRPr sz="2600">
              <a:latin typeface="Calibri"/>
              <a:cs typeface="Calibri"/>
            </a:endParaRPr>
          </a:p>
          <a:p>
            <a:pPr marL="241300" marR="650240" indent="-228600">
              <a:lnSpc>
                <a:spcPct val="77000"/>
              </a:lnSpc>
              <a:spcBef>
                <a:spcPts val="112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Important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banana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growing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states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Maharashtra,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Karnataka,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Kerala,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Tamil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Nadu,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Andhra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Pradesh,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Or</a:t>
            </a:r>
            <a:r>
              <a:rPr sz="2600" spc="-25" dirty="0">
                <a:latin typeface="Calibri"/>
                <a:cs typeface="Calibri"/>
              </a:rPr>
              <a:t>i</a:t>
            </a:r>
            <a:r>
              <a:rPr sz="2600" spc="-35" dirty="0">
                <a:latin typeface="Calibri"/>
                <a:cs typeface="Calibri"/>
              </a:rPr>
              <a:t>ss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,</a:t>
            </a:r>
            <a:r>
              <a:rPr sz="2600" spc="-25" dirty="0">
                <a:latin typeface="Calibri"/>
                <a:cs typeface="Calibri"/>
              </a:rPr>
              <a:t>Biha</a:t>
            </a:r>
            <a:r>
              <a:rPr sz="2600" spc="-23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spc="-130" dirty="0">
                <a:latin typeface="Calibri"/>
                <a:cs typeface="Calibri"/>
              </a:rPr>
              <a:t>W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6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t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n</a:t>
            </a:r>
            <a:r>
              <a:rPr sz="2600" spc="-45" dirty="0">
                <a:latin typeface="Calibri"/>
                <a:cs typeface="Calibri"/>
              </a:rPr>
              <a:t>g</a:t>
            </a:r>
            <a:r>
              <a:rPr sz="2600" spc="-5" dirty="0">
                <a:latin typeface="Calibri"/>
                <a:cs typeface="Calibri"/>
              </a:rPr>
              <a:t>al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n</a:t>
            </a:r>
            <a:r>
              <a:rPr sz="2600" spc="-5" dirty="0">
                <a:latin typeface="Calibri"/>
                <a:cs typeface="Calibri"/>
              </a:rPr>
              <a:t>d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</a:t>
            </a:r>
            <a:r>
              <a:rPr sz="2600" spc="-10" dirty="0">
                <a:latin typeface="Calibri"/>
                <a:cs typeface="Calibri"/>
              </a:rPr>
              <a:t>s</a:t>
            </a:r>
            <a:r>
              <a:rPr sz="2600" spc="-2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am</a:t>
            </a:r>
            <a:r>
              <a:rPr sz="2600" spc="-5" dirty="0">
                <a:latin typeface="Calibri"/>
                <a:cs typeface="Calibri"/>
              </a:rPr>
              <a:t> 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3488" y="409778"/>
            <a:ext cx="7664450" cy="59480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241300" marR="652145" indent="-228600" algn="just">
              <a:lnSpc>
                <a:spcPct val="80000"/>
              </a:lnSpc>
              <a:spcBef>
                <a:spcPts val="71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In South India, </a:t>
            </a:r>
            <a:r>
              <a:rPr sz="2600" spc="-10" dirty="0">
                <a:latin typeface="Calibri"/>
                <a:cs typeface="Calibri"/>
              </a:rPr>
              <a:t>other </a:t>
            </a:r>
            <a:r>
              <a:rPr sz="2600" spc="-5" dirty="0">
                <a:latin typeface="Calibri"/>
                <a:cs typeface="Calibri"/>
              </a:rPr>
              <a:t>than its </a:t>
            </a:r>
            <a:r>
              <a:rPr sz="2600" dirty="0">
                <a:latin typeface="Calibri"/>
                <a:cs typeface="Calibri"/>
              </a:rPr>
              <a:t>edible </a:t>
            </a:r>
            <a:r>
              <a:rPr sz="2600" spc="-10" dirty="0">
                <a:latin typeface="Calibri"/>
                <a:cs typeface="Calibri"/>
              </a:rPr>
              <a:t>use, </a:t>
            </a:r>
            <a:r>
              <a:rPr sz="2600" spc="-5" dirty="0">
                <a:latin typeface="Calibri"/>
                <a:cs typeface="Calibri"/>
              </a:rPr>
              <a:t>banana is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extensively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used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all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auspicious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occasions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such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as </a:t>
            </a:r>
            <a:r>
              <a:rPr sz="2600" spc="-5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wedding, </a:t>
            </a:r>
            <a:r>
              <a:rPr sz="2600" spc="-40" dirty="0">
                <a:latin typeface="Calibri"/>
                <a:cs typeface="Calibri"/>
              </a:rPr>
              <a:t>festivals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worshipping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God.</a:t>
            </a:r>
            <a:endParaRPr sz="2600">
              <a:latin typeface="Calibri"/>
              <a:cs typeface="Calibri"/>
            </a:endParaRPr>
          </a:p>
          <a:p>
            <a:pPr marL="241300" marR="934719" indent="-228600" algn="just">
              <a:lnSpc>
                <a:spcPct val="800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Banana is a </a:t>
            </a:r>
            <a:r>
              <a:rPr sz="2600" spc="-15" dirty="0">
                <a:latin typeface="Calibri"/>
                <a:cs typeface="Calibri"/>
              </a:rPr>
              <a:t>good </a:t>
            </a:r>
            <a:r>
              <a:rPr sz="2600" spc="-10" dirty="0">
                <a:latin typeface="Calibri"/>
                <a:cs typeface="Calibri"/>
              </a:rPr>
              <a:t>table </a:t>
            </a:r>
            <a:r>
              <a:rPr sz="2600" spc="-5" dirty="0">
                <a:latin typeface="Calibri"/>
                <a:cs typeface="Calibri"/>
              </a:rPr>
              <a:t>fruit, </a:t>
            </a:r>
            <a:r>
              <a:rPr sz="2600" spc="-10" dirty="0">
                <a:latin typeface="Calibri"/>
                <a:cs typeface="Calibri"/>
              </a:rPr>
              <a:t>besides,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cultivar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Nendran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used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for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cooking.</a:t>
            </a:r>
            <a:endParaRPr sz="26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spc="-20" dirty="0">
                <a:latin typeface="Calibri"/>
                <a:cs typeface="Calibri"/>
              </a:rPr>
              <a:t>Centre</a:t>
            </a:r>
            <a:r>
              <a:rPr sz="2600" b="1" spc="-3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of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diversity:</a:t>
            </a:r>
            <a:endParaRPr sz="2600">
              <a:latin typeface="Calibri"/>
              <a:cs typeface="Calibri"/>
            </a:endParaRPr>
          </a:p>
          <a:p>
            <a:pPr marL="241300" marR="442595" indent="-228600">
              <a:lnSpc>
                <a:spcPct val="80000"/>
              </a:lnSpc>
              <a:spcBef>
                <a:spcPts val="10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Edible </a:t>
            </a:r>
            <a:r>
              <a:rPr sz="2600" dirty="0">
                <a:latin typeface="Calibri"/>
                <a:cs typeface="Calibri"/>
              </a:rPr>
              <a:t>banana </a:t>
            </a:r>
            <a:r>
              <a:rPr sz="2600" spc="-5" dirty="0">
                <a:latin typeface="Calibri"/>
                <a:cs typeface="Calibri"/>
              </a:rPr>
              <a:t>is </a:t>
            </a:r>
            <a:r>
              <a:rPr sz="2600" spc="-15" dirty="0">
                <a:latin typeface="Calibri"/>
                <a:cs typeface="Calibri"/>
              </a:rPr>
              <a:t>native </a:t>
            </a:r>
            <a:r>
              <a:rPr sz="2600" spc="-3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old world </a:t>
            </a:r>
            <a:r>
              <a:rPr sz="2600" spc="-5" dirty="0">
                <a:latin typeface="Calibri"/>
                <a:cs typeface="Calibri"/>
              </a:rPr>
              <a:t>especially South </a:t>
            </a:r>
            <a:r>
              <a:rPr sz="2600" spc="-58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East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Asia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(Simmonds,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1962).</a:t>
            </a:r>
            <a:endParaRPr sz="2600">
              <a:latin typeface="Calibri"/>
              <a:cs typeface="Calibri"/>
            </a:endParaRPr>
          </a:p>
          <a:p>
            <a:pPr marL="241300" marR="162560" indent="-228600">
              <a:lnSpc>
                <a:spcPct val="80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20" dirty="0">
                <a:latin typeface="Calibri"/>
                <a:cs typeface="Calibri"/>
              </a:rPr>
              <a:t>Malayan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area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seems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to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be</a:t>
            </a:r>
            <a:r>
              <a:rPr sz="2600" spc="-5" dirty="0">
                <a:latin typeface="Calibri"/>
                <a:cs typeface="Calibri"/>
              </a:rPr>
              <a:t> the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primary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center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origin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5" dirty="0">
                <a:latin typeface="Calibri"/>
                <a:cs typeface="Calibri"/>
              </a:rPr>
              <a:t> cultivated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banana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(</a:t>
            </a:r>
            <a:r>
              <a:rPr sz="2600" i="1" spc="-5" dirty="0">
                <a:latin typeface="Calibri"/>
                <a:cs typeface="Calibri"/>
              </a:rPr>
              <a:t>M.acuminata</a:t>
            </a:r>
            <a:r>
              <a:rPr sz="2600" spc="-5" dirty="0">
                <a:latin typeface="Calibri"/>
                <a:cs typeface="Calibri"/>
              </a:rPr>
              <a:t>). </a:t>
            </a:r>
            <a:r>
              <a:rPr sz="2600" i="1" spc="-10" dirty="0">
                <a:latin typeface="Calibri"/>
                <a:cs typeface="Calibri"/>
              </a:rPr>
              <a:t>M.acuminata, </a:t>
            </a:r>
            <a:r>
              <a:rPr sz="2600" spc="-15" dirty="0">
                <a:latin typeface="Calibri"/>
                <a:cs typeface="Calibri"/>
              </a:rPr>
              <a:t>was </a:t>
            </a:r>
            <a:r>
              <a:rPr sz="2600" spc="-10" dirty="0">
                <a:latin typeface="Calibri"/>
                <a:cs typeface="Calibri"/>
              </a:rPr>
              <a:t>probably </a:t>
            </a:r>
            <a:r>
              <a:rPr sz="2600" spc="-15" dirty="0">
                <a:latin typeface="Calibri"/>
                <a:cs typeface="Calibri"/>
              </a:rPr>
              <a:t>introduced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into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India and Burma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where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i="1" spc="-5" dirty="0">
                <a:latin typeface="Calibri"/>
                <a:cs typeface="Calibri"/>
              </a:rPr>
              <a:t>M.balbisiana</a:t>
            </a:r>
            <a:r>
              <a:rPr sz="2600" i="1" spc="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native </a:t>
            </a:r>
            <a:r>
              <a:rPr sz="2600" spc="-5" dirty="0">
                <a:latin typeface="Calibri"/>
                <a:cs typeface="Calibri"/>
              </a:rPr>
              <a:t> species.</a:t>
            </a:r>
            <a:endParaRPr sz="2600">
              <a:latin typeface="Calibri"/>
              <a:cs typeface="Calibri"/>
            </a:endParaRPr>
          </a:p>
          <a:p>
            <a:pPr marL="241300" marR="42545" indent="-228600">
              <a:lnSpc>
                <a:spcPts val="2510"/>
              </a:lnSpc>
              <a:spcBef>
                <a:spcPts val="98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tu</a:t>
            </a:r>
            <a:r>
              <a:rPr sz="2600" spc="-4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al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h</a:t>
            </a:r>
            <a:r>
              <a:rPr sz="2600" spc="-5" dirty="0">
                <a:latin typeface="Calibri"/>
                <a:cs typeface="Calibri"/>
              </a:rPr>
              <a:t>y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-5" dirty="0">
                <a:latin typeface="Calibri"/>
                <a:cs typeface="Calibri"/>
              </a:rPr>
              <a:t>r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10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-70" dirty="0">
                <a:latin typeface="Calibri"/>
                <a:cs typeface="Calibri"/>
              </a:rPr>
              <a:t>z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t</a:t>
            </a:r>
            <a:r>
              <a:rPr sz="2600" spc="-30" dirty="0">
                <a:latin typeface="Calibri"/>
                <a:cs typeface="Calibri"/>
              </a:rPr>
              <a:t>i</a:t>
            </a:r>
            <a:r>
              <a:rPr sz="2600" spc="-1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t</a:t>
            </a:r>
            <a:r>
              <a:rPr sz="2600" spc="-4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n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10" dirty="0">
                <a:latin typeface="Calibri"/>
                <a:cs typeface="Calibri"/>
              </a:rPr>
              <a:t>s</a:t>
            </a:r>
            <a:r>
              <a:rPr sz="2600" spc="-5" dirty="0">
                <a:latin typeface="Calibri"/>
                <a:cs typeface="Calibri"/>
              </a:rPr>
              <a:t>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</a:t>
            </a:r>
            <a:r>
              <a:rPr sz="2600" spc="-45" dirty="0">
                <a:latin typeface="Calibri"/>
                <a:cs typeface="Calibri"/>
              </a:rPr>
              <a:t>w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spe</a:t>
            </a:r>
            <a:r>
              <a:rPr sz="2600" spc="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i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s</a:t>
            </a:r>
            <a:r>
              <a:rPr sz="2600" spc="-1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mig</a:t>
            </a:r>
            <a:r>
              <a:rPr sz="2600" spc="-25" dirty="0">
                <a:latin typeface="Calibri"/>
                <a:cs typeface="Calibri"/>
              </a:rPr>
              <a:t>h</a:t>
            </a:r>
            <a:r>
              <a:rPr sz="2600" spc="-5" dirty="0">
                <a:latin typeface="Calibri"/>
                <a:cs typeface="Calibri"/>
              </a:rPr>
              <a:t>t  </a:t>
            </a:r>
            <a:r>
              <a:rPr sz="2600" spc="-40" dirty="0">
                <a:latin typeface="Calibri"/>
                <a:cs typeface="Calibri"/>
              </a:rPr>
              <a:t>have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resulted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many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hybrid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progenies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(AAB,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ABB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etc</a:t>
            </a:r>
            <a:r>
              <a:rPr sz="2600" spc="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.)</a:t>
            </a:r>
            <a:endParaRPr sz="2600">
              <a:latin typeface="Calibri"/>
              <a:cs typeface="Calibri"/>
            </a:endParaRPr>
          </a:p>
          <a:p>
            <a:pPr marL="7430770">
              <a:lnSpc>
                <a:spcPts val="2510"/>
              </a:lnSpc>
            </a:pP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9318"/>
            <a:ext cx="7649845" cy="57556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spc="-15" dirty="0">
                <a:latin typeface="Calibri"/>
                <a:cs typeface="Calibri"/>
              </a:rPr>
              <a:t>Genetic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resources</a:t>
            </a:r>
            <a:endParaRPr sz="2600">
              <a:latin typeface="Calibri"/>
              <a:cs typeface="Calibri"/>
            </a:endParaRPr>
          </a:p>
          <a:p>
            <a:pPr marL="241300" marR="468630" indent="-228600">
              <a:lnSpc>
                <a:spcPts val="2500"/>
              </a:lnSpc>
              <a:spcBef>
                <a:spcPts val="105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i="1" spc="-5" dirty="0">
                <a:latin typeface="Calibri"/>
                <a:cs typeface="Calibri"/>
              </a:rPr>
              <a:t>Musa</a:t>
            </a:r>
            <a:r>
              <a:rPr sz="2600" i="1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has about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50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species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this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genus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divided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into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five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sections: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spc="-5" dirty="0">
                <a:latin typeface="Calibri"/>
                <a:cs typeface="Calibri"/>
              </a:rPr>
              <a:t>a) Eumusa: </a:t>
            </a:r>
            <a:r>
              <a:rPr sz="2600" spc="-5" dirty="0">
                <a:latin typeface="Calibri"/>
                <a:cs typeface="Calibri"/>
              </a:rPr>
              <a:t>Includes about 13-15 species of edible and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wild banana. The </a:t>
            </a:r>
            <a:r>
              <a:rPr sz="2600" spc="-15" dirty="0">
                <a:latin typeface="Calibri"/>
                <a:cs typeface="Calibri"/>
              </a:rPr>
              <a:t>chromosome </a:t>
            </a:r>
            <a:r>
              <a:rPr sz="2600" spc="-5" dirty="0">
                <a:latin typeface="Calibri"/>
                <a:cs typeface="Calibri"/>
              </a:rPr>
              <a:t>number is 2n=22 in wild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species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most </a:t>
            </a:r>
            <a:r>
              <a:rPr sz="2600" spc="-5" dirty="0">
                <a:latin typeface="Calibri"/>
                <a:cs typeface="Calibri"/>
              </a:rPr>
              <a:t>of the </a:t>
            </a:r>
            <a:r>
              <a:rPr sz="2600" spc="-15" dirty="0">
                <a:latin typeface="Calibri"/>
                <a:cs typeface="Calibri"/>
              </a:rPr>
              <a:t>cultivated </a:t>
            </a:r>
            <a:r>
              <a:rPr sz="2600" spc="-10" dirty="0">
                <a:latin typeface="Calibri"/>
                <a:cs typeface="Calibri"/>
              </a:rPr>
              <a:t>varieties are having </a:t>
            </a:r>
            <a:r>
              <a:rPr sz="2600" spc="-5" dirty="0">
                <a:latin typeface="Calibri"/>
                <a:cs typeface="Calibri"/>
              </a:rPr>
              <a:t> 2n=33 (2n=44 </a:t>
            </a:r>
            <a:r>
              <a:rPr sz="2600" spc="-15" dirty="0">
                <a:latin typeface="Calibri"/>
                <a:cs typeface="Calibri"/>
              </a:rPr>
              <a:t>rarely) </a:t>
            </a:r>
            <a:r>
              <a:rPr sz="2600" dirty="0">
                <a:latin typeface="Calibri"/>
                <a:cs typeface="Calibri"/>
              </a:rPr>
              <a:t>e.g. </a:t>
            </a:r>
            <a:r>
              <a:rPr sz="2600" i="1" spc="-5" dirty="0">
                <a:latin typeface="Calibri"/>
                <a:cs typeface="Calibri"/>
              </a:rPr>
              <a:t>M.acuminata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i="1" spc="-5" dirty="0">
                <a:latin typeface="Calibri"/>
                <a:cs typeface="Calibri"/>
              </a:rPr>
              <a:t>M.balbisiana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M.basjoo</a:t>
            </a:r>
            <a:r>
              <a:rPr sz="2600" i="1" spc="1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etc.</a:t>
            </a:r>
            <a:endParaRPr sz="2600">
              <a:latin typeface="Calibri"/>
              <a:cs typeface="Calibri"/>
            </a:endParaRPr>
          </a:p>
          <a:p>
            <a:pPr marL="241300" marR="119380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b)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Rhodochlamys: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Mostly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diploid,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spread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from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India </a:t>
            </a:r>
            <a:r>
              <a:rPr sz="2600" spc="-35" dirty="0">
                <a:latin typeface="Calibri"/>
                <a:cs typeface="Calibri"/>
              </a:rPr>
              <a:t>to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Indonesia. </a:t>
            </a:r>
            <a:r>
              <a:rPr sz="2600" spc="-10" dirty="0">
                <a:latin typeface="Calibri"/>
                <a:cs typeface="Calibri"/>
              </a:rPr>
              <a:t>Five </a:t>
            </a:r>
            <a:r>
              <a:rPr sz="2600" spc="-20" dirty="0">
                <a:latin typeface="Calibri"/>
                <a:cs typeface="Calibri"/>
              </a:rPr>
              <a:t>to </a:t>
            </a:r>
            <a:r>
              <a:rPr sz="2600" spc="-15" dirty="0">
                <a:latin typeface="Calibri"/>
                <a:cs typeface="Calibri"/>
              </a:rPr>
              <a:t>seven </a:t>
            </a:r>
            <a:r>
              <a:rPr sz="2600" spc="-5" dirty="0">
                <a:latin typeface="Calibri"/>
                <a:cs typeface="Calibri"/>
              </a:rPr>
              <a:t>species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45" dirty="0">
                <a:latin typeface="Calibri"/>
                <a:cs typeface="Calibri"/>
              </a:rPr>
              <a:t>kept </a:t>
            </a:r>
            <a:r>
              <a:rPr sz="2600" spc="-5" dirty="0">
                <a:latin typeface="Calibri"/>
                <a:cs typeface="Calibri"/>
              </a:rPr>
              <a:t>in this </a:t>
            </a:r>
            <a:r>
              <a:rPr sz="2600" spc="-10" dirty="0">
                <a:latin typeface="Calibri"/>
                <a:cs typeface="Calibri"/>
              </a:rPr>
              <a:t>group.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Parthenocarpy </a:t>
            </a:r>
            <a:r>
              <a:rPr sz="2600" spc="-5" dirty="0">
                <a:latin typeface="Calibri"/>
                <a:cs typeface="Calibri"/>
              </a:rPr>
              <a:t>is </a:t>
            </a:r>
            <a:r>
              <a:rPr sz="2600" spc="-15" dirty="0">
                <a:latin typeface="Calibri"/>
                <a:cs typeface="Calibri"/>
              </a:rPr>
              <a:t>absent </a:t>
            </a:r>
            <a:r>
              <a:rPr sz="2600" spc="-5" dirty="0">
                <a:latin typeface="Calibri"/>
                <a:cs typeface="Calibri"/>
              </a:rPr>
              <a:t>in this </a:t>
            </a:r>
            <a:r>
              <a:rPr sz="2600" spc="-15" dirty="0">
                <a:latin typeface="Calibri"/>
                <a:cs typeface="Calibri"/>
              </a:rPr>
              <a:t>group </a:t>
            </a:r>
            <a:r>
              <a:rPr sz="2600" dirty="0">
                <a:latin typeface="Calibri"/>
                <a:cs typeface="Calibri"/>
              </a:rPr>
              <a:t>e.g. </a:t>
            </a:r>
            <a:r>
              <a:rPr sz="2600" i="1" spc="-10" dirty="0">
                <a:latin typeface="Calibri"/>
                <a:cs typeface="Calibri"/>
              </a:rPr>
              <a:t>M.ornata</a:t>
            </a:r>
            <a:r>
              <a:rPr sz="2600" spc="-10" dirty="0">
                <a:latin typeface="Calibri"/>
                <a:cs typeface="Calibri"/>
              </a:rPr>
              <a:t>,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M.velutina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241300" marR="165735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c)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Callimusa: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This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ornamental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value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x=10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2n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=20. It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found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Indo-China,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Malaya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Borneo.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Parthenocarpy </a:t>
            </a:r>
            <a:r>
              <a:rPr sz="2600" spc="-5" dirty="0">
                <a:latin typeface="Calibri"/>
                <a:cs typeface="Calibri"/>
              </a:rPr>
              <a:t>is </a:t>
            </a:r>
            <a:r>
              <a:rPr sz="2600" spc="-15" dirty="0">
                <a:latin typeface="Calibri"/>
                <a:cs typeface="Calibri"/>
              </a:rPr>
              <a:t>absent </a:t>
            </a:r>
            <a:r>
              <a:rPr sz="2600" spc="-5" dirty="0">
                <a:latin typeface="Calibri"/>
                <a:cs typeface="Calibri"/>
              </a:rPr>
              <a:t>in this type. It includes about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5-6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species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e.g.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M.coccinea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42392"/>
            <a:ext cx="7619365" cy="403669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 marR="55880" indent="-228600">
              <a:lnSpc>
                <a:spcPct val="90000"/>
              </a:lnSpc>
              <a:spcBef>
                <a:spcPts val="4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d) </a:t>
            </a:r>
            <a:r>
              <a:rPr sz="2800" b="1" spc="-25" dirty="0">
                <a:latin typeface="Calibri"/>
                <a:cs typeface="Calibri"/>
              </a:rPr>
              <a:t>Australimusa: </a:t>
            </a:r>
            <a:r>
              <a:rPr sz="2800" spc="-45" dirty="0">
                <a:latin typeface="Calibri"/>
                <a:cs typeface="Calibri"/>
              </a:rPr>
              <a:t>Like </a:t>
            </a:r>
            <a:r>
              <a:rPr sz="2800" spc="-10" dirty="0">
                <a:latin typeface="Calibri"/>
                <a:cs typeface="Calibri"/>
              </a:rPr>
              <a:t>Callimusa </a:t>
            </a:r>
            <a:r>
              <a:rPr sz="2800" dirty="0">
                <a:latin typeface="Calibri"/>
                <a:cs typeface="Calibri"/>
              </a:rPr>
              <a:t>it </a:t>
            </a:r>
            <a:r>
              <a:rPr sz="2800" spc="-5" dirty="0">
                <a:latin typeface="Calibri"/>
                <a:cs typeface="Calibri"/>
              </a:rPr>
              <a:t>has </a:t>
            </a:r>
            <a:r>
              <a:rPr sz="2800" dirty="0">
                <a:latin typeface="Calibri"/>
                <a:cs typeface="Calibri"/>
              </a:rPr>
              <a:t>x = 10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2n=20 </a:t>
            </a:r>
            <a:r>
              <a:rPr sz="2800" spc="-10" dirty="0">
                <a:latin typeface="Calibri"/>
                <a:cs typeface="Calibri"/>
              </a:rPr>
              <a:t>chromosome. </a:t>
            </a:r>
            <a:r>
              <a:rPr sz="2800" spc="-5" dirty="0">
                <a:latin typeface="Calibri"/>
                <a:cs typeface="Calibri"/>
              </a:rPr>
              <a:t>Species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this </a:t>
            </a:r>
            <a:r>
              <a:rPr sz="2800" spc="-30" dirty="0">
                <a:latin typeface="Calibri"/>
                <a:cs typeface="Calibri"/>
              </a:rPr>
              <a:t>group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common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Queensland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Philippines.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Important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species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group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are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i="1" spc="5" dirty="0">
                <a:latin typeface="Calibri"/>
                <a:cs typeface="Calibri"/>
              </a:rPr>
              <a:t>M.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i="1" spc="-30" dirty="0">
                <a:latin typeface="Calibri"/>
                <a:cs typeface="Calibri"/>
              </a:rPr>
              <a:t>textilis</a:t>
            </a:r>
            <a:r>
              <a:rPr sz="2800" i="1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manilahemp,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M.maclavi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00"/>
              </a:lnSpc>
              <a:spcBef>
                <a:spcPts val="11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e)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Incertae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sedis: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includes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M.ingens</a:t>
            </a:r>
            <a:r>
              <a:rPr sz="2800" i="1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(x=7,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2n=14)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New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Guinea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which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grows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height</a:t>
            </a:r>
            <a:r>
              <a:rPr sz="2800" spc="5" dirty="0">
                <a:latin typeface="Calibri"/>
                <a:cs typeface="Calibri"/>
              </a:rPr>
              <a:t> of</a:t>
            </a:r>
            <a:r>
              <a:rPr sz="2800" spc="-30" dirty="0">
                <a:latin typeface="Calibri"/>
                <a:cs typeface="Calibri"/>
              </a:rPr>
              <a:t> over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10</a:t>
            </a:r>
            <a:endParaRPr sz="2800">
              <a:latin typeface="Calibri"/>
              <a:cs typeface="Calibri"/>
            </a:endParaRPr>
          </a:p>
          <a:p>
            <a:pPr marL="241300" marR="72390" algn="just">
              <a:lnSpc>
                <a:spcPts val="3000"/>
              </a:lnSpc>
            </a:pPr>
            <a:r>
              <a:rPr sz="2800" spc="-5" dirty="0">
                <a:latin typeface="Calibri"/>
                <a:cs typeface="Calibri"/>
              </a:rPr>
              <a:t>m.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40" dirty="0">
                <a:latin typeface="Calibri"/>
                <a:cs typeface="Calibri"/>
              </a:rPr>
              <a:t>largest </a:t>
            </a:r>
            <a:r>
              <a:rPr sz="2800" spc="-5" dirty="0">
                <a:latin typeface="Calibri"/>
                <a:cs typeface="Calibri"/>
              </a:rPr>
              <a:t>known </a:t>
            </a:r>
            <a:r>
              <a:rPr sz="2800" spc="-15" dirty="0">
                <a:latin typeface="Calibri"/>
                <a:cs typeface="Calibri"/>
              </a:rPr>
              <a:t>herb. </a:t>
            </a:r>
            <a:r>
              <a:rPr sz="2800" spc="-5" dirty="0">
                <a:latin typeface="Calibri"/>
                <a:cs typeface="Calibri"/>
              </a:rPr>
              <a:t>Another </a:t>
            </a:r>
            <a:r>
              <a:rPr sz="2800" spc="-15" dirty="0">
                <a:latin typeface="Calibri"/>
                <a:cs typeface="Calibri"/>
              </a:rPr>
              <a:t>species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this </a:t>
            </a:r>
            <a:r>
              <a:rPr sz="2800" spc="-25" dirty="0">
                <a:latin typeface="Calibri"/>
                <a:cs typeface="Calibri"/>
              </a:rPr>
              <a:t>group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i="1" spc="-15" dirty="0">
                <a:latin typeface="Calibri"/>
                <a:cs typeface="Calibri"/>
              </a:rPr>
              <a:t>M.beccarii </a:t>
            </a:r>
            <a:r>
              <a:rPr sz="2800" spc="-5" dirty="0">
                <a:latin typeface="Calibri"/>
                <a:cs typeface="Calibri"/>
              </a:rPr>
              <a:t>(x=9, 2n=18)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North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Borneo.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17449"/>
            <a:ext cx="7554595" cy="608012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marR="26670" indent="-228600">
              <a:lnSpc>
                <a:spcPct val="80000"/>
              </a:lnSpc>
              <a:spcBef>
                <a:spcPts val="7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most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important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i="1" spc="5" dirty="0">
                <a:latin typeface="Calibri"/>
                <a:cs typeface="Calibri"/>
              </a:rPr>
              <a:t>Musa</a:t>
            </a:r>
            <a:r>
              <a:rPr sz="2800" i="1" spc="-3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cultivars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are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almost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sterile </a:t>
            </a:r>
            <a:r>
              <a:rPr sz="2800" spc="-5" dirty="0">
                <a:latin typeface="Calibri"/>
                <a:cs typeface="Calibri"/>
              </a:rPr>
              <a:t>triploids (2n=3x=33) and </a:t>
            </a:r>
            <a:r>
              <a:rPr sz="2800" dirty="0">
                <a:latin typeface="Calibri"/>
                <a:cs typeface="Calibri"/>
              </a:rPr>
              <a:t>also </a:t>
            </a:r>
            <a:r>
              <a:rPr sz="2800" spc="-35" dirty="0">
                <a:latin typeface="Calibri"/>
                <a:cs typeface="Calibri"/>
              </a:rPr>
              <a:t>tetraploid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diploid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banana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cultivars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have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local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importance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Asia.</a:t>
            </a:r>
            <a:endParaRPr sz="2800">
              <a:latin typeface="Calibri"/>
              <a:cs typeface="Calibri"/>
            </a:endParaRPr>
          </a:p>
          <a:p>
            <a:pPr marL="241300" marR="68580" indent="-228600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5" dirty="0">
                <a:latin typeface="Calibri"/>
                <a:cs typeface="Calibri"/>
              </a:rPr>
              <a:t>All </a:t>
            </a:r>
            <a:r>
              <a:rPr sz="2800" spc="-5" dirty="0">
                <a:latin typeface="Calibri"/>
                <a:cs typeface="Calibri"/>
              </a:rPr>
              <a:t>banana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plantain </a:t>
            </a:r>
            <a:r>
              <a:rPr sz="2800" dirty="0">
                <a:latin typeface="Calibri"/>
                <a:cs typeface="Calibri"/>
              </a:rPr>
              <a:t>land </a:t>
            </a:r>
            <a:r>
              <a:rPr sz="2800" spc="-30" dirty="0">
                <a:latin typeface="Calibri"/>
                <a:cs typeface="Calibri"/>
              </a:rPr>
              <a:t>races are </a:t>
            </a:r>
            <a:r>
              <a:rPr sz="2800" spc="-35" dirty="0">
                <a:latin typeface="Calibri"/>
                <a:cs typeface="Calibri"/>
              </a:rPr>
              <a:t>farmers 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selection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from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intra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0" dirty="0">
                <a:latin typeface="Calibri"/>
                <a:cs typeface="Calibri"/>
              </a:rPr>
              <a:t> inter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specific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hybridization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two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different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species.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06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i="1" spc="-10" dirty="0">
                <a:latin typeface="Calibri"/>
                <a:cs typeface="Calibri"/>
              </a:rPr>
              <a:t>M.acuminata</a:t>
            </a:r>
            <a:r>
              <a:rPr sz="2800" i="1" spc="-1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Colta,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donor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genome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80"/>
              </a:lnSpc>
            </a:pPr>
            <a:r>
              <a:rPr sz="2800" i="1" spc="-5" dirty="0">
                <a:latin typeface="Calibri"/>
                <a:cs typeface="Calibri"/>
              </a:rPr>
              <a:t>M.balbisiana</a:t>
            </a:r>
            <a:r>
              <a:rPr sz="2800" i="1" spc="-9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Colta,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donor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genome.</a:t>
            </a:r>
            <a:endParaRPr sz="2800">
              <a:latin typeface="Calibri"/>
              <a:cs typeface="Calibri"/>
            </a:endParaRPr>
          </a:p>
          <a:p>
            <a:pPr marL="241300" marR="76200" indent="-228600">
              <a:lnSpc>
                <a:spcPct val="80000"/>
              </a:lnSpc>
              <a:spcBef>
                <a:spcPts val="10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Simmonds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0" dirty="0">
                <a:latin typeface="Calibri"/>
                <a:cs typeface="Calibri"/>
              </a:rPr>
              <a:t> Shepherd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(1955)</a:t>
            </a:r>
            <a:r>
              <a:rPr sz="2800" spc="-30" dirty="0">
                <a:latin typeface="Calibri"/>
                <a:cs typeface="Calibri"/>
              </a:rPr>
              <a:t> reported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scoring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technique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35" dirty="0">
                <a:latin typeface="Calibri"/>
                <a:cs typeface="Calibri"/>
              </a:rPr>
              <a:t>indicate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5" dirty="0">
                <a:latin typeface="Calibri"/>
                <a:cs typeface="Calibri"/>
              </a:rPr>
              <a:t>relative </a:t>
            </a:r>
            <a:r>
              <a:rPr sz="2800" spc="-10" dirty="0">
                <a:latin typeface="Calibri"/>
                <a:cs typeface="Calibri"/>
              </a:rPr>
              <a:t>contribution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two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wild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species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constitution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given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cultivar.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04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Fifteen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distinguishing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characters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between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Musa 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25" dirty="0">
                <a:latin typeface="Calibri"/>
                <a:cs typeface="Calibri"/>
              </a:rPr>
              <a:t>acuminata</a:t>
            </a:r>
            <a:r>
              <a:rPr sz="2800" i="1" spc="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i="1" spc="5" dirty="0">
                <a:latin typeface="Calibri"/>
                <a:cs typeface="Calibri"/>
              </a:rPr>
              <a:t>Musa</a:t>
            </a:r>
            <a:r>
              <a:rPr sz="2800" i="1" spc="114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balbisiana</a:t>
            </a:r>
            <a:r>
              <a:rPr sz="2800" i="1" spc="13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were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identified</a:t>
            </a:r>
            <a:r>
              <a:rPr sz="2800" spc="-240" dirty="0">
                <a:latin typeface="Calibri"/>
                <a:cs typeface="Calibri"/>
              </a:rPr>
              <a:t> </a:t>
            </a:r>
            <a:r>
              <a:rPr sz="4200" spc="-44" baseline="-1984" dirty="0">
                <a:latin typeface="Calibri"/>
                <a:cs typeface="Calibri"/>
              </a:rPr>
              <a:t>by </a:t>
            </a:r>
            <a:r>
              <a:rPr sz="4200" spc="-922" baseline="-198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them.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55473"/>
            <a:ext cx="7637145" cy="591566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 marR="135890" indent="-228600" algn="just">
              <a:lnSpc>
                <a:spcPts val="2810"/>
              </a:lnSpc>
              <a:spcBef>
                <a:spcPts val="44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60" dirty="0">
                <a:latin typeface="Calibri"/>
                <a:cs typeface="Calibri"/>
              </a:rPr>
              <a:t>At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botanical </a:t>
            </a:r>
            <a:r>
              <a:rPr sz="2600" spc="-30" dirty="0">
                <a:latin typeface="Calibri"/>
                <a:cs typeface="Calibri"/>
              </a:rPr>
              <a:t>garden, </a:t>
            </a:r>
            <a:r>
              <a:rPr sz="2600" spc="-15" dirty="0">
                <a:latin typeface="Calibri"/>
                <a:cs typeface="Calibri"/>
              </a:rPr>
              <a:t>Howrah, seeds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55" dirty="0">
                <a:latin typeface="Calibri"/>
                <a:cs typeface="Calibri"/>
              </a:rPr>
              <a:t>few </a:t>
            </a:r>
            <a:r>
              <a:rPr sz="2600" spc="-10" dirty="0">
                <a:latin typeface="Calibri"/>
                <a:cs typeface="Calibri"/>
              </a:rPr>
              <a:t>banana </a:t>
            </a:r>
            <a:r>
              <a:rPr sz="2600" spc="-5" dirty="0">
                <a:latin typeface="Calibri"/>
                <a:cs typeface="Calibri"/>
              </a:rPr>
              <a:t> species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were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collected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from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Chittagong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Madras.</a:t>
            </a:r>
            <a:endParaRPr sz="2600">
              <a:latin typeface="Calibri"/>
              <a:cs typeface="Calibri"/>
            </a:endParaRPr>
          </a:p>
          <a:p>
            <a:pPr marL="241300" marR="1003935" indent="-228600" algn="just">
              <a:lnSpc>
                <a:spcPct val="89600"/>
              </a:lnSpc>
              <a:spcBef>
                <a:spcPts val="95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More </a:t>
            </a:r>
            <a:r>
              <a:rPr sz="2600" spc="-10" dirty="0">
                <a:latin typeface="Calibri"/>
                <a:cs typeface="Calibri"/>
              </a:rPr>
              <a:t>number </a:t>
            </a:r>
            <a:r>
              <a:rPr sz="2600" spc="-15" dirty="0">
                <a:latin typeface="Calibri"/>
                <a:cs typeface="Calibri"/>
              </a:rPr>
              <a:t>of genotypes of </a:t>
            </a:r>
            <a:r>
              <a:rPr sz="2600" spc="-10" dirty="0">
                <a:latin typeface="Calibri"/>
                <a:cs typeface="Calibri"/>
              </a:rPr>
              <a:t>banana </a:t>
            </a:r>
            <a:r>
              <a:rPr sz="2600" spc="-25" dirty="0">
                <a:latin typeface="Calibri"/>
                <a:cs typeface="Calibri"/>
              </a:rPr>
              <a:t>was </a:t>
            </a:r>
            <a:r>
              <a:rPr sz="2600" spc="-10" dirty="0">
                <a:latin typeface="Calibri"/>
                <a:cs typeface="Calibri"/>
              </a:rPr>
              <a:t>also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maintained </a:t>
            </a:r>
            <a:r>
              <a:rPr sz="2600" spc="-30" dirty="0">
                <a:latin typeface="Calibri"/>
                <a:cs typeface="Calibri"/>
              </a:rPr>
              <a:t>at </a:t>
            </a:r>
            <a:r>
              <a:rPr sz="2600" spc="-15" dirty="0">
                <a:latin typeface="Calibri"/>
                <a:cs typeface="Calibri"/>
              </a:rPr>
              <a:t>Central </a:t>
            </a:r>
            <a:r>
              <a:rPr sz="2600" spc="-5" dirty="0">
                <a:latin typeface="Calibri"/>
                <a:cs typeface="Calibri"/>
              </a:rPr>
              <a:t>Banana </a:t>
            </a:r>
            <a:r>
              <a:rPr sz="2600" spc="-25" dirty="0">
                <a:latin typeface="Calibri"/>
                <a:cs typeface="Calibri"/>
              </a:rPr>
              <a:t>Research </a:t>
            </a:r>
            <a:r>
              <a:rPr sz="2600" spc="-15" dirty="0">
                <a:latin typeface="Calibri"/>
                <a:cs typeface="Calibri"/>
              </a:rPr>
              <a:t>Station,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Aduthurai.</a:t>
            </a:r>
            <a:endParaRPr sz="2600">
              <a:latin typeface="Calibri"/>
              <a:cs typeface="Calibri"/>
            </a:endParaRPr>
          </a:p>
          <a:p>
            <a:pPr marL="241300" marR="360045" indent="-228600">
              <a:lnSpc>
                <a:spcPct val="897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After </a:t>
            </a:r>
            <a:r>
              <a:rPr sz="2600" spc="-10" dirty="0">
                <a:latin typeface="Calibri"/>
                <a:cs typeface="Calibri"/>
              </a:rPr>
              <a:t>that </a:t>
            </a:r>
            <a:r>
              <a:rPr sz="2600" spc="-5" dirty="0">
                <a:latin typeface="Calibri"/>
                <a:cs typeface="Calibri"/>
              </a:rPr>
              <a:t>it </a:t>
            </a:r>
            <a:r>
              <a:rPr sz="2600" spc="-15" dirty="0">
                <a:latin typeface="Calibri"/>
                <a:cs typeface="Calibri"/>
              </a:rPr>
              <a:t>was </a:t>
            </a:r>
            <a:r>
              <a:rPr sz="2600" spc="-10" dirty="0">
                <a:latin typeface="Calibri"/>
                <a:cs typeface="Calibri"/>
              </a:rPr>
              <a:t>shifted </a:t>
            </a:r>
            <a:r>
              <a:rPr sz="2600" spc="-30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Horticulture </a:t>
            </a:r>
            <a:r>
              <a:rPr sz="2600" spc="-10" dirty="0">
                <a:latin typeface="Calibri"/>
                <a:cs typeface="Calibri"/>
              </a:rPr>
              <a:t>college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research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Institute,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80" dirty="0">
                <a:latin typeface="Calibri"/>
                <a:cs typeface="Calibri"/>
              </a:rPr>
              <a:t>Tamil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Nadu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Agricultural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University,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Coimbatore.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After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formation </a:t>
            </a:r>
            <a:r>
              <a:rPr sz="2600" spc="-5" dirty="0">
                <a:latin typeface="Calibri"/>
                <a:cs typeface="Calibri"/>
              </a:rPr>
              <a:t>of National </a:t>
            </a:r>
            <a:r>
              <a:rPr sz="2600" spc="-15" dirty="0">
                <a:latin typeface="Calibri"/>
                <a:cs typeface="Calibri"/>
              </a:rPr>
              <a:t>Research </a:t>
            </a:r>
            <a:r>
              <a:rPr sz="2600" spc="-10" dirty="0">
                <a:latin typeface="Calibri"/>
                <a:cs typeface="Calibri"/>
              </a:rPr>
              <a:t>Centre on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Banana </a:t>
            </a:r>
            <a:r>
              <a:rPr sz="2600" spc="-10" dirty="0">
                <a:latin typeface="Calibri"/>
                <a:cs typeface="Calibri"/>
              </a:rPr>
              <a:t>(NRCB) </a:t>
            </a:r>
            <a:r>
              <a:rPr sz="2600" spc="-5" dirty="0">
                <a:latin typeface="Calibri"/>
                <a:cs typeface="Calibri"/>
              </a:rPr>
              <a:t>in 1995, a </a:t>
            </a:r>
            <a:r>
              <a:rPr sz="2600" spc="-10" dirty="0">
                <a:latin typeface="Calibri"/>
                <a:cs typeface="Calibri"/>
              </a:rPr>
              <a:t>wide </a:t>
            </a:r>
            <a:r>
              <a:rPr sz="2600" spc="-5" dirty="0">
                <a:latin typeface="Calibri"/>
                <a:cs typeface="Calibri"/>
              </a:rPr>
              <a:t>germplasm </a:t>
            </a:r>
            <a:r>
              <a:rPr sz="2600" spc="-10" dirty="0">
                <a:latin typeface="Calibri"/>
                <a:cs typeface="Calibri"/>
              </a:rPr>
              <a:t>collection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including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wild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types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being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maintained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at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this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center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intensive research </a:t>
            </a:r>
            <a:r>
              <a:rPr sz="2600" spc="-20" dirty="0">
                <a:latin typeface="Calibri"/>
                <a:cs typeface="Calibri"/>
              </a:rPr>
              <a:t>programmes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5" dirty="0">
                <a:latin typeface="Calibri"/>
                <a:cs typeface="Calibri"/>
              </a:rPr>
              <a:t>being </a:t>
            </a:r>
            <a:r>
              <a:rPr sz="2600" spc="-50" dirty="0">
                <a:latin typeface="Calibri"/>
                <a:cs typeface="Calibri"/>
              </a:rPr>
              <a:t>taken </a:t>
            </a:r>
            <a:r>
              <a:rPr sz="2600" spc="-10" dirty="0">
                <a:latin typeface="Calibri"/>
                <a:cs typeface="Calibri"/>
              </a:rPr>
              <a:t>up 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on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various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problems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related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with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banana.</a:t>
            </a:r>
            <a:endParaRPr sz="2600">
              <a:latin typeface="Calibri"/>
              <a:cs typeface="Calibri"/>
            </a:endParaRPr>
          </a:p>
          <a:p>
            <a:pPr marL="241300" marR="593725" indent="-228600">
              <a:lnSpc>
                <a:spcPts val="2810"/>
              </a:lnSpc>
              <a:spcBef>
                <a:spcPts val="103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0" dirty="0">
                <a:latin typeface="Calibri"/>
                <a:cs typeface="Calibri"/>
              </a:rPr>
              <a:t>Presently,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TNAU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also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maintaining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186 collections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 </a:t>
            </a:r>
            <a:r>
              <a:rPr sz="2600" spc="-5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germplasm.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43865"/>
            <a:ext cx="6298565" cy="8350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41300" marR="5080" indent="-228600">
              <a:lnSpc>
                <a:spcPts val="3000"/>
              </a:lnSpc>
              <a:spcBef>
                <a:spcPts val="50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60" dirty="0">
                <a:latin typeface="Calibri"/>
                <a:cs typeface="Calibri"/>
              </a:rPr>
              <a:t>T</a:t>
            </a:r>
            <a:r>
              <a:rPr sz="2800" b="1" spc="-60" dirty="0">
                <a:latin typeface="Calibri"/>
                <a:cs typeface="Calibri"/>
              </a:rPr>
              <a:t>a</a:t>
            </a:r>
            <a:r>
              <a:rPr sz="2800" b="1" spc="-114" dirty="0">
                <a:latin typeface="Calibri"/>
                <a:cs typeface="Calibri"/>
              </a:rPr>
              <a:t>x</a:t>
            </a:r>
            <a:r>
              <a:rPr sz="2800" b="1" spc="-40" dirty="0">
                <a:latin typeface="Calibri"/>
                <a:cs typeface="Calibri"/>
              </a:rPr>
              <a:t>ono</a:t>
            </a:r>
            <a:r>
              <a:rPr sz="2800" b="1" spc="-50" dirty="0">
                <a:latin typeface="Calibri"/>
                <a:cs typeface="Calibri"/>
              </a:rPr>
              <a:t>m</a:t>
            </a:r>
            <a:r>
              <a:rPr sz="2800" b="1" spc="-45" dirty="0">
                <a:latin typeface="Calibri"/>
                <a:cs typeface="Calibri"/>
              </a:rPr>
              <a:t>i</a:t>
            </a:r>
            <a:r>
              <a:rPr sz="2800" b="1" dirty="0">
                <a:latin typeface="Calibri"/>
                <a:cs typeface="Calibri"/>
              </a:rPr>
              <a:t>c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cl</a:t>
            </a:r>
            <a:r>
              <a:rPr sz="2800" b="1" dirty="0">
                <a:latin typeface="Calibri"/>
                <a:cs typeface="Calibri"/>
              </a:rPr>
              <a:t>as</a:t>
            </a:r>
            <a:r>
              <a:rPr sz="2800" b="1" spc="10" dirty="0">
                <a:latin typeface="Calibri"/>
                <a:cs typeface="Calibri"/>
              </a:rPr>
              <a:t>s</a:t>
            </a:r>
            <a:r>
              <a:rPr sz="2800" b="1" spc="-20" dirty="0">
                <a:latin typeface="Calibri"/>
                <a:cs typeface="Calibri"/>
              </a:rPr>
              <a:t>i</a:t>
            </a:r>
            <a:r>
              <a:rPr sz="2800" b="1" spc="-30" dirty="0">
                <a:latin typeface="Calibri"/>
                <a:cs typeface="Calibri"/>
              </a:rPr>
              <a:t>f</a:t>
            </a:r>
            <a:r>
              <a:rPr sz="2800" b="1" dirty="0">
                <a:latin typeface="Calibri"/>
                <a:cs typeface="Calibri"/>
              </a:rPr>
              <a:t>i</a:t>
            </a:r>
            <a:r>
              <a:rPr sz="2800" b="1" spc="-45" dirty="0">
                <a:latin typeface="Calibri"/>
                <a:cs typeface="Calibri"/>
              </a:rPr>
              <a:t>c</a:t>
            </a:r>
            <a:r>
              <a:rPr sz="2800" b="1" spc="-15" dirty="0">
                <a:latin typeface="Calibri"/>
                <a:cs typeface="Calibri"/>
              </a:rPr>
              <a:t>at</a:t>
            </a:r>
            <a:r>
              <a:rPr sz="2800" b="1" spc="-20" dirty="0">
                <a:latin typeface="Calibri"/>
                <a:cs typeface="Calibri"/>
              </a:rPr>
              <a:t>io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 ed</a:t>
            </a:r>
            <a:r>
              <a:rPr sz="2800" b="1" spc="10" dirty="0">
                <a:latin typeface="Calibri"/>
                <a:cs typeface="Calibri"/>
              </a:rPr>
              <a:t>i</a:t>
            </a:r>
            <a:r>
              <a:rPr sz="2800" b="1" spc="5" dirty="0">
                <a:latin typeface="Calibri"/>
                <a:cs typeface="Calibri"/>
              </a:rPr>
              <a:t>ble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b</a:t>
            </a:r>
            <a:r>
              <a:rPr sz="2800" b="1" spc="10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n</a:t>
            </a:r>
            <a:r>
              <a:rPr sz="2800" b="1" spc="1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na  (Simmonds</a:t>
            </a:r>
            <a:r>
              <a:rPr sz="2800" b="1" spc="-9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and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Shepherd, 1955)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2812" y="1255902"/>
          <a:ext cx="7790179" cy="5307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3260"/>
                <a:gridCol w="2447290"/>
                <a:gridCol w="3389629"/>
              </a:tblGrid>
              <a:tr h="61099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Genome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Ploidy</a:t>
                      </a:r>
                      <a:r>
                        <a:rPr sz="1800" spc="-9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4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level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Nomenclature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</a:tr>
              <a:tr h="610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AA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2x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Matti,</a:t>
                      </a:r>
                      <a:r>
                        <a:rPr sz="18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5" dirty="0">
                          <a:latin typeface="Arial Black"/>
                          <a:cs typeface="Arial Black"/>
                        </a:rPr>
                        <a:t>Anai</a:t>
                      </a:r>
                      <a:r>
                        <a:rPr sz="18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35" dirty="0">
                          <a:latin typeface="Arial Black"/>
                          <a:cs typeface="Arial Black"/>
                        </a:rPr>
                        <a:t>komban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0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AAA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5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3x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5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C</a:t>
                      </a:r>
                      <a:r>
                        <a:rPr sz="1800" spc="-30" dirty="0">
                          <a:latin typeface="Arial Black"/>
                          <a:cs typeface="Arial Black"/>
                        </a:rPr>
                        <a:t>a</a:t>
                      </a:r>
                      <a:r>
                        <a:rPr sz="1800" spc="-45" dirty="0">
                          <a:latin typeface="Arial Black"/>
                          <a:cs typeface="Arial Black"/>
                        </a:rPr>
                        <a:t>v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endi</a:t>
                      </a:r>
                      <a:r>
                        <a:rPr sz="1800" spc="-25" dirty="0">
                          <a:latin typeface="Arial Black"/>
                          <a:cs typeface="Arial Black"/>
                        </a:rPr>
                        <a:t>s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h,</a:t>
                      </a:r>
                      <a:r>
                        <a:rPr sz="1800" spc="-16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60" dirty="0">
                          <a:latin typeface="Arial Black"/>
                          <a:cs typeface="Arial Black"/>
                        </a:rPr>
                        <a:t>R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obust</a:t>
                      </a:r>
                      <a:r>
                        <a:rPr sz="1800" spc="-10" dirty="0">
                          <a:latin typeface="Arial Black"/>
                          <a:cs typeface="Arial Black"/>
                        </a:rPr>
                        <a:t>a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,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Black"/>
                          <a:cs typeface="Arial Black"/>
                        </a:rPr>
                        <a:t>Grand</a:t>
                      </a:r>
                      <a:r>
                        <a:rPr sz="1800" spc="-3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5" dirty="0">
                          <a:latin typeface="Arial Black"/>
                          <a:cs typeface="Arial Black"/>
                        </a:rPr>
                        <a:t>Nine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AAAA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4x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Bodles</a:t>
                      </a:r>
                      <a:r>
                        <a:rPr sz="18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Altafort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(Synthetic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Arial Black"/>
                          <a:cs typeface="Arial Black"/>
                        </a:rPr>
                        <a:t>hybrid</a:t>
                      </a:r>
                      <a:r>
                        <a:rPr sz="18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of</a:t>
                      </a:r>
                      <a:r>
                        <a:rPr sz="1800" spc="9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35" dirty="0">
                          <a:latin typeface="Arial Black"/>
                          <a:cs typeface="Arial Black"/>
                        </a:rPr>
                        <a:t>West</a:t>
                      </a:r>
                      <a:r>
                        <a:rPr sz="18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5" dirty="0">
                          <a:latin typeface="Arial Black"/>
                          <a:cs typeface="Arial Black"/>
                        </a:rPr>
                        <a:t>Indies)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610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AB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2x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Ney</a:t>
                      </a:r>
                      <a:r>
                        <a:rPr sz="1800" spc="-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40" dirty="0">
                          <a:latin typeface="Arial Black"/>
                          <a:cs typeface="Arial Black"/>
                        </a:rPr>
                        <a:t>Poovan,</a:t>
                      </a:r>
                      <a:r>
                        <a:rPr sz="1800" spc="-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15" dirty="0">
                          <a:latin typeface="Arial Black"/>
                          <a:cs typeface="Arial Black"/>
                        </a:rPr>
                        <a:t>Kunnan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AAB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3x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45" dirty="0">
                          <a:latin typeface="Arial Black"/>
                          <a:cs typeface="Arial Black"/>
                        </a:rPr>
                        <a:t>Poovan,</a:t>
                      </a:r>
                      <a:r>
                        <a:rPr sz="1800" spc="-2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5" dirty="0">
                          <a:latin typeface="Arial Black"/>
                          <a:cs typeface="Arial Black"/>
                        </a:rPr>
                        <a:t>Hill</a:t>
                      </a:r>
                      <a:r>
                        <a:rPr sz="1800" spc="-9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dirty="0">
                          <a:latin typeface="Arial Black"/>
                          <a:cs typeface="Arial Black"/>
                        </a:rPr>
                        <a:t>banana,</a:t>
                      </a:r>
                      <a:endParaRPr sz="1800">
                        <a:latin typeface="Arial Black"/>
                        <a:cs typeface="Arial Black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Black"/>
                          <a:cs typeface="Arial Black"/>
                        </a:rPr>
                        <a:t>Champa,</a:t>
                      </a:r>
                      <a:r>
                        <a:rPr sz="1800" spc="-8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5" dirty="0">
                          <a:latin typeface="Arial Black"/>
                          <a:cs typeface="Arial Black"/>
                        </a:rPr>
                        <a:t>Rsathali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  <a:tr h="640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ABB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3x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Monthan,</a:t>
                      </a:r>
                      <a:r>
                        <a:rPr sz="1800" spc="-4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15" dirty="0">
                          <a:latin typeface="Arial Black"/>
                          <a:cs typeface="Arial Black"/>
                        </a:rPr>
                        <a:t>Kanchkela,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0" dirty="0">
                          <a:latin typeface="Arial Black"/>
                          <a:cs typeface="Arial Black"/>
                        </a:rPr>
                        <a:t>ABBB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4x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spc="-5" dirty="0">
                          <a:latin typeface="Arial Black"/>
                          <a:cs typeface="Arial Black"/>
                        </a:rPr>
                        <a:t>Klue</a:t>
                      </a:r>
                      <a:r>
                        <a:rPr sz="1800" spc="-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1800" spc="-40" dirty="0">
                          <a:latin typeface="Arial Black"/>
                          <a:cs typeface="Arial Black"/>
                        </a:rPr>
                        <a:t>Teparod</a:t>
                      </a:r>
                      <a:endParaRPr sz="1800">
                        <a:latin typeface="Arial Black"/>
                        <a:cs typeface="Arial Black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9318"/>
            <a:ext cx="7646670" cy="59537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spc="-10" dirty="0">
                <a:latin typeface="Calibri"/>
                <a:cs typeface="Calibri"/>
              </a:rPr>
              <a:t>Objectives</a:t>
            </a:r>
            <a:r>
              <a:rPr sz="2600" b="1" spc="-10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of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breeding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80"/>
              </a:spcBef>
              <a:buSzPct val="69230"/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600" spc="-18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develop dwarf </a:t>
            </a:r>
            <a:r>
              <a:rPr sz="2600" spc="-40" dirty="0">
                <a:latin typeface="Calibri"/>
                <a:cs typeface="Calibri"/>
              </a:rPr>
              <a:t>statured </a:t>
            </a:r>
            <a:r>
              <a:rPr sz="2600" dirty="0">
                <a:latin typeface="Calibri"/>
                <a:cs typeface="Calibri"/>
              </a:rPr>
              <a:t>banana </a:t>
            </a:r>
            <a:r>
              <a:rPr sz="2600" spc="-10" dirty="0">
                <a:latin typeface="Calibri"/>
                <a:cs typeface="Calibri"/>
              </a:rPr>
              <a:t>suitable </a:t>
            </a:r>
            <a:r>
              <a:rPr sz="2600" spc="-40" dirty="0">
                <a:latin typeface="Calibri"/>
                <a:cs typeface="Calibri"/>
              </a:rPr>
              <a:t>for </a:t>
            </a:r>
            <a:r>
              <a:rPr sz="2600" spc="-5" dirty="0">
                <a:latin typeface="Calibri"/>
                <a:cs typeface="Calibri"/>
              </a:rPr>
              <a:t>high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density planting and </a:t>
            </a:r>
            <a:r>
              <a:rPr sz="2600" spc="-35" dirty="0">
                <a:latin typeface="Calibri"/>
                <a:cs typeface="Calibri"/>
              </a:rPr>
              <a:t>to </a:t>
            </a:r>
            <a:r>
              <a:rPr sz="2600" spc="-40" dirty="0">
                <a:latin typeface="Calibri"/>
                <a:cs typeface="Calibri"/>
              </a:rPr>
              <a:t>prevent </a:t>
            </a:r>
            <a:r>
              <a:rPr sz="2600" spc="-10" dirty="0">
                <a:latin typeface="Calibri"/>
                <a:cs typeface="Calibri"/>
              </a:rPr>
              <a:t>damage </a:t>
            </a:r>
            <a:r>
              <a:rPr sz="2600" spc="-35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high wind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velocity.</a:t>
            </a:r>
            <a:endParaRPr sz="2600">
              <a:latin typeface="Calibri"/>
              <a:cs typeface="Calibri"/>
            </a:endParaRPr>
          </a:p>
          <a:p>
            <a:pPr marL="317500" indent="-305435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z="2600" spc="-10" dirty="0">
                <a:latin typeface="Calibri"/>
                <a:cs typeface="Calibri"/>
              </a:rPr>
              <a:t>Production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5" dirty="0">
                <a:latin typeface="Calibri"/>
                <a:cs typeface="Calibri"/>
              </a:rPr>
              <a:t> good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quality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fruits.</a:t>
            </a:r>
            <a:endParaRPr sz="2600">
              <a:latin typeface="Calibri"/>
              <a:cs typeface="Calibri"/>
            </a:endParaRPr>
          </a:p>
          <a:p>
            <a:pPr marL="241300" marR="281305" indent="-228600">
              <a:lnSpc>
                <a:spcPct val="80000"/>
              </a:lnSpc>
              <a:spcBef>
                <a:spcPts val="1055"/>
              </a:spcBef>
              <a:buSzPct val="69230"/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600" spc="-40" dirty="0">
                <a:latin typeface="Calibri"/>
                <a:cs typeface="Calibri"/>
              </a:rPr>
              <a:t>Resistant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to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biotic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" dirty="0">
                <a:latin typeface="Calibri"/>
                <a:cs typeface="Calibri"/>
              </a:rPr>
              <a:t> biotic</a:t>
            </a:r>
            <a:r>
              <a:rPr sz="2600" spc="-15" dirty="0">
                <a:latin typeface="Calibri"/>
                <a:cs typeface="Calibri"/>
              </a:rPr>
              <a:t> stresses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i.e.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nematodes,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panama wilt, </a:t>
            </a:r>
            <a:r>
              <a:rPr sz="2600" spc="-10" dirty="0">
                <a:latin typeface="Calibri"/>
                <a:cs typeface="Calibri"/>
              </a:rPr>
              <a:t>bunchy </a:t>
            </a:r>
            <a:r>
              <a:rPr sz="2600" spc="-15" dirty="0">
                <a:latin typeface="Calibri"/>
                <a:cs typeface="Calibri"/>
              </a:rPr>
              <a:t>top, </a:t>
            </a:r>
            <a:r>
              <a:rPr sz="2600" spc="-45" dirty="0">
                <a:latin typeface="Calibri"/>
                <a:cs typeface="Calibri"/>
              </a:rPr>
              <a:t>sigatoka </a:t>
            </a:r>
            <a:r>
              <a:rPr sz="2600" spc="-10" dirty="0">
                <a:latin typeface="Calibri"/>
                <a:cs typeface="Calibri"/>
              </a:rPr>
              <a:t>leaf spot, </a:t>
            </a:r>
            <a:r>
              <a:rPr sz="2600" spc="-55" dirty="0">
                <a:latin typeface="Calibri"/>
                <a:cs typeface="Calibri"/>
              </a:rPr>
              <a:t>moko 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disease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0" dirty="0">
                <a:latin typeface="Calibri"/>
                <a:cs typeface="Calibri"/>
              </a:rPr>
              <a:t> pseudo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stem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weevil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etc.</a:t>
            </a:r>
            <a:endParaRPr sz="2600">
              <a:latin typeface="Calibri"/>
              <a:cs typeface="Calibri"/>
            </a:endParaRPr>
          </a:p>
          <a:p>
            <a:pPr marL="241300" marR="1112520" indent="-228600">
              <a:lnSpc>
                <a:spcPts val="2500"/>
              </a:lnSpc>
              <a:spcBef>
                <a:spcPts val="985"/>
              </a:spcBef>
              <a:buSzPct val="69230"/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600" spc="-360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2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25" dirty="0">
                <a:latin typeface="Calibri"/>
                <a:cs typeface="Calibri"/>
              </a:rPr>
              <a:t>v</a:t>
            </a:r>
            <a:r>
              <a:rPr sz="2600" spc="-5" dirty="0">
                <a:latin typeface="Calibri"/>
                <a:cs typeface="Calibri"/>
              </a:rPr>
              <a:t>el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p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v</a:t>
            </a:r>
            <a:r>
              <a:rPr sz="2600" spc="-5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i</a:t>
            </a:r>
            <a:r>
              <a:rPr sz="2600" spc="-20" dirty="0">
                <a:latin typeface="Calibri"/>
                <a:cs typeface="Calibri"/>
              </a:rPr>
              <a:t>e</a:t>
            </a:r>
            <a:r>
              <a:rPr sz="2600" spc="-5" dirty="0">
                <a:latin typeface="Calibri"/>
                <a:cs typeface="Calibri"/>
              </a:rPr>
              <a:t>ties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</a:t>
            </a:r>
            <a:r>
              <a:rPr sz="2600" spc="-15" dirty="0">
                <a:latin typeface="Calibri"/>
                <a:cs typeface="Calibri"/>
              </a:rPr>
              <a:t>t</a:t>
            </a:r>
            <a:r>
              <a:rPr sz="2600" spc="-5" dirty="0">
                <a:latin typeface="Calibri"/>
                <a:cs typeface="Calibri"/>
              </a:rPr>
              <a:t>h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wider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ag</a:t>
            </a:r>
            <a:r>
              <a:rPr sz="2600" spc="-40" dirty="0">
                <a:latin typeface="Calibri"/>
                <a:cs typeface="Calibri"/>
              </a:rPr>
              <a:t>r</a:t>
            </a:r>
            <a:r>
              <a:rPr sz="2600" spc="-5" dirty="0">
                <a:latin typeface="Calibri"/>
                <a:cs typeface="Calibri"/>
              </a:rPr>
              <a:t>o</a:t>
            </a:r>
            <a:r>
              <a:rPr sz="2600" spc="-10" dirty="0">
                <a:latin typeface="Calibri"/>
                <a:cs typeface="Calibri"/>
              </a:rPr>
              <a:t>-</a:t>
            </a:r>
            <a:r>
              <a:rPr sz="2600" spc="-5" dirty="0">
                <a:latin typeface="Calibri"/>
                <a:cs typeface="Calibri"/>
              </a:rPr>
              <a:t>e</a:t>
            </a:r>
            <a:r>
              <a:rPr sz="2600" spc="-2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olog</a:t>
            </a:r>
            <a:r>
              <a:rPr sz="2600" spc="-20" dirty="0">
                <a:latin typeface="Calibri"/>
                <a:cs typeface="Calibri"/>
              </a:rPr>
              <a:t>i</a:t>
            </a:r>
            <a:r>
              <a:rPr sz="2600" spc="-25" dirty="0">
                <a:latin typeface="Calibri"/>
                <a:cs typeface="Calibri"/>
              </a:rPr>
              <a:t>c</a:t>
            </a:r>
            <a:r>
              <a:rPr sz="2600" spc="-5" dirty="0">
                <a:latin typeface="Calibri"/>
                <a:cs typeface="Calibri"/>
              </a:rPr>
              <a:t>al  </a:t>
            </a:r>
            <a:r>
              <a:rPr sz="2600" spc="-40" dirty="0">
                <a:latin typeface="Calibri"/>
                <a:cs typeface="Calibri"/>
              </a:rPr>
              <a:t>adaptability.</a:t>
            </a:r>
            <a:endParaRPr sz="2600">
              <a:latin typeface="Calibri"/>
              <a:cs typeface="Calibri"/>
            </a:endParaRPr>
          </a:p>
          <a:p>
            <a:pPr marL="241300" marR="344805" indent="-228600">
              <a:lnSpc>
                <a:spcPts val="2500"/>
              </a:lnSpc>
              <a:spcBef>
                <a:spcPts val="1005"/>
              </a:spcBef>
              <a:buSzPct val="69230"/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600" spc="-15" dirty="0">
                <a:latin typeface="Calibri"/>
                <a:cs typeface="Calibri"/>
              </a:rPr>
              <a:t>Development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male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fertile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parthenocarpic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diploids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with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resistance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major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diseases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pests.</a:t>
            </a:r>
            <a:endParaRPr sz="2600">
              <a:latin typeface="Calibri"/>
              <a:cs typeface="Calibri"/>
            </a:endParaRPr>
          </a:p>
          <a:p>
            <a:pPr marL="317500" indent="-305435">
              <a:lnSpc>
                <a:spcPct val="100000"/>
              </a:lnSpc>
              <a:spcBef>
                <a:spcPts val="355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z="2600" spc="-10" dirty="0">
                <a:latin typeface="Calibri"/>
                <a:cs typeface="Calibri"/>
              </a:rPr>
              <a:t>Developing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longer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finger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size.</a:t>
            </a:r>
            <a:endParaRPr sz="2600">
              <a:latin typeface="Calibri"/>
              <a:cs typeface="Calibri"/>
            </a:endParaRPr>
          </a:p>
          <a:p>
            <a:pPr marL="317500" indent="-305435">
              <a:lnSpc>
                <a:spcPct val="100000"/>
              </a:lnSpc>
              <a:spcBef>
                <a:spcPts val="409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z="2600" spc="-5" dirty="0">
                <a:latin typeface="Calibri"/>
                <a:cs typeface="Calibri"/>
              </a:rPr>
              <a:t>Suitability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40" dirty="0">
                <a:latin typeface="Calibri"/>
                <a:cs typeface="Calibri"/>
              </a:rPr>
              <a:t>for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export.</a:t>
            </a:r>
            <a:endParaRPr sz="2600">
              <a:latin typeface="Calibri"/>
              <a:cs typeface="Calibri"/>
            </a:endParaRPr>
          </a:p>
          <a:p>
            <a:pPr marL="317500" indent="-305435">
              <a:lnSpc>
                <a:spcPct val="100000"/>
              </a:lnSpc>
              <a:spcBef>
                <a:spcPts val="409"/>
              </a:spcBef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sz="2600" spc="-5" dirty="0">
                <a:latin typeface="Calibri"/>
                <a:cs typeface="Calibri"/>
              </a:rPr>
              <a:t>Good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keeping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quality.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41452"/>
            <a:ext cx="5796915" cy="2562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Breeding</a:t>
            </a:r>
            <a:r>
              <a:rPr sz="2800" b="1" spc="-1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methods</a:t>
            </a:r>
            <a:r>
              <a:rPr sz="2800" b="1" spc="-12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and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achievements: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365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buFont typeface="Arial MT"/>
              <a:buChar char="•"/>
              <a:tabLst>
                <a:tab pos="699135" algn="l"/>
              </a:tabLst>
            </a:pPr>
            <a:r>
              <a:rPr sz="2400" b="1" spc="-15" dirty="0">
                <a:latin typeface="Calibri"/>
                <a:cs typeface="Calibri"/>
              </a:rPr>
              <a:t>Introduction.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15" dirty="0">
                <a:latin typeface="Calibri"/>
                <a:cs typeface="Calibri"/>
              </a:rPr>
              <a:t>Hybridization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9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10" dirty="0">
                <a:latin typeface="Calibri"/>
                <a:cs typeface="Calibri"/>
              </a:rPr>
              <a:t>Mutation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breeding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Breeding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works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of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different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areas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82016"/>
            <a:ext cx="7435850" cy="427863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marR="470534" indent="-228600">
              <a:lnSpc>
                <a:spcPts val="3460"/>
              </a:lnSpc>
              <a:spcBef>
                <a:spcPts val="52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spc="-40" dirty="0">
                <a:latin typeface="Calibri"/>
                <a:cs typeface="Calibri"/>
              </a:rPr>
              <a:t>guava </a:t>
            </a:r>
            <a:r>
              <a:rPr sz="3200" spc="-15" dirty="0">
                <a:latin typeface="Calibri"/>
                <a:cs typeface="Calibri"/>
              </a:rPr>
              <a:t>growing </a:t>
            </a:r>
            <a:r>
              <a:rPr sz="3200" spc="-50" dirty="0">
                <a:latin typeface="Calibri"/>
                <a:cs typeface="Calibri"/>
              </a:rPr>
              <a:t>states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c</a:t>
            </a:r>
            <a:r>
              <a:rPr sz="3200" spc="-10" dirty="0">
                <a:latin typeface="Calibri"/>
                <a:cs typeface="Calibri"/>
              </a:rPr>
              <a:t>ou</a:t>
            </a:r>
            <a:r>
              <a:rPr sz="3200" spc="-2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U</a:t>
            </a:r>
            <a:r>
              <a:rPr sz="3200" spc="-70" dirty="0">
                <a:latin typeface="Calibri"/>
                <a:cs typeface="Calibri"/>
              </a:rPr>
              <a:t>tt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</a:t>
            </a:r>
            <a:r>
              <a:rPr sz="3200" spc="-8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adesh,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60" dirty="0">
                <a:latin typeface="Calibri"/>
                <a:cs typeface="Calibri"/>
              </a:rPr>
              <a:t>B</a:t>
            </a:r>
            <a:r>
              <a:rPr sz="3200" spc="-40" dirty="0">
                <a:latin typeface="Calibri"/>
                <a:cs typeface="Calibri"/>
              </a:rPr>
              <a:t>i</a:t>
            </a:r>
            <a:r>
              <a:rPr sz="3200" spc="-50" dirty="0">
                <a:latin typeface="Calibri"/>
                <a:cs typeface="Calibri"/>
              </a:rPr>
              <a:t>h</a:t>
            </a:r>
            <a:r>
              <a:rPr sz="3200" spc="-45" dirty="0">
                <a:latin typeface="Calibri"/>
                <a:cs typeface="Calibri"/>
              </a:rPr>
              <a:t>a</a:t>
            </a:r>
            <a:r>
              <a:rPr sz="3200" spc="-32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Ma</a:t>
            </a:r>
            <a:r>
              <a:rPr sz="3200" spc="-30" dirty="0">
                <a:latin typeface="Calibri"/>
                <a:cs typeface="Calibri"/>
              </a:rPr>
              <a:t>d</a:t>
            </a:r>
            <a:r>
              <a:rPr sz="3200" spc="-80" dirty="0">
                <a:latin typeface="Calibri"/>
                <a:cs typeface="Calibri"/>
              </a:rPr>
              <a:t>h</a:t>
            </a:r>
            <a:r>
              <a:rPr sz="3200" spc="-85" dirty="0">
                <a:latin typeface="Calibri"/>
                <a:cs typeface="Calibri"/>
              </a:rPr>
              <a:t>y</a:t>
            </a:r>
            <a:r>
              <a:rPr sz="3200" spc="-5" dirty="0">
                <a:latin typeface="Calibri"/>
                <a:cs typeface="Calibri"/>
              </a:rPr>
              <a:t>a  </a:t>
            </a:r>
            <a:r>
              <a:rPr sz="3200" spc="-15" dirty="0">
                <a:latin typeface="Calibri"/>
                <a:cs typeface="Calibri"/>
              </a:rPr>
              <a:t>Pradesh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Maharashtra.</a:t>
            </a:r>
            <a:endParaRPr sz="3200">
              <a:latin typeface="Calibri"/>
              <a:cs typeface="Calibri"/>
            </a:endParaRPr>
          </a:p>
          <a:p>
            <a:pPr marL="241300" marR="241935" indent="-228600">
              <a:lnSpc>
                <a:spcPct val="90000"/>
              </a:lnSpc>
              <a:spcBef>
                <a:spcPts val="93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Allahabad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district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Uttar</a:t>
            </a:r>
            <a:r>
              <a:rPr sz="3200" spc="-15" dirty="0">
                <a:latin typeface="Calibri"/>
                <a:cs typeface="Calibri"/>
              </a:rPr>
              <a:t> Pradesh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reputation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growing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best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quality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guava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fruits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world.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importance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guava</a:t>
            </a:r>
            <a:r>
              <a:rPr sz="3200" dirty="0">
                <a:latin typeface="Calibri"/>
                <a:cs typeface="Calibri"/>
              </a:rPr>
              <a:t> 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due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fact 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that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35" dirty="0">
                <a:latin typeface="Calibri"/>
                <a:cs typeface="Calibri"/>
              </a:rPr>
              <a:t>hardy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fruit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which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grown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alkaline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poorly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drained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soil.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7311"/>
            <a:ext cx="7535545" cy="3858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Introduction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1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Introduction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some </a:t>
            </a:r>
            <a:r>
              <a:rPr sz="2800" spc="-40" dirty="0">
                <a:latin typeface="Calibri"/>
                <a:cs typeface="Calibri"/>
              </a:rPr>
              <a:t>cultivators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banana </a:t>
            </a:r>
            <a:r>
              <a:rPr sz="2800" spc="-20" dirty="0">
                <a:latin typeface="Calibri"/>
                <a:cs typeface="Calibri"/>
              </a:rPr>
              <a:t>was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made with </a:t>
            </a:r>
            <a:r>
              <a:rPr sz="2800" spc="-35" dirty="0">
                <a:latin typeface="Calibri"/>
                <a:cs typeface="Calibri"/>
              </a:rPr>
              <a:t>resistance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biotic </a:t>
            </a:r>
            <a:r>
              <a:rPr sz="2800" spc="-30" dirty="0">
                <a:latin typeface="Calibri"/>
                <a:cs typeface="Calibri"/>
              </a:rPr>
              <a:t>stresses </a:t>
            </a:r>
            <a:r>
              <a:rPr sz="2800" spc="5" dirty="0">
                <a:latin typeface="Calibri"/>
                <a:cs typeface="Calibri"/>
              </a:rPr>
              <a:t>e.g. </a:t>
            </a:r>
            <a:r>
              <a:rPr sz="2800" spc="-5" dirty="0">
                <a:latin typeface="Calibri"/>
                <a:cs typeface="Calibri"/>
              </a:rPr>
              <a:t>Lady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Finger </a:t>
            </a:r>
            <a:r>
              <a:rPr sz="2800" spc="-30" dirty="0">
                <a:latin typeface="Calibri"/>
                <a:cs typeface="Calibri"/>
              </a:rPr>
              <a:t>(EC </a:t>
            </a:r>
            <a:r>
              <a:rPr sz="2800" spc="-5" dirty="0">
                <a:latin typeface="Calibri"/>
                <a:cs typeface="Calibri"/>
              </a:rPr>
              <a:t>160160) </a:t>
            </a:r>
            <a:r>
              <a:rPr sz="2800" spc="-35" dirty="0">
                <a:latin typeface="Calibri"/>
                <a:cs typeface="Calibri"/>
              </a:rPr>
              <a:t>resistant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35" dirty="0">
                <a:latin typeface="Calibri"/>
                <a:cs typeface="Calibri"/>
              </a:rPr>
              <a:t>bunchy </a:t>
            </a:r>
            <a:r>
              <a:rPr sz="2800" spc="-20" dirty="0">
                <a:latin typeface="Calibri"/>
                <a:cs typeface="Calibri"/>
              </a:rPr>
              <a:t>top </a:t>
            </a:r>
            <a:r>
              <a:rPr sz="2800" dirty="0">
                <a:latin typeface="Calibri"/>
                <a:cs typeface="Calibri"/>
              </a:rPr>
              <a:t>virus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introduced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spc="-30" dirty="0">
                <a:latin typeface="Calibri"/>
                <a:cs typeface="Calibri"/>
              </a:rPr>
              <a:t>Australia </a:t>
            </a:r>
            <a:r>
              <a:rPr sz="2800" dirty="0">
                <a:latin typeface="Calibri"/>
                <a:cs typeface="Calibri"/>
              </a:rPr>
              <a:t>and is </a:t>
            </a:r>
            <a:r>
              <a:rPr sz="2800" spc="-5" dirty="0">
                <a:latin typeface="Calibri"/>
                <a:cs typeface="Calibri"/>
              </a:rPr>
              <a:t>being </a:t>
            </a:r>
            <a:r>
              <a:rPr sz="2800" spc="-40" dirty="0">
                <a:latin typeface="Calibri"/>
                <a:cs typeface="Calibri"/>
              </a:rPr>
              <a:t>evaluated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IIHR,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Bangalore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TNAU,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Coimbatore.</a:t>
            </a:r>
            <a:endParaRPr sz="2800">
              <a:latin typeface="Calibri"/>
              <a:cs typeface="Calibri"/>
            </a:endParaRPr>
          </a:p>
          <a:p>
            <a:pPr marL="241300" marR="31115" indent="-228600">
              <a:lnSpc>
                <a:spcPts val="300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75" dirty="0">
                <a:latin typeface="Calibri"/>
                <a:cs typeface="Calibri"/>
              </a:rPr>
              <a:t>Further,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cultivars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Naine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MS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(EC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27237) </a:t>
            </a:r>
            <a:r>
              <a:rPr sz="2800" spc="-25" dirty="0">
                <a:latin typeface="Calibri"/>
                <a:cs typeface="Calibri"/>
              </a:rPr>
              <a:t>from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France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45" dirty="0">
                <a:latin typeface="Calibri"/>
                <a:cs typeface="Calibri"/>
              </a:rPr>
              <a:t>Valery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spc="-65" dirty="0">
                <a:latin typeface="Calibri"/>
                <a:cs typeface="Calibri"/>
              </a:rPr>
              <a:t>West </a:t>
            </a:r>
            <a:r>
              <a:rPr sz="2800" spc="-5" dirty="0">
                <a:latin typeface="Calibri"/>
                <a:cs typeface="Calibri"/>
              </a:rPr>
              <a:t>Indies </a:t>
            </a:r>
            <a:r>
              <a:rPr sz="2800" spc="-35" dirty="0">
                <a:latin typeface="Calibri"/>
                <a:cs typeface="Calibri"/>
              </a:rPr>
              <a:t>were introduced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utilization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improvement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programme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48167"/>
            <a:ext cx="7601584" cy="515175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Hybridization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00"/>
              </a:lnSpc>
              <a:spcBef>
                <a:spcPts val="11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In India, </a:t>
            </a:r>
            <a:r>
              <a:rPr sz="2800" spc="-30" dirty="0">
                <a:latin typeface="Calibri"/>
                <a:cs typeface="Calibri"/>
              </a:rPr>
              <a:t>breeding </a:t>
            </a:r>
            <a:r>
              <a:rPr sz="2800" dirty="0">
                <a:latin typeface="Calibri"/>
                <a:cs typeface="Calibri"/>
              </a:rPr>
              <a:t>work </a:t>
            </a:r>
            <a:r>
              <a:rPr sz="2800" spc="-20" dirty="0">
                <a:latin typeface="Calibri"/>
                <a:cs typeface="Calibri"/>
              </a:rPr>
              <a:t>was </a:t>
            </a:r>
            <a:r>
              <a:rPr sz="2800" spc="-30" dirty="0">
                <a:latin typeface="Calibri"/>
                <a:cs typeface="Calibri"/>
              </a:rPr>
              <a:t>started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spc="-35" dirty="0">
                <a:latin typeface="Calibri"/>
                <a:cs typeface="Calibri"/>
              </a:rPr>
              <a:t>Central 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Banana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Research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Station,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Aduthurai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(Tamil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Nadu)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1949.</a:t>
            </a:r>
            <a:endParaRPr sz="2800">
              <a:latin typeface="Calibri"/>
              <a:cs typeface="Calibri"/>
            </a:endParaRPr>
          </a:p>
          <a:p>
            <a:pPr marL="241300" marR="515620" indent="-228600">
              <a:lnSpc>
                <a:spcPts val="3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Technique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35" dirty="0">
                <a:latin typeface="Calibri"/>
                <a:cs typeface="Calibri"/>
              </a:rPr>
              <a:t>hybridization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banana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45" dirty="0">
                <a:latin typeface="Calibri"/>
                <a:cs typeface="Calibri"/>
              </a:rPr>
              <a:t>different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other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crops.</a:t>
            </a:r>
            <a:endParaRPr sz="2800">
              <a:latin typeface="Calibri"/>
              <a:cs typeface="Calibri"/>
            </a:endParaRPr>
          </a:p>
          <a:p>
            <a:pPr marL="241300" marR="93980" indent="-228600">
              <a:lnSpc>
                <a:spcPct val="90000"/>
              </a:lnSpc>
              <a:spcBef>
                <a:spcPts val="9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Pollination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25" dirty="0">
                <a:latin typeface="Calibri"/>
                <a:cs typeface="Calibri"/>
              </a:rPr>
              <a:t>best </a:t>
            </a:r>
            <a:r>
              <a:rPr sz="2800" spc="-5" dirty="0">
                <a:latin typeface="Calibri"/>
                <a:cs typeface="Calibri"/>
              </a:rPr>
              <a:t>carried </a:t>
            </a:r>
            <a:r>
              <a:rPr sz="2800" dirty="0">
                <a:latin typeface="Calibri"/>
                <a:cs typeface="Calibri"/>
              </a:rPr>
              <a:t>out in </a:t>
            </a:r>
            <a:r>
              <a:rPr sz="2800" spc="-5" dirty="0">
                <a:latin typeface="Calibri"/>
                <a:cs typeface="Calibri"/>
              </a:rPr>
              <a:t>the morning. 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bunches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35" dirty="0">
                <a:latin typeface="Calibri"/>
                <a:cs typeface="Calibri"/>
              </a:rPr>
              <a:t>female parent </a:t>
            </a:r>
            <a:r>
              <a:rPr sz="2800" spc="-3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bagged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shooting </a:t>
            </a:r>
            <a:r>
              <a:rPr sz="2800" dirty="0">
                <a:latin typeface="Calibri"/>
                <a:cs typeface="Calibri"/>
              </a:rPr>
              <a:t> and each </a:t>
            </a:r>
            <a:r>
              <a:rPr sz="2800" spc="-10" dirty="0">
                <a:latin typeface="Calibri"/>
                <a:cs typeface="Calibri"/>
              </a:rPr>
              <a:t>successive </a:t>
            </a:r>
            <a:r>
              <a:rPr sz="2800" spc="-5" dirty="0">
                <a:latin typeface="Calibri"/>
                <a:cs typeface="Calibri"/>
              </a:rPr>
              <a:t>hand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30" dirty="0">
                <a:latin typeface="Calibri"/>
                <a:cs typeface="Calibri"/>
              </a:rPr>
              <a:t>pollinated </a:t>
            </a:r>
            <a:r>
              <a:rPr sz="2800" dirty="0">
                <a:latin typeface="Calibri"/>
                <a:cs typeface="Calibri"/>
              </a:rPr>
              <a:t>as it is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exposed. </a:t>
            </a:r>
            <a:r>
              <a:rPr sz="2800" spc="-5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maturity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ripening the </a:t>
            </a:r>
            <a:r>
              <a:rPr sz="2800" spc="-10" dirty="0">
                <a:latin typeface="Calibri"/>
                <a:cs typeface="Calibri"/>
              </a:rPr>
              <a:t>bunch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cut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are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extracted.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Seeds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are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sown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once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green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house.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42392"/>
            <a:ext cx="7651115" cy="365887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5" dirty="0">
                <a:latin typeface="Calibri"/>
                <a:cs typeface="Calibri"/>
              </a:rPr>
              <a:t>Evaluation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hybrid progenies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seedlings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 harvest </a:t>
            </a:r>
            <a:r>
              <a:rPr sz="2800" spc="-35" dirty="0">
                <a:latin typeface="Calibri"/>
                <a:cs typeface="Calibri"/>
              </a:rPr>
              <a:t>may </a:t>
            </a:r>
            <a:r>
              <a:rPr sz="280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the </a:t>
            </a:r>
            <a:r>
              <a:rPr sz="2800" spc="-35" dirty="0">
                <a:latin typeface="Calibri"/>
                <a:cs typeface="Calibri"/>
              </a:rPr>
              <a:t>correct </a:t>
            </a:r>
            <a:r>
              <a:rPr sz="2800" spc="-5" dirty="0">
                <a:latin typeface="Calibri"/>
                <a:cs typeface="Calibri"/>
              </a:rPr>
              <a:t>phase </a:t>
            </a:r>
            <a:r>
              <a:rPr sz="2800" spc="-30" dirty="0">
                <a:latin typeface="Calibri"/>
                <a:cs typeface="Calibri"/>
              </a:rPr>
              <a:t>instead,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evaluation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same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under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next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vegetative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phase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i.e., </a:t>
            </a:r>
            <a:r>
              <a:rPr sz="2800" spc="-40" dirty="0">
                <a:latin typeface="Calibri"/>
                <a:cs typeface="Calibri"/>
              </a:rPr>
              <a:t>sucker </a:t>
            </a:r>
            <a:r>
              <a:rPr sz="2800" spc="-25" dirty="0">
                <a:latin typeface="Calibri"/>
                <a:cs typeface="Calibri"/>
              </a:rPr>
              <a:t>to harvest </a:t>
            </a:r>
            <a:r>
              <a:rPr sz="2800" spc="-35" dirty="0">
                <a:latin typeface="Calibri"/>
                <a:cs typeface="Calibri"/>
              </a:rPr>
              <a:t>stage </a:t>
            </a:r>
            <a:r>
              <a:rPr sz="280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dirty="0">
                <a:latin typeface="Calibri"/>
                <a:cs typeface="Calibri"/>
              </a:rPr>
              <a:t>ideal as </a:t>
            </a:r>
            <a:r>
              <a:rPr sz="2800" spc="-5" dirty="0">
                <a:latin typeface="Calibri"/>
                <a:cs typeface="Calibri"/>
              </a:rPr>
              <a:t>full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expression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yield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potential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could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observed </a:t>
            </a:r>
            <a:r>
              <a:rPr sz="2800" dirty="0">
                <a:latin typeface="Calibri"/>
                <a:cs typeface="Calibri"/>
              </a:rPr>
              <a:t> only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second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crop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F1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progeny.</a:t>
            </a:r>
            <a:endParaRPr sz="2800">
              <a:latin typeface="Calibri"/>
              <a:cs typeface="Calibri"/>
            </a:endParaRPr>
          </a:p>
          <a:p>
            <a:pPr marL="241300" marR="142875" indent="-228600">
              <a:lnSpc>
                <a:spcPts val="3000"/>
              </a:lnSpc>
              <a:spcBef>
                <a:spcPts val="114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first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crop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(seedling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harvest)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takes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more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15-19 months, </a:t>
            </a:r>
            <a:r>
              <a:rPr sz="2800" spc="-30" dirty="0">
                <a:latin typeface="Calibri"/>
                <a:cs typeface="Calibri"/>
              </a:rPr>
              <a:t>where </a:t>
            </a:r>
            <a:r>
              <a:rPr sz="2800" spc="-25" dirty="0">
                <a:latin typeface="Calibri"/>
                <a:cs typeface="Calibri"/>
              </a:rPr>
              <a:t>most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energy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plants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needed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corm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formation.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341452"/>
            <a:ext cx="256921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20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BR</a:t>
            </a:r>
            <a:r>
              <a:rPr sz="2800" spc="-3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229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T</a:t>
            </a:r>
            <a:r>
              <a:rPr sz="2800" spc="-35" dirty="0">
                <a:latin typeface="Calibri"/>
                <a:cs typeface="Calibri"/>
              </a:rPr>
              <a:t>IO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4742" y="1183589"/>
            <a:ext cx="258445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30" dirty="0">
                <a:latin typeface="Calibri"/>
                <a:cs typeface="Calibri"/>
              </a:rPr>
              <a:t>Kallar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Laden(AAB)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6413" y="1183589"/>
            <a:ext cx="426212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29565" algn="l"/>
              </a:tabLst>
            </a:pPr>
            <a:r>
              <a:rPr sz="2800" dirty="0">
                <a:latin typeface="Calibri"/>
                <a:cs typeface="Calibri"/>
              </a:rPr>
              <a:t>x	</a:t>
            </a:r>
            <a:r>
              <a:rPr sz="2800" i="1" spc="5" dirty="0">
                <a:latin typeface="Calibri"/>
                <a:cs typeface="Calibri"/>
              </a:rPr>
              <a:t>M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b</a:t>
            </a:r>
            <a:r>
              <a:rPr sz="2800" i="1" spc="-5" dirty="0">
                <a:latin typeface="Calibri"/>
                <a:cs typeface="Calibri"/>
              </a:rPr>
              <a:t>a</a:t>
            </a:r>
            <a:r>
              <a:rPr sz="2800" i="1" dirty="0">
                <a:latin typeface="Calibri"/>
                <a:cs typeface="Calibri"/>
              </a:rPr>
              <a:t>lbi</a:t>
            </a:r>
            <a:r>
              <a:rPr sz="2800" i="1" spc="-15" dirty="0">
                <a:latin typeface="Calibri"/>
                <a:cs typeface="Calibri"/>
              </a:rPr>
              <a:t>s</a:t>
            </a:r>
            <a:r>
              <a:rPr sz="2800" i="1" spc="-25" dirty="0">
                <a:latin typeface="Calibri"/>
                <a:cs typeface="Calibri"/>
              </a:rPr>
              <a:t>ia</a:t>
            </a:r>
            <a:r>
              <a:rPr sz="2800" i="1" dirty="0">
                <a:latin typeface="Calibri"/>
                <a:cs typeface="Calibri"/>
              </a:rPr>
              <a:t>n</a:t>
            </a:r>
            <a:r>
              <a:rPr sz="2800" i="1" spc="5" dirty="0">
                <a:latin typeface="Calibri"/>
                <a:cs typeface="Calibri"/>
              </a:rPr>
              <a:t>a</a:t>
            </a:r>
            <a:r>
              <a:rPr sz="2800" i="1" spc="-45" dirty="0">
                <a:latin typeface="Calibri"/>
                <a:cs typeface="Calibri"/>
              </a:rPr>
              <a:t> </a:t>
            </a:r>
            <a:r>
              <a:rPr sz="2800" i="1" spc="-65" dirty="0">
                <a:latin typeface="Calibri"/>
                <a:cs typeface="Calibri"/>
              </a:rPr>
              <a:t>c</a:t>
            </a:r>
            <a:r>
              <a:rPr sz="2800" i="1" spc="-245" dirty="0">
                <a:latin typeface="Calibri"/>
                <a:cs typeface="Calibri"/>
              </a:rPr>
              <a:t>v</a:t>
            </a:r>
            <a:r>
              <a:rPr sz="2800" i="1" dirty="0">
                <a:latin typeface="Calibri"/>
                <a:cs typeface="Calibri"/>
              </a:rPr>
              <a:t>.</a:t>
            </a:r>
            <a:r>
              <a:rPr sz="2800" i="1" spc="-19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Sawai</a:t>
            </a:r>
            <a:r>
              <a:rPr sz="2800" i="1" spc="45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(</a:t>
            </a:r>
            <a:r>
              <a:rPr sz="2800" i="1" spc="5" dirty="0">
                <a:latin typeface="Calibri"/>
                <a:cs typeface="Calibri"/>
              </a:rPr>
              <a:t>A</a:t>
            </a:r>
            <a:r>
              <a:rPr sz="2800" i="1" spc="10" dirty="0">
                <a:latin typeface="Calibri"/>
                <a:cs typeface="Calibri"/>
              </a:rPr>
              <a:t>B</a:t>
            </a:r>
            <a:r>
              <a:rPr sz="2800" i="1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3090" y="2801569"/>
            <a:ext cx="3035935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4220" algn="l"/>
                <a:tab pos="1231900" algn="l"/>
              </a:tabLst>
            </a:pPr>
            <a:r>
              <a:rPr sz="3200" spc="-10" dirty="0">
                <a:latin typeface="Calibri"/>
                <a:cs typeface="Calibri"/>
              </a:rPr>
              <a:t>AB	</a:t>
            </a:r>
            <a:r>
              <a:rPr sz="3200" spc="-5" dirty="0">
                <a:latin typeface="Calibri"/>
                <a:cs typeface="Calibri"/>
              </a:rPr>
              <a:t>X	</a:t>
            </a:r>
            <a:r>
              <a:rPr sz="3200" spc="-10" dirty="0">
                <a:latin typeface="Calibri"/>
                <a:cs typeface="Calibri"/>
              </a:rPr>
              <a:t>Kadali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(AA)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50">
              <a:latin typeface="Calibri"/>
              <a:cs typeface="Calibri"/>
            </a:endParaRPr>
          </a:p>
          <a:p>
            <a:pPr marL="177165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CO-1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(AAB)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4050791" y="1719072"/>
            <a:ext cx="207645" cy="927100"/>
            <a:chOff x="4050791" y="1719072"/>
            <a:chExt cx="207645" cy="927100"/>
          </a:xfrm>
        </p:grpSpPr>
        <p:sp>
          <p:nvSpPr>
            <p:cNvPr id="8" name="object 8"/>
            <p:cNvSpPr/>
            <p:nvPr/>
          </p:nvSpPr>
          <p:spPr>
            <a:xfrm>
              <a:off x="4056888" y="1725180"/>
              <a:ext cx="194945" cy="914400"/>
            </a:xfrm>
            <a:custGeom>
              <a:avLst/>
              <a:gdLst/>
              <a:ahLst/>
              <a:cxnLst/>
              <a:rect l="l" t="t" r="r" b="b"/>
              <a:pathLst>
                <a:path w="194945" h="914400">
                  <a:moveTo>
                    <a:pt x="194945" y="817613"/>
                  </a:moveTo>
                  <a:lnTo>
                    <a:pt x="146240" y="817613"/>
                  </a:lnTo>
                  <a:lnTo>
                    <a:pt x="146240" y="0"/>
                  </a:lnTo>
                  <a:lnTo>
                    <a:pt x="48768" y="0"/>
                  </a:lnTo>
                  <a:lnTo>
                    <a:pt x="48768" y="817613"/>
                  </a:lnTo>
                  <a:lnTo>
                    <a:pt x="0" y="817613"/>
                  </a:lnTo>
                  <a:lnTo>
                    <a:pt x="97409" y="914387"/>
                  </a:lnTo>
                  <a:lnTo>
                    <a:pt x="194945" y="817613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56887" y="1725168"/>
              <a:ext cx="194945" cy="914400"/>
            </a:xfrm>
            <a:custGeom>
              <a:avLst/>
              <a:gdLst/>
              <a:ahLst/>
              <a:cxnLst/>
              <a:rect l="l" t="t" r="r" b="b"/>
              <a:pathLst>
                <a:path w="194945" h="914400">
                  <a:moveTo>
                    <a:pt x="0" y="817626"/>
                  </a:moveTo>
                  <a:lnTo>
                    <a:pt x="48767" y="817626"/>
                  </a:lnTo>
                  <a:lnTo>
                    <a:pt x="48767" y="0"/>
                  </a:lnTo>
                  <a:lnTo>
                    <a:pt x="146176" y="0"/>
                  </a:lnTo>
                  <a:lnTo>
                    <a:pt x="146176" y="817626"/>
                  </a:lnTo>
                  <a:lnTo>
                    <a:pt x="194945" y="817626"/>
                  </a:lnTo>
                  <a:lnTo>
                    <a:pt x="97409" y="914400"/>
                  </a:lnTo>
                  <a:lnTo>
                    <a:pt x="0" y="817626"/>
                  </a:lnTo>
                  <a:close/>
                </a:path>
              </a:pathLst>
            </a:custGeom>
            <a:ln w="12192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681728" y="3337559"/>
            <a:ext cx="167640" cy="563880"/>
            <a:chOff x="4681728" y="3337559"/>
            <a:chExt cx="167640" cy="563880"/>
          </a:xfrm>
        </p:grpSpPr>
        <p:sp>
          <p:nvSpPr>
            <p:cNvPr id="11" name="object 11"/>
            <p:cNvSpPr/>
            <p:nvPr/>
          </p:nvSpPr>
          <p:spPr>
            <a:xfrm>
              <a:off x="4687824" y="3343630"/>
              <a:ext cx="155575" cy="551815"/>
            </a:xfrm>
            <a:custGeom>
              <a:avLst/>
              <a:gdLst/>
              <a:ahLst/>
              <a:cxnLst/>
              <a:rect l="l" t="t" r="r" b="b"/>
              <a:pathLst>
                <a:path w="155575" h="551814">
                  <a:moveTo>
                    <a:pt x="155067" y="474497"/>
                  </a:moveTo>
                  <a:lnTo>
                    <a:pt x="116255" y="474497"/>
                  </a:lnTo>
                  <a:lnTo>
                    <a:pt x="116255" y="0"/>
                  </a:lnTo>
                  <a:lnTo>
                    <a:pt x="38735" y="0"/>
                  </a:lnTo>
                  <a:lnTo>
                    <a:pt x="38735" y="474497"/>
                  </a:lnTo>
                  <a:lnTo>
                    <a:pt x="0" y="474497"/>
                  </a:lnTo>
                  <a:lnTo>
                    <a:pt x="77470" y="551205"/>
                  </a:lnTo>
                  <a:lnTo>
                    <a:pt x="155067" y="474497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87824" y="3343655"/>
              <a:ext cx="155575" cy="551180"/>
            </a:xfrm>
            <a:custGeom>
              <a:avLst/>
              <a:gdLst/>
              <a:ahLst/>
              <a:cxnLst/>
              <a:rect l="l" t="t" r="r" b="b"/>
              <a:pathLst>
                <a:path w="155575" h="551179">
                  <a:moveTo>
                    <a:pt x="0" y="474472"/>
                  </a:moveTo>
                  <a:lnTo>
                    <a:pt x="38735" y="474472"/>
                  </a:lnTo>
                  <a:lnTo>
                    <a:pt x="38735" y="0"/>
                  </a:lnTo>
                  <a:lnTo>
                    <a:pt x="116331" y="0"/>
                  </a:lnTo>
                  <a:lnTo>
                    <a:pt x="116331" y="474472"/>
                  </a:lnTo>
                  <a:lnTo>
                    <a:pt x="155066" y="474472"/>
                  </a:lnTo>
                  <a:lnTo>
                    <a:pt x="77470" y="551180"/>
                  </a:lnTo>
                  <a:lnTo>
                    <a:pt x="0" y="474472"/>
                  </a:lnTo>
                  <a:close/>
                </a:path>
              </a:pathLst>
            </a:custGeom>
            <a:ln w="12192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4264"/>
            <a:ext cx="7572375" cy="56457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7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1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K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al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Agric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9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i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24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w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-30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viz</a:t>
            </a:r>
            <a:r>
              <a:rPr sz="2800" spc="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70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BRS-1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(Agniswar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Pisang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lilin)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241300" marR="1604010" indent="-228600" algn="just">
              <a:lnSpc>
                <a:spcPts val="300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BRS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-2 </a:t>
            </a:r>
            <a:r>
              <a:rPr sz="2800" spc="-50" dirty="0">
                <a:latin typeface="Calibri"/>
                <a:cs typeface="Calibri"/>
              </a:rPr>
              <a:t>(Vannan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Pisang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lillin)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have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developed.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89300"/>
              </a:lnSpc>
              <a:spcBef>
                <a:spcPts val="96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BRS </a:t>
            </a:r>
            <a:r>
              <a:rPr sz="2800" dirty="0">
                <a:latin typeface="Calibri"/>
                <a:cs typeface="Calibri"/>
              </a:rPr>
              <a:t>-1 (AAB) is </a:t>
            </a:r>
            <a:r>
              <a:rPr sz="2800" spc="-5" dirty="0">
                <a:latin typeface="Calibri"/>
                <a:cs typeface="Calibri"/>
              </a:rPr>
              <a:t>100 </a:t>
            </a:r>
            <a:r>
              <a:rPr sz="2800" spc="-40" dirty="0">
                <a:latin typeface="Calibri"/>
                <a:cs typeface="Calibri"/>
              </a:rPr>
              <a:t>days </a:t>
            </a:r>
            <a:r>
              <a:rPr sz="2800" dirty="0">
                <a:latin typeface="Calibri"/>
                <a:cs typeface="Calibri"/>
              </a:rPr>
              <a:t>earlier than </a:t>
            </a:r>
            <a:r>
              <a:rPr sz="2800" spc="-10" dirty="0">
                <a:latin typeface="Calibri"/>
                <a:cs typeface="Calibri"/>
              </a:rPr>
              <a:t>Rasthali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significant </a:t>
            </a:r>
            <a:r>
              <a:rPr sz="2800" spc="-40" dirty="0">
                <a:latin typeface="Calibri"/>
                <a:cs typeface="Calibri"/>
              </a:rPr>
              <a:t>differences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bunch </a:t>
            </a:r>
            <a:r>
              <a:rPr sz="2800" spc="-5" dirty="0">
                <a:latin typeface="Calibri"/>
                <a:cs typeface="Calibri"/>
              </a:rPr>
              <a:t>weight. </a:t>
            </a:r>
            <a:r>
              <a:rPr sz="2800" spc="-10" dirty="0">
                <a:latin typeface="Calibri"/>
                <a:cs typeface="Calibri"/>
              </a:rPr>
              <a:t>It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released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homestead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cultivation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Kerala,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resistant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sigatoka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leaf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spot.</a:t>
            </a:r>
            <a:endParaRPr sz="2800">
              <a:latin typeface="Calibri"/>
              <a:cs typeface="Calibri"/>
            </a:endParaRPr>
          </a:p>
          <a:p>
            <a:pPr marL="241300" marR="41910" indent="-228600">
              <a:lnSpc>
                <a:spcPct val="90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BRS-2 </a:t>
            </a:r>
            <a:r>
              <a:rPr sz="2800" dirty="0">
                <a:latin typeface="Calibri"/>
                <a:cs typeface="Calibri"/>
              </a:rPr>
              <a:t>(AAB) is a </a:t>
            </a:r>
            <a:r>
              <a:rPr sz="2800" spc="-5" dirty="0">
                <a:latin typeface="Calibri"/>
                <a:cs typeface="Calibri"/>
              </a:rPr>
              <a:t>medium </a:t>
            </a:r>
            <a:r>
              <a:rPr sz="2800" spc="-40" dirty="0">
                <a:latin typeface="Calibri"/>
                <a:cs typeface="Calibri"/>
              </a:rPr>
              <a:t>statured </a:t>
            </a:r>
            <a:r>
              <a:rPr sz="2800" spc="-30" dirty="0">
                <a:latin typeface="Calibri"/>
                <a:cs typeface="Calibri"/>
              </a:rPr>
              <a:t>hybrid, </a:t>
            </a:r>
            <a:r>
              <a:rPr sz="2800" spc="-35" dirty="0">
                <a:latin typeface="Calibri"/>
                <a:cs typeface="Calibri"/>
              </a:rPr>
              <a:t>tolerant 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leaf </a:t>
            </a:r>
            <a:r>
              <a:rPr sz="2800" dirty="0">
                <a:latin typeface="Calibri"/>
                <a:cs typeface="Calibri"/>
              </a:rPr>
              <a:t>spot and </a:t>
            </a:r>
            <a:r>
              <a:rPr sz="2800" spc="-5" dirty="0">
                <a:latin typeface="Calibri"/>
                <a:cs typeface="Calibri"/>
              </a:rPr>
              <a:t>panama </a:t>
            </a:r>
            <a:r>
              <a:rPr sz="2800" dirty="0">
                <a:latin typeface="Calibri"/>
                <a:cs typeface="Calibri"/>
              </a:rPr>
              <a:t>disease, </a:t>
            </a:r>
            <a:r>
              <a:rPr sz="2800" spc="-35" dirty="0">
                <a:latin typeface="Calibri"/>
                <a:cs typeface="Calibri"/>
              </a:rPr>
              <a:t>rhizome, </a:t>
            </a:r>
            <a:r>
              <a:rPr sz="2800" spc="-30" dirty="0">
                <a:latin typeface="Calibri"/>
                <a:cs typeface="Calibri"/>
              </a:rPr>
              <a:t>weevil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nematodes.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40" dirty="0">
                <a:latin typeface="Calibri"/>
                <a:cs typeface="Calibri"/>
              </a:rPr>
              <a:t>average </a:t>
            </a:r>
            <a:r>
              <a:rPr sz="2800" spc="-10" dirty="0">
                <a:latin typeface="Calibri"/>
                <a:cs typeface="Calibri"/>
              </a:rPr>
              <a:t>bunch </a:t>
            </a:r>
            <a:r>
              <a:rPr sz="2800" spc="-30" dirty="0">
                <a:latin typeface="Calibri"/>
                <a:cs typeface="Calibri"/>
              </a:rPr>
              <a:t>weight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5" dirty="0">
                <a:latin typeface="Calibri"/>
                <a:cs typeface="Calibri"/>
              </a:rPr>
              <a:t>14 </a:t>
            </a:r>
            <a:r>
              <a:rPr sz="2800" dirty="0">
                <a:latin typeface="Calibri"/>
                <a:cs typeface="Calibri"/>
              </a:rPr>
              <a:t>kg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 8 </a:t>
            </a:r>
            <a:r>
              <a:rPr sz="2800" spc="-10" dirty="0">
                <a:latin typeface="Calibri"/>
                <a:cs typeface="Calibri"/>
              </a:rPr>
              <a:t>hands </a:t>
            </a:r>
            <a:r>
              <a:rPr sz="2800" spc="-5" dirty="0">
                <a:latin typeface="Calibri"/>
                <a:cs typeface="Calibri"/>
              </a:rPr>
              <a:t>and 118 </a:t>
            </a:r>
            <a:r>
              <a:rPr sz="2800" dirty="0">
                <a:latin typeface="Calibri"/>
                <a:cs typeface="Calibri"/>
              </a:rPr>
              <a:t>fruits </a:t>
            </a:r>
            <a:r>
              <a:rPr sz="2800" spc="-30" dirty="0">
                <a:latin typeface="Calibri"/>
                <a:cs typeface="Calibri"/>
              </a:rPr>
              <a:t>crop duration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314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days.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8012"/>
            <a:ext cx="7603490" cy="60178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Breeding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work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other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Countries:</a:t>
            </a:r>
            <a:endParaRPr sz="2800">
              <a:latin typeface="Calibri"/>
              <a:cs typeface="Calibri"/>
            </a:endParaRPr>
          </a:p>
          <a:p>
            <a:pPr marL="241300" marR="38735" indent="-228600">
              <a:lnSpc>
                <a:spcPct val="80000"/>
              </a:lnSpc>
              <a:spcBef>
                <a:spcPts val="10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5" dirty="0">
                <a:latin typeface="Calibri"/>
                <a:cs typeface="Calibri"/>
              </a:rPr>
              <a:t>PITA-9: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Black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Sigatoka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Resistant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(BSR)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“False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Horn”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plantain,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tetraploid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 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having </a:t>
            </a:r>
            <a:r>
              <a:rPr sz="2800" spc="-5" dirty="0">
                <a:latin typeface="Calibri"/>
                <a:cs typeface="Calibri"/>
              </a:rPr>
              <a:t>black </a:t>
            </a:r>
            <a:r>
              <a:rPr sz="2800" spc="-40" dirty="0">
                <a:latin typeface="Calibri"/>
                <a:cs typeface="Calibri"/>
              </a:rPr>
              <a:t>Sigatoka </a:t>
            </a:r>
            <a:r>
              <a:rPr sz="2800" spc="-35" dirty="0">
                <a:latin typeface="Calibri"/>
                <a:cs typeface="Calibri"/>
              </a:rPr>
              <a:t>resistance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developed </a:t>
            </a:r>
            <a:r>
              <a:rPr sz="2800" spc="-25" dirty="0">
                <a:latin typeface="Calibri"/>
                <a:cs typeface="Calibri"/>
              </a:rPr>
              <a:t>at </a:t>
            </a:r>
            <a:r>
              <a:rPr sz="2800" spc="-15" dirty="0">
                <a:latin typeface="Calibri"/>
                <a:cs typeface="Calibri"/>
              </a:rPr>
              <a:t>International </a:t>
            </a:r>
            <a:r>
              <a:rPr sz="2800" spc="-30" dirty="0">
                <a:latin typeface="Calibri"/>
                <a:cs typeface="Calibri"/>
              </a:rPr>
              <a:t>Institute </a:t>
            </a:r>
            <a:r>
              <a:rPr sz="2800" spc="5" dirty="0">
                <a:latin typeface="Calibri"/>
                <a:cs typeface="Calibri"/>
              </a:rPr>
              <a:t>of </a:t>
            </a:r>
            <a:r>
              <a:rPr sz="2800" spc="-55" dirty="0">
                <a:latin typeface="Calibri"/>
                <a:cs typeface="Calibri"/>
              </a:rPr>
              <a:t>Tropical 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Agriculture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(IITA),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Nigeria.</a:t>
            </a:r>
            <a:endParaRPr sz="2800">
              <a:latin typeface="Calibri"/>
              <a:cs typeface="Calibri"/>
            </a:endParaRPr>
          </a:p>
          <a:p>
            <a:pPr marL="241300" marR="13335" indent="-228600">
              <a:lnSpc>
                <a:spcPct val="80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‘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35" dirty="0">
                <a:latin typeface="Calibri"/>
                <a:cs typeface="Calibri"/>
              </a:rPr>
              <a:t>I</a:t>
            </a:r>
            <a:r>
              <a:rPr sz="2800" spc="-23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A-3</a:t>
            </a:r>
            <a:r>
              <a:rPr sz="2800" dirty="0">
                <a:latin typeface="Calibri"/>
                <a:cs typeface="Calibri"/>
              </a:rPr>
              <a:t>’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te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40" dirty="0">
                <a:latin typeface="Calibri"/>
                <a:cs typeface="Calibri"/>
              </a:rPr>
              <a:t>c</a:t>
            </a:r>
            <a:r>
              <a:rPr sz="2800" spc="-85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h</a:t>
            </a:r>
            <a:r>
              <a:rPr sz="2800" spc="-25" dirty="0">
                <a:latin typeface="Calibri"/>
                <a:cs typeface="Calibri"/>
              </a:rPr>
              <a:t>y</a:t>
            </a:r>
            <a:r>
              <a:rPr sz="2800" spc="-35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  </a:t>
            </a:r>
            <a:r>
              <a:rPr sz="2800" spc="5" dirty="0">
                <a:latin typeface="Calibri"/>
                <a:cs typeface="Calibri"/>
              </a:rPr>
              <a:t>low </a:t>
            </a:r>
            <a:r>
              <a:rPr sz="2800" spc="-5" dirty="0">
                <a:latin typeface="Calibri"/>
                <a:cs typeface="Calibri"/>
              </a:rPr>
              <a:t>partial </a:t>
            </a:r>
            <a:r>
              <a:rPr sz="2800" spc="-35" dirty="0">
                <a:latin typeface="Calibri"/>
                <a:cs typeface="Calibri"/>
              </a:rPr>
              <a:t>resistance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black </a:t>
            </a:r>
            <a:r>
              <a:rPr sz="2800" spc="-40" dirty="0">
                <a:latin typeface="Calibri"/>
                <a:cs typeface="Calibri"/>
              </a:rPr>
              <a:t>Sigatoka </a:t>
            </a:r>
            <a:r>
              <a:rPr sz="2800" dirty="0">
                <a:latin typeface="Calibri"/>
                <a:cs typeface="Calibri"/>
              </a:rPr>
              <a:t>disease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elop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d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II</a:t>
            </a:r>
            <a:r>
              <a:rPr sz="2800" spc="-260" dirty="0">
                <a:latin typeface="Calibri"/>
                <a:cs typeface="Calibri"/>
              </a:rPr>
              <a:t>T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Hig</a:t>
            </a:r>
            <a:r>
              <a:rPr sz="2800" spc="5" dirty="0">
                <a:latin typeface="Calibri"/>
                <a:cs typeface="Calibri"/>
              </a:rPr>
              <a:t>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ai</a:t>
            </a:r>
            <a:r>
              <a:rPr sz="2800" spc="-60" dirty="0">
                <a:latin typeface="Calibri"/>
                <a:cs typeface="Calibri"/>
              </a:rPr>
              <a:t>n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25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55" dirty="0">
                <a:latin typeface="Calibri"/>
                <a:cs typeface="Calibri"/>
              </a:rPr>
              <a:t>ta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Onn</a:t>
            </a:r>
            <a:r>
              <a:rPr sz="2800" dirty="0">
                <a:latin typeface="Calibri"/>
                <a:cs typeface="Calibri"/>
              </a:rPr>
              <a:t>e  </a:t>
            </a:r>
            <a:r>
              <a:rPr sz="2800" spc="-10" dirty="0">
                <a:latin typeface="Calibri"/>
                <a:cs typeface="Calibri"/>
              </a:rPr>
              <a:t>(Southeastern </a:t>
            </a:r>
            <a:r>
              <a:rPr sz="2800" spc="-5" dirty="0">
                <a:latin typeface="Calibri"/>
                <a:cs typeface="Calibri"/>
              </a:rPr>
              <a:t>Nigeria), </a:t>
            </a:r>
            <a:r>
              <a:rPr sz="2800" spc="-30" dirty="0">
                <a:latin typeface="Calibri"/>
                <a:cs typeface="Calibri"/>
              </a:rPr>
              <a:t>where </a:t>
            </a:r>
            <a:r>
              <a:rPr sz="2800" dirty="0">
                <a:latin typeface="Calibri"/>
                <a:cs typeface="Calibri"/>
              </a:rPr>
              <a:t>both </a:t>
            </a:r>
            <a:r>
              <a:rPr sz="2800" spc="-5" dirty="0">
                <a:latin typeface="Calibri"/>
                <a:cs typeface="Calibri"/>
              </a:rPr>
              <a:t>(Banana </a:t>
            </a:r>
            <a:r>
              <a:rPr sz="2800" spc="-35" dirty="0">
                <a:latin typeface="Calibri"/>
                <a:cs typeface="Calibri"/>
              </a:rPr>
              <a:t>streak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virus)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cucumber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mosaic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virus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(CMV)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have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been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observed.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025"/>
              </a:lnSpc>
              <a:spcBef>
                <a:spcPts val="33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0" dirty="0">
                <a:latin typeface="Calibri"/>
                <a:cs typeface="Calibri"/>
              </a:rPr>
              <a:t>‘BITA-3’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hybrid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from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interspecific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cross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  <a:spcBef>
                <a:spcPts val="340"/>
              </a:spcBef>
            </a:pPr>
            <a:r>
              <a:rPr sz="2800" dirty="0">
                <a:latin typeface="Calibri"/>
                <a:cs typeface="Calibri"/>
              </a:rPr>
              <a:t>‘La</a:t>
            </a:r>
            <a:r>
              <a:rPr sz="2800" spc="-5" dirty="0">
                <a:latin typeface="Calibri"/>
                <a:cs typeface="Calibri"/>
              </a:rPr>
              <a:t>kn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’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85" dirty="0">
                <a:latin typeface="Calibri"/>
                <a:cs typeface="Calibri"/>
              </a:rPr>
              <a:t>‘</a:t>
            </a:r>
            <a:r>
              <a:rPr sz="2800" spc="-24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aj</a:t>
            </a:r>
            <a:r>
              <a:rPr sz="2800" spc="5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La</a:t>
            </a:r>
            <a:r>
              <a:rPr sz="2800" spc="-100" dirty="0">
                <a:latin typeface="Calibri"/>
                <a:cs typeface="Calibri"/>
              </a:rPr>
              <a:t>g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d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320" dirty="0">
                <a:latin typeface="Calibri"/>
                <a:cs typeface="Calibri"/>
              </a:rPr>
              <a:t>’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‘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ak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’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90" dirty="0">
                <a:latin typeface="Calibri"/>
                <a:cs typeface="Calibri"/>
              </a:rPr>
              <a:t>f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25" dirty="0">
                <a:latin typeface="Calibri"/>
                <a:cs typeface="Calibri"/>
              </a:rPr>
              <a:t>al</a:t>
            </a:r>
            <a:r>
              <a:rPr sz="2800" spc="5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–</a:t>
            </a:r>
            <a:r>
              <a:rPr sz="2800" spc="-95" dirty="0">
                <a:latin typeface="Calibri"/>
                <a:cs typeface="Calibri"/>
              </a:rPr>
              <a:t>f</a:t>
            </a:r>
            <a:r>
              <a:rPr sz="2800" spc="-2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il</a:t>
            </a:r>
            <a:r>
              <a:rPr sz="2800" dirty="0">
                <a:latin typeface="Calibri"/>
                <a:cs typeface="Calibri"/>
              </a:rPr>
              <a:t>e  </a:t>
            </a:r>
            <a:r>
              <a:rPr sz="2800" spc="5" dirty="0">
                <a:latin typeface="Calibri"/>
                <a:cs typeface="Calibri"/>
              </a:rPr>
              <a:t>AAB </a:t>
            </a:r>
            <a:r>
              <a:rPr sz="2800" spc="-45" dirty="0">
                <a:latin typeface="Calibri"/>
                <a:cs typeface="Calibri"/>
              </a:rPr>
              <a:t>starchy </a:t>
            </a:r>
            <a:r>
              <a:rPr sz="2800" spc="-5" dirty="0">
                <a:latin typeface="Calibri"/>
                <a:cs typeface="Calibri"/>
              </a:rPr>
              <a:t>banana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dirty="0">
                <a:latin typeface="Calibri"/>
                <a:cs typeface="Calibri"/>
              </a:rPr>
              <a:t>closely </a:t>
            </a:r>
            <a:r>
              <a:rPr sz="2800" spc="-10" dirty="0">
                <a:latin typeface="Calibri"/>
                <a:cs typeface="Calibri"/>
              </a:rPr>
              <a:t>resembles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plantains.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58012"/>
            <a:ext cx="7517765" cy="58407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Mutation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breeding:</a:t>
            </a:r>
            <a:endParaRPr sz="2800">
              <a:latin typeface="Calibri"/>
              <a:cs typeface="Calibri"/>
            </a:endParaRPr>
          </a:p>
          <a:p>
            <a:pPr marL="241300" marR="182245" indent="-228600">
              <a:lnSpc>
                <a:spcPct val="80500"/>
              </a:lnSpc>
              <a:spcBef>
                <a:spcPts val="10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Bud </a:t>
            </a:r>
            <a:r>
              <a:rPr sz="2800" spc="-10" dirty="0">
                <a:latin typeface="Calibri"/>
                <a:cs typeface="Calibri"/>
              </a:rPr>
              <a:t>mutation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Indian banana </a:t>
            </a:r>
            <a:r>
              <a:rPr sz="2800" dirty="0">
                <a:latin typeface="Calibri"/>
                <a:cs typeface="Calibri"/>
              </a:rPr>
              <a:t>is very </a:t>
            </a:r>
            <a:r>
              <a:rPr sz="2800" spc="-15" dirty="0">
                <a:latin typeface="Calibri"/>
                <a:cs typeface="Calibri"/>
              </a:rPr>
              <a:t>common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perhaps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due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spontaneous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rearrangement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chromosomes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somatic </a:t>
            </a:r>
            <a:r>
              <a:rPr sz="2800" spc="-30" dirty="0">
                <a:latin typeface="Calibri"/>
                <a:cs typeface="Calibri"/>
              </a:rPr>
              <a:t>meristem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35" dirty="0">
                <a:latin typeface="Calibri"/>
                <a:cs typeface="Calibri"/>
              </a:rPr>
              <a:t>structural </a:t>
            </a:r>
            <a:r>
              <a:rPr sz="2800" spc="-6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re-assortment.</a:t>
            </a:r>
            <a:endParaRPr sz="2800">
              <a:latin typeface="Calibri"/>
              <a:cs typeface="Calibri"/>
            </a:endParaRPr>
          </a:p>
          <a:p>
            <a:pPr marL="241300" marR="529590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Hig</a:t>
            </a:r>
            <a:r>
              <a:rPr sz="2800" dirty="0">
                <a:latin typeface="Calibri"/>
                <a:cs typeface="Calibri"/>
              </a:rPr>
              <a:t>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g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A)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 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5" dirty="0">
                <a:latin typeface="Calibri"/>
                <a:cs typeface="Calibri"/>
              </a:rPr>
              <a:t>i-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w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mu</a:t>
            </a:r>
            <a:r>
              <a:rPr sz="2800" spc="-55" dirty="0">
                <a:latin typeface="Calibri"/>
                <a:cs typeface="Calibri"/>
              </a:rPr>
              <a:t>t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s  Michel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(AAA),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5" dirty="0">
                <a:latin typeface="Calibri"/>
                <a:cs typeface="Calibri"/>
              </a:rPr>
              <a:t>Motta</a:t>
            </a:r>
            <a:r>
              <a:rPr sz="2800" spc="-40" dirty="0">
                <a:latin typeface="Calibri"/>
                <a:cs typeface="Calibri"/>
              </a:rPr>
              <a:t> Poovan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(AAB)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sport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Poovan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(AAB),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6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yi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spor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r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k</a:t>
            </a:r>
            <a:r>
              <a:rPr sz="2800" spc="-20" dirty="0">
                <a:latin typeface="Calibri"/>
                <a:cs typeface="Calibri"/>
              </a:rPr>
              <a:t>)</a:t>
            </a:r>
            <a:r>
              <a:rPr sz="2800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5" dirty="0">
                <a:latin typeface="Calibri"/>
                <a:cs typeface="Calibri"/>
              </a:rPr>
              <a:t>Barhari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Malbhog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sport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Malbhog,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690"/>
              </a:lnSpc>
              <a:spcBef>
                <a:spcPts val="10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Krishna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Vazhai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natural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mutant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Virupakshi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(or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Pome),</a:t>
            </a:r>
            <a:endParaRPr sz="2800">
              <a:latin typeface="Calibri"/>
              <a:cs typeface="Calibri"/>
            </a:endParaRPr>
          </a:p>
          <a:p>
            <a:pPr marL="241300" marR="365760" indent="-228600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Sambrani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Monthan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(ABB),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mutant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Monthan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(ABB).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14088" cy="339242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5754623" y="2039110"/>
            <a:ext cx="3380740" cy="4819015"/>
            <a:chOff x="5754623" y="2039110"/>
            <a:chExt cx="3380740" cy="481901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21751" y="5855208"/>
              <a:ext cx="941831" cy="71932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4623" y="2039110"/>
              <a:ext cx="3380231" cy="4818886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31063" y="274320"/>
            <a:ext cx="1725295" cy="307975"/>
            <a:chOff x="131063" y="274320"/>
            <a:chExt cx="1725295" cy="307975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063" y="274320"/>
              <a:ext cx="1725168" cy="3078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303" y="292608"/>
              <a:ext cx="1682495" cy="2590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3313" y="386841"/>
            <a:ext cx="7940675" cy="5697220"/>
            <a:chOff x="603313" y="386841"/>
            <a:chExt cx="7940675" cy="5697220"/>
          </a:xfrm>
        </p:grpSpPr>
        <p:sp>
          <p:nvSpPr>
            <p:cNvPr id="3" name="object 3"/>
            <p:cNvSpPr/>
            <p:nvPr/>
          </p:nvSpPr>
          <p:spPr>
            <a:xfrm>
              <a:off x="627888" y="399249"/>
              <a:ext cx="7888605" cy="551815"/>
            </a:xfrm>
            <a:custGeom>
              <a:avLst/>
              <a:gdLst/>
              <a:ahLst/>
              <a:cxnLst/>
              <a:rect l="l" t="t" r="r" b="b"/>
              <a:pathLst>
                <a:path w="7888605" h="551815">
                  <a:moveTo>
                    <a:pt x="7888224" y="0"/>
                  </a:moveTo>
                  <a:lnTo>
                    <a:pt x="3944112" y="0"/>
                  </a:lnTo>
                  <a:lnTo>
                    <a:pt x="0" y="0"/>
                  </a:lnTo>
                  <a:lnTo>
                    <a:pt x="0" y="551218"/>
                  </a:lnTo>
                  <a:lnTo>
                    <a:pt x="3944112" y="551218"/>
                  </a:lnTo>
                  <a:lnTo>
                    <a:pt x="7888224" y="551218"/>
                  </a:lnTo>
                  <a:lnTo>
                    <a:pt x="7888224" y="0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7888" y="950975"/>
              <a:ext cx="7888605" cy="5120640"/>
            </a:xfrm>
            <a:custGeom>
              <a:avLst/>
              <a:gdLst/>
              <a:ahLst/>
              <a:cxnLst/>
              <a:rect l="l" t="t" r="r" b="b"/>
              <a:pathLst>
                <a:path w="7888605" h="5120640">
                  <a:moveTo>
                    <a:pt x="7888224" y="0"/>
                  </a:moveTo>
                  <a:lnTo>
                    <a:pt x="3944112" y="0"/>
                  </a:lnTo>
                  <a:lnTo>
                    <a:pt x="0" y="0"/>
                  </a:lnTo>
                  <a:lnTo>
                    <a:pt x="0" y="5120640"/>
                  </a:lnTo>
                  <a:lnTo>
                    <a:pt x="3944112" y="5120640"/>
                  </a:lnTo>
                  <a:lnTo>
                    <a:pt x="7888224" y="5120640"/>
                  </a:lnTo>
                  <a:lnTo>
                    <a:pt x="7888224" y="0"/>
                  </a:lnTo>
                  <a:close/>
                </a:path>
              </a:pathLst>
            </a:custGeom>
            <a:solidFill>
              <a:srgbClr val="D2DE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9" y="393191"/>
              <a:ext cx="0" cy="5684520"/>
            </a:xfrm>
            <a:custGeom>
              <a:avLst/>
              <a:gdLst/>
              <a:ahLst/>
              <a:cxnLst/>
              <a:rect l="l" t="t" r="r" b="b"/>
              <a:pathLst>
                <a:path h="5684520">
                  <a:moveTo>
                    <a:pt x="0" y="0"/>
                  </a:moveTo>
                  <a:lnTo>
                    <a:pt x="0" y="568398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3316" y="952500"/>
              <a:ext cx="7900670" cy="0"/>
            </a:xfrm>
            <a:custGeom>
              <a:avLst/>
              <a:gdLst/>
              <a:ahLst/>
              <a:cxnLst/>
              <a:rect l="l" t="t" r="r" b="b"/>
              <a:pathLst>
                <a:path w="7900670">
                  <a:moveTo>
                    <a:pt x="0" y="0"/>
                  </a:moveTo>
                  <a:lnTo>
                    <a:pt x="7900415" y="0"/>
                  </a:lnTo>
                </a:path>
              </a:pathLst>
            </a:custGeom>
            <a:ln w="396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2" y="393191"/>
              <a:ext cx="7900670" cy="5684520"/>
            </a:xfrm>
            <a:custGeom>
              <a:avLst/>
              <a:gdLst/>
              <a:ahLst/>
              <a:cxnLst/>
              <a:rect l="l" t="t" r="r" b="b"/>
              <a:pathLst>
                <a:path w="7900670" h="5684520">
                  <a:moveTo>
                    <a:pt x="6095" y="0"/>
                  </a:moveTo>
                  <a:lnTo>
                    <a:pt x="6095" y="5683986"/>
                  </a:lnTo>
                </a:path>
                <a:path w="7900670" h="5684520">
                  <a:moveTo>
                    <a:pt x="7894319" y="0"/>
                  </a:moveTo>
                  <a:lnTo>
                    <a:pt x="7894319" y="5683986"/>
                  </a:lnTo>
                </a:path>
                <a:path w="7900670" h="5684520">
                  <a:moveTo>
                    <a:pt x="0" y="6096"/>
                  </a:moveTo>
                  <a:lnTo>
                    <a:pt x="7900415" y="6096"/>
                  </a:lnTo>
                </a:path>
                <a:path w="7900670" h="5684520">
                  <a:moveTo>
                    <a:pt x="0" y="5678424"/>
                  </a:moveTo>
                  <a:lnTo>
                    <a:pt x="7900415" y="5678424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07237" y="401573"/>
            <a:ext cx="2634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Name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18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clone/cultivars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2517" y="401573"/>
            <a:ext cx="3470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ame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f t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237" y="948689"/>
            <a:ext cx="186880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i="1" spc="10" dirty="0">
                <a:latin typeface="Calibri"/>
                <a:cs typeface="Calibri"/>
              </a:rPr>
              <a:t>M</a:t>
            </a:r>
            <a:r>
              <a:rPr sz="2200" i="1" spc="-10" dirty="0">
                <a:latin typeface="Calibri"/>
                <a:cs typeface="Calibri"/>
              </a:rPr>
              <a:t>u</a:t>
            </a:r>
            <a:r>
              <a:rPr sz="2200" i="1" spc="-5" dirty="0">
                <a:latin typeface="Calibri"/>
                <a:cs typeface="Calibri"/>
              </a:rPr>
              <a:t>s</a:t>
            </a:r>
            <a:r>
              <a:rPr sz="2200" i="1" dirty="0">
                <a:latin typeface="Calibri"/>
                <a:cs typeface="Calibri"/>
              </a:rPr>
              <a:t>a</a:t>
            </a:r>
            <a:r>
              <a:rPr sz="2200" i="1" spc="-114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ba</a:t>
            </a:r>
            <a:r>
              <a:rPr sz="2200" i="1" dirty="0">
                <a:latin typeface="Calibri"/>
                <a:cs typeface="Calibri"/>
              </a:rPr>
              <a:t>l</a:t>
            </a:r>
            <a:r>
              <a:rPr sz="2200" i="1" spc="-10" dirty="0">
                <a:latin typeface="Calibri"/>
                <a:cs typeface="Calibri"/>
              </a:rPr>
              <a:t>b</a:t>
            </a:r>
            <a:r>
              <a:rPr sz="2200" i="1" dirty="0">
                <a:latin typeface="Calibri"/>
                <a:cs typeface="Calibri"/>
              </a:rPr>
              <a:t>i</a:t>
            </a:r>
            <a:r>
              <a:rPr sz="2200" i="1" spc="-25" dirty="0">
                <a:latin typeface="Calibri"/>
                <a:cs typeface="Calibri"/>
              </a:rPr>
              <a:t>s</a:t>
            </a:r>
            <a:r>
              <a:rPr sz="2200" i="1" dirty="0">
                <a:latin typeface="Calibri"/>
                <a:cs typeface="Calibri"/>
              </a:rPr>
              <a:t>i</a:t>
            </a:r>
            <a:r>
              <a:rPr sz="2200" i="1" spc="-35" dirty="0">
                <a:latin typeface="Calibri"/>
                <a:cs typeface="Calibri"/>
              </a:rPr>
              <a:t>a</a:t>
            </a:r>
            <a:r>
              <a:rPr sz="2200" i="1" spc="-10" dirty="0">
                <a:latin typeface="Calibri"/>
                <a:cs typeface="Calibri"/>
              </a:rPr>
              <a:t>n</a:t>
            </a:r>
            <a:r>
              <a:rPr sz="2200" i="1" dirty="0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237" y="1619757"/>
            <a:ext cx="11709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latin typeface="Calibri"/>
                <a:cs typeface="Calibri"/>
              </a:rPr>
              <a:t>Cal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-35" dirty="0">
                <a:latin typeface="Calibri"/>
                <a:cs typeface="Calibri"/>
              </a:rPr>
              <a:t>u</a:t>
            </a:r>
            <a:r>
              <a:rPr sz="2200" spc="-70" dirty="0">
                <a:latin typeface="Calibri"/>
                <a:cs typeface="Calibri"/>
              </a:rPr>
              <a:t>t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a-</a:t>
            </a:r>
            <a:r>
              <a:rPr sz="2200" dirty="0">
                <a:latin typeface="Calibri"/>
                <a:cs typeface="Calibri"/>
              </a:rPr>
              <a:t>4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7237" y="2290699"/>
            <a:ext cx="126492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5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isa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L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l</a:t>
            </a:r>
            <a:r>
              <a:rPr sz="2200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237" y="2961258"/>
            <a:ext cx="269303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5" dirty="0">
                <a:latin typeface="Calibri"/>
                <a:cs typeface="Calibri"/>
              </a:rPr>
              <a:t>314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</a:t>
            </a:r>
            <a:r>
              <a:rPr sz="2200" spc="10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l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0" dirty="0">
                <a:latin typeface="Calibri"/>
                <a:cs typeface="Calibri"/>
              </a:rPr>
              <a:t>i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145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h</a:t>
            </a:r>
            <a:r>
              <a:rPr sz="2200" spc="5" dirty="0">
                <a:latin typeface="Calibri"/>
                <a:cs typeface="Calibri"/>
              </a:rPr>
              <a:t>y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ri</a:t>
            </a:r>
            <a:r>
              <a:rPr sz="2200" spc="-1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237" y="3632708"/>
            <a:ext cx="362839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i="1" dirty="0">
                <a:latin typeface="Calibri"/>
                <a:cs typeface="Calibri"/>
              </a:rPr>
              <a:t>Musa</a:t>
            </a:r>
            <a:r>
              <a:rPr sz="2200" i="1" spc="-8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acuminata</a:t>
            </a:r>
            <a:r>
              <a:rPr sz="2200" i="1" spc="-110" dirty="0">
                <a:latin typeface="Calibri"/>
                <a:cs typeface="Calibri"/>
              </a:rPr>
              <a:t> </a:t>
            </a:r>
            <a:r>
              <a:rPr sz="2200" i="1" spc="5" dirty="0">
                <a:latin typeface="Calibri"/>
                <a:cs typeface="Calibri"/>
              </a:rPr>
              <a:t>sp</a:t>
            </a:r>
            <a:r>
              <a:rPr sz="2200" i="1" spc="-114" dirty="0">
                <a:latin typeface="Calibri"/>
                <a:cs typeface="Calibri"/>
              </a:rPr>
              <a:t> </a:t>
            </a:r>
            <a:r>
              <a:rPr sz="2200" i="1" spc="-15" dirty="0">
                <a:latin typeface="Calibri"/>
                <a:cs typeface="Calibri"/>
              </a:rPr>
              <a:t>malaccensis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7237" y="4303522"/>
            <a:ext cx="362712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i="1" spc="10" dirty="0">
                <a:latin typeface="Calibri"/>
                <a:cs typeface="Calibri"/>
              </a:rPr>
              <a:t>M</a:t>
            </a:r>
            <a:r>
              <a:rPr sz="2200" i="1" spc="-10" dirty="0">
                <a:latin typeface="Calibri"/>
                <a:cs typeface="Calibri"/>
              </a:rPr>
              <a:t>u</a:t>
            </a:r>
            <a:r>
              <a:rPr sz="2200" i="1" spc="-5" dirty="0">
                <a:latin typeface="Calibri"/>
                <a:cs typeface="Calibri"/>
              </a:rPr>
              <a:t>s</a:t>
            </a:r>
            <a:r>
              <a:rPr sz="2200" i="1" dirty="0">
                <a:latin typeface="Calibri"/>
                <a:cs typeface="Calibri"/>
              </a:rPr>
              <a:t>a</a:t>
            </a:r>
            <a:r>
              <a:rPr sz="2200" i="1" spc="-6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a</a:t>
            </a:r>
            <a:r>
              <a:rPr sz="2200" i="1" dirty="0">
                <a:latin typeface="Calibri"/>
                <a:cs typeface="Calibri"/>
              </a:rPr>
              <a:t>c</a:t>
            </a:r>
            <a:r>
              <a:rPr sz="2200" i="1" spc="-15" dirty="0">
                <a:latin typeface="Calibri"/>
                <a:cs typeface="Calibri"/>
              </a:rPr>
              <a:t>u</a:t>
            </a:r>
            <a:r>
              <a:rPr sz="2200" i="1" dirty="0">
                <a:latin typeface="Calibri"/>
                <a:cs typeface="Calibri"/>
              </a:rPr>
              <a:t>mi</a:t>
            </a:r>
            <a:r>
              <a:rPr sz="2200" i="1" spc="-30" dirty="0">
                <a:latin typeface="Calibri"/>
                <a:cs typeface="Calibri"/>
              </a:rPr>
              <a:t>n</a:t>
            </a:r>
            <a:r>
              <a:rPr sz="2200" i="1" spc="-10" dirty="0">
                <a:latin typeface="Calibri"/>
                <a:cs typeface="Calibri"/>
              </a:rPr>
              <a:t>a</a:t>
            </a:r>
            <a:r>
              <a:rPr sz="2200" i="1" spc="-45" dirty="0">
                <a:latin typeface="Calibri"/>
                <a:cs typeface="Calibri"/>
              </a:rPr>
              <a:t>t</a:t>
            </a:r>
            <a:r>
              <a:rPr sz="2200" i="1" dirty="0">
                <a:latin typeface="Calibri"/>
                <a:cs typeface="Calibri"/>
              </a:rPr>
              <a:t>a</a:t>
            </a:r>
            <a:r>
              <a:rPr sz="2200" i="1" spc="-95" dirty="0">
                <a:latin typeface="Calibri"/>
                <a:cs typeface="Calibri"/>
              </a:rPr>
              <a:t> </a:t>
            </a:r>
            <a:r>
              <a:rPr sz="2200" i="1" spc="5" dirty="0">
                <a:latin typeface="Calibri"/>
                <a:cs typeface="Calibri"/>
              </a:rPr>
              <a:t>s</a:t>
            </a:r>
            <a:r>
              <a:rPr sz="2200" i="1" dirty="0">
                <a:latin typeface="Calibri"/>
                <a:cs typeface="Calibri"/>
              </a:rPr>
              <a:t>p</a:t>
            </a:r>
            <a:r>
              <a:rPr sz="2200" i="1" spc="-12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bu</a:t>
            </a:r>
            <a:r>
              <a:rPr sz="2200" i="1" spc="5" dirty="0">
                <a:latin typeface="Calibri"/>
                <a:cs typeface="Calibri"/>
              </a:rPr>
              <a:t>rm</a:t>
            </a:r>
            <a:r>
              <a:rPr sz="2200" i="1" spc="-30" dirty="0">
                <a:latin typeface="Calibri"/>
                <a:cs typeface="Calibri"/>
              </a:rPr>
              <a:t>a</a:t>
            </a:r>
            <a:r>
              <a:rPr sz="2200" i="1" spc="-10" dirty="0">
                <a:latin typeface="Calibri"/>
                <a:cs typeface="Calibri"/>
              </a:rPr>
              <a:t>n</a:t>
            </a:r>
            <a:r>
              <a:rPr sz="2200" i="1" spc="-35" dirty="0">
                <a:latin typeface="Calibri"/>
                <a:cs typeface="Calibri"/>
              </a:rPr>
              <a:t>n</a:t>
            </a:r>
            <a:r>
              <a:rPr sz="2200" i="1" dirty="0">
                <a:latin typeface="Calibri"/>
                <a:cs typeface="Calibri"/>
              </a:rPr>
              <a:t>i</a:t>
            </a:r>
            <a:r>
              <a:rPr sz="2200" i="1" spc="-35" dirty="0">
                <a:latin typeface="Calibri"/>
                <a:cs typeface="Calibri"/>
              </a:rPr>
              <a:t>c</a:t>
            </a:r>
            <a:r>
              <a:rPr sz="2200" i="1" dirty="0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7237" y="4974716"/>
            <a:ext cx="251079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5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isa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J</a:t>
            </a:r>
            <a:r>
              <a:rPr sz="2200" dirty="0">
                <a:latin typeface="Calibri"/>
                <a:cs typeface="Calibri"/>
              </a:rPr>
              <a:t>ari</a:t>
            </a:r>
            <a:r>
              <a:rPr sz="2200" spc="-25" dirty="0">
                <a:latin typeface="Calibri"/>
                <a:cs typeface="Calibri"/>
              </a:rPr>
              <a:t> B</a:t>
            </a:r>
            <a:r>
              <a:rPr sz="2200" spc="-35" dirty="0">
                <a:latin typeface="Calibri"/>
                <a:cs typeface="Calibri"/>
              </a:rPr>
              <a:t>u</a:t>
            </a:r>
            <a:r>
              <a:rPr sz="2200" spc="-7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(</a:t>
            </a:r>
            <a:r>
              <a:rPr sz="2200" spc="-155" dirty="0">
                <a:latin typeface="Calibri"/>
                <a:cs typeface="Calibri"/>
              </a:rPr>
              <a:t>P</a:t>
            </a:r>
            <a:r>
              <a:rPr sz="2200" spc="-35" dirty="0">
                <a:latin typeface="Calibri"/>
                <a:cs typeface="Calibri"/>
              </a:rPr>
              <a:t>J</a:t>
            </a:r>
            <a:r>
              <a:rPr sz="2200" spc="-25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237" y="5645607"/>
            <a:ext cx="270637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240" dirty="0">
                <a:latin typeface="Calibri"/>
                <a:cs typeface="Calibri"/>
              </a:rPr>
              <a:t>T</a:t>
            </a:r>
            <a:r>
              <a:rPr sz="2200" spc="-40" dirty="0">
                <a:latin typeface="Calibri"/>
                <a:cs typeface="Calibri"/>
              </a:rPr>
              <a:t>o</a:t>
            </a:r>
            <a:r>
              <a:rPr sz="2200" spc="-60" dirty="0">
                <a:latin typeface="Calibri"/>
                <a:cs typeface="Calibri"/>
              </a:rPr>
              <a:t>n</a:t>
            </a:r>
            <a:r>
              <a:rPr sz="2200" spc="-105" dirty="0">
                <a:latin typeface="Calibri"/>
                <a:cs typeface="Calibri"/>
              </a:rPr>
              <a:t>g</a:t>
            </a:r>
            <a:r>
              <a:rPr sz="2200" spc="-7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1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ai</a:t>
            </a:r>
            <a:r>
              <a:rPr sz="2200" spc="-80" dirty="0">
                <a:latin typeface="Calibri"/>
                <a:cs typeface="Calibri"/>
              </a:rPr>
              <a:t>k</a:t>
            </a:r>
            <a:r>
              <a:rPr sz="2200" spc="-10" dirty="0">
                <a:latin typeface="Calibri"/>
                <a:cs typeface="Calibri"/>
              </a:rPr>
              <a:t>om</a:t>
            </a:r>
            <a:r>
              <a:rPr sz="2200" spc="-35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52517" y="948689"/>
            <a:ext cx="94932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20" dirty="0">
                <a:latin typeface="Calibri"/>
                <a:cs typeface="Calibri"/>
              </a:rPr>
              <a:t>Drought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2517" y="1619757"/>
            <a:ext cx="157988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Bl</a:t>
            </a:r>
            <a:r>
              <a:rPr sz="2200" spc="-1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ck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30" dirty="0">
                <a:latin typeface="Calibri"/>
                <a:cs typeface="Calibri"/>
              </a:rPr>
              <a:t>i</a:t>
            </a:r>
            <a:r>
              <a:rPr sz="2200" spc="-80" dirty="0">
                <a:latin typeface="Calibri"/>
                <a:cs typeface="Calibri"/>
              </a:rPr>
              <a:t>g</a:t>
            </a:r>
            <a:r>
              <a:rPr sz="2200" spc="-50" dirty="0">
                <a:latin typeface="Calibri"/>
                <a:cs typeface="Calibri"/>
              </a:rPr>
              <a:t>a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70" dirty="0">
                <a:latin typeface="Calibri"/>
                <a:cs typeface="Calibri"/>
              </a:rPr>
              <a:t>k</a:t>
            </a:r>
            <a:r>
              <a:rPr sz="2200" dirty="0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2517" y="2290699"/>
            <a:ext cx="23177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10" dirty="0">
                <a:latin typeface="Calibri"/>
                <a:cs typeface="Calibri"/>
              </a:rPr>
              <a:t>Panama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wilt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(Race1)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52517" y="2961258"/>
            <a:ext cx="216789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Race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Fusarium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52517" y="3632708"/>
            <a:ext cx="3462654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Race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Race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Fusarium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2517" y="4303522"/>
            <a:ext cx="3006725" cy="1033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Bacterial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wilt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race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2,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Moko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5" dirty="0">
                <a:latin typeface="Calibri"/>
                <a:cs typeface="Calibri"/>
              </a:rPr>
              <a:t>Disease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B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r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ow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m</a:t>
            </a:r>
            <a:r>
              <a:rPr sz="2200" spc="-50" dirty="0">
                <a:latin typeface="Calibri"/>
                <a:cs typeface="Calibri"/>
              </a:rPr>
              <a:t>a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2517" y="5645607"/>
            <a:ext cx="13150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25" dirty="0">
                <a:latin typeface="Calibri"/>
                <a:cs typeface="Calibri"/>
              </a:rPr>
              <a:t>Nematodes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1752" y="5855208"/>
            <a:ext cx="941831" cy="7193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8117"/>
            <a:ext cx="7446009" cy="495681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b="1" spc="-10" dirty="0">
                <a:latin typeface="Calibri"/>
                <a:cs typeface="Calibri"/>
              </a:rPr>
              <a:t>Germplasm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35" dirty="0">
                <a:latin typeface="Calibri"/>
                <a:cs typeface="Calibri"/>
              </a:rPr>
              <a:t>resources:</a:t>
            </a:r>
            <a:endParaRPr sz="3200">
              <a:latin typeface="Calibri"/>
              <a:cs typeface="Calibri"/>
            </a:endParaRPr>
          </a:p>
          <a:p>
            <a:pPr marL="241300" marR="318135" indent="-228600">
              <a:lnSpc>
                <a:spcPts val="351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45" dirty="0">
                <a:latin typeface="Calibri"/>
                <a:cs typeface="Calibri"/>
              </a:rPr>
              <a:t>Guava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mainly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self </a:t>
            </a:r>
            <a:r>
              <a:rPr sz="3200" spc="-30" dirty="0">
                <a:latin typeface="Calibri"/>
                <a:cs typeface="Calibri"/>
              </a:rPr>
              <a:t>pollinated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crop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but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occurrence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cross </a:t>
            </a:r>
            <a:r>
              <a:rPr sz="3200" spc="-5" dirty="0">
                <a:latin typeface="Calibri"/>
                <a:cs typeface="Calibri"/>
              </a:rPr>
              <a:t>pollination </a:t>
            </a:r>
            <a:r>
              <a:rPr sz="3200" spc="-10" dirty="0">
                <a:latin typeface="Calibri"/>
                <a:cs typeface="Calibri"/>
              </a:rPr>
              <a:t>results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great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variation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seedling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population.</a:t>
            </a:r>
            <a:endParaRPr sz="3200">
              <a:latin typeface="Calibri"/>
              <a:cs typeface="Calibri"/>
            </a:endParaRPr>
          </a:p>
          <a:p>
            <a:pPr marL="241300" marR="480695" indent="-228600">
              <a:lnSpc>
                <a:spcPts val="3510"/>
              </a:lnSpc>
              <a:spcBef>
                <a:spcPts val="969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About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103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genotypes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are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available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Indian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collections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44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95" dirty="0">
                <a:latin typeface="Calibri"/>
                <a:cs typeface="Calibri"/>
              </a:rPr>
              <a:t>Yadav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(1990)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listed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153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genotypes </a:t>
            </a:r>
            <a:r>
              <a:rPr sz="3200" spc="-5" dirty="0">
                <a:latin typeface="Calibri"/>
                <a:cs typeface="Calibri"/>
              </a:rPr>
              <a:t> including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Psidium</a:t>
            </a:r>
            <a:r>
              <a:rPr sz="3200" i="1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species,</a:t>
            </a:r>
            <a:r>
              <a:rPr sz="3200" spc="-35" dirty="0">
                <a:latin typeface="Calibri"/>
                <a:cs typeface="Calibri"/>
              </a:rPr>
              <a:t> cultivars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hybrids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mainly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CISH,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85" dirty="0">
                <a:latin typeface="Calibri"/>
                <a:cs typeface="Calibri"/>
              </a:rPr>
              <a:t>Lucknow,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IIHR,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Ban</a:t>
            </a:r>
            <a:r>
              <a:rPr sz="3200" spc="-40" dirty="0">
                <a:latin typeface="Calibri"/>
                <a:cs typeface="Calibri"/>
              </a:rPr>
              <a:t>g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10" dirty="0">
                <a:latin typeface="Calibri"/>
                <a:cs typeface="Calibri"/>
              </a:rPr>
              <a:t>l</a:t>
            </a:r>
            <a:r>
              <a:rPr sz="3200" spc="-10" dirty="0">
                <a:latin typeface="Calibri"/>
                <a:cs typeface="Calibri"/>
              </a:rPr>
              <a:t>o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e,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25" dirty="0">
                <a:latin typeface="Calibri"/>
                <a:cs typeface="Calibri"/>
              </a:rPr>
              <a:t>ND</a:t>
            </a:r>
            <a:r>
              <a:rPr sz="3200" spc="-204" dirty="0">
                <a:latin typeface="Calibri"/>
                <a:cs typeface="Calibri"/>
              </a:rPr>
              <a:t>U</a:t>
            </a:r>
            <a:r>
              <a:rPr sz="3200" spc="-365" dirty="0">
                <a:latin typeface="Calibri"/>
                <a:cs typeface="Calibri"/>
              </a:rPr>
              <a:t>A</a:t>
            </a:r>
            <a:r>
              <a:rPr sz="3200" spc="-459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30" dirty="0">
                <a:latin typeface="Calibri"/>
                <a:cs typeface="Calibri"/>
              </a:rPr>
              <a:t>F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20" dirty="0">
                <a:latin typeface="Calibri"/>
                <a:cs typeface="Calibri"/>
              </a:rPr>
              <a:t>i</a:t>
            </a:r>
            <a:r>
              <a:rPr sz="3200" spc="-70" dirty="0">
                <a:latin typeface="Calibri"/>
                <a:cs typeface="Calibri"/>
              </a:rPr>
              <a:t>z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30" dirty="0">
                <a:latin typeface="Calibri"/>
                <a:cs typeface="Calibri"/>
              </a:rPr>
              <a:t>b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spc="-30" dirty="0">
                <a:latin typeface="Calibri"/>
                <a:cs typeface="Calibri"/>
              </a:rPr>
              <a:t>d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H</a:t>
            </a:r>
            <a:r>
              <a:rPr sz="3200" spc="-8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U</a:t>
            </a:r>
            <a:r>
              <a:rPr sz="3200" spc="-5" dirty="0">
                <a:latin typeface="Calibri"/>
                <a:cs typeface="Calibri"/>
              </a:rPr>
              <a:t>,</a:t>
            </a:r>
            <a:r>
              <a:rPr sz="3200" spc="11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H</a:t>
            </a:r>
            <a:r>
              <a:rPr sz="3200" spc="-45" dirty="0">
                <a:latin typeface="Calibri"/>
                <a:cs typeface="Calibri"/>
              </a:rPr>
              <a:t>i</a:t>
            </a:r>
            <a:r>
              <a:rPr sz="3200" spc="-55" dirty="0">
                <a:latin typeface="Calibri"/>
                <a:cs typeface="Calibri"/>
              </a:rPr>
              <a:t>s</a:t>
            </a:r>
            <a:r>
              <a:rPr sz="3200" spc="-50" dirty="0">
                <a:latin typeface="Calibri"/>
                <a:cs typeface="Calibri"/>
              </a:rPr>
              <a:t>a</a:t>
            </a:r>
            <a:r>
              <a:rPr sz="3200" spc="-37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715883"/>
            <a:ext cx="7317105" cy="397446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b="1" spc="-15" dirty="0">
                <a:latin typeface="Calibri"/>
                <a:cs typeface="Calibri"/>
              </a:rPr>
              <a:t>Breeding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objectives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1.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Development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seedless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variety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2.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Less pectin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content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for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edible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purpose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3.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More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pectin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content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processing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4.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Uniform</a:t>
            </a:r>
            <a:r>
              <a:rPr sz="3200" spc="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ripening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5.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High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keeping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quality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6.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Resistance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tea </a:t>
            </a:r>
            <a:r>
              <a:rPr sz="3200" spc="-10" dirty="0">
                <a:latin typeface="Calibri"/>
                <a:cs typeface="Calibri"/>
              </a:rPr>
              <a:t>mosquito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bug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wilt.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208262"/>
            <a:ext cx="7647305" cy="306895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4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b="1" spc="-35" dirty="0">
                <a:latin typeface="Calibri"/>
                <a:cs typeface="Calibri"/>
              </a:rPr>
              <a:t>Botany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510"/>
              </a:lnSpc>
              <a:spcBef>
                <a:spcPts val="114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Most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the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Cultivars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Indian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guava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belongs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genus </a:t>
            </a:r>
            <a:r>
              <a:rPr sz="3200" i="1" spc="-5" dirty="0">
                <a:latin typeface="Calibri"/>
                <a:cs typeface="Calibri"/>
              </a:rPr>
              <a:t>Psidium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species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i="1" spc="-15" dirty="0">
                <a:latin typeface="Calibri"/>
                <a:cs typeface="Calibri"/>
              </a:rPr>
              <a:t>gujava.</a:t>
            </a:r>
            <a:endParaRPr sz="3200">
              <a:latin typeface="Calibri"/>
              <a:cs typeface="Calibri"/>
            </a:endParaRPr>
          </a:p>
          <a:p>
            <a:pPr marL="241300" marR="85090" indent="-228600">
              <a:lnSpc>
                <a:spcPts val="3460"/>
              </a:lnSpc>
              <a:spcBef>
                <a:spcPts val="900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Based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on</a:t>
            </a:r>
            <a:r>
              <a:rPr sz="3200" spc="-5" dirty="0">
                <a:latin typeface="Calibri"/>
                <a:cs typeface="Calibri"/>
              </a:rPr>
              <a:t> the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shape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common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guava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fruits,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they </a:t>
            </a:r>
            <a:r>
              <a:rPr sz="3200" spc="-20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classified </a:t>
            </a:r>
            <a:r>
              <a:rPr sz="3200" spc="-30" dirty="0">
                <a:latin typeface="Calibri"/>
                <a:cs typeface="Calibri"/>
              </a:rPr>
              <a:t>into </a:t>
            </a:r>
            <a:r>
              <a:rPr sz="3200" spc="-15" dirty="0">
                <a:latin typeface="Calibri"/>
                <a:cs typeface="Calibri"/>
              </a:rPr>
              <a:t>two </a:t>
            </a:r>
            <a:r>
              <a:rPr sz="3200" spc="-40" dirty="0">
                <a:latin typeface="Calibri"/>
                <a:cs typeface="Calibri"/>
              </a:rPr>
              <a:t>groups </a:t>
            </a:r>
            <a:r>
              <a:rPr sz="3200" dirty="0">
                <a:latin typeface="Calibri"/>
                <a:cs typeface="Calibri"/>
              </a:rPr>
              <a:t>i.e.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Psidium</a:t>
            </a:r>
            <a:r>
              <a:rPr sz="3200" i="1" spc="-20" dirty="0">
                <a:latin typeface="Calibri"/>
                <a:cs typeface="Calibri"/>
              </a:rPr>
              <a:t> </a:t>
            </a:r>
            <a:r>
              <a:rPr sz="3200" i="1" spc="-15" dirty="0">
                <a:latin typeface="Calibri"/>
                <a:cs typeface="Calibri"/>
              </a:rPr>
              <a:t>pyriferum</a:t>
            </a:r>
            <a:r>
              <a:rPr sz="3200" spc="-15" dirty="0">
                <a:latin typeface="Calibri"/>
                <a:cs typeface="Calibri"/>
              </a:rPr>
              <a:t>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Psidium</a:t>
            </a:r>
            <a:r>
              <a:rPr sz="3200" i="1" spc="60" dirty="0">
                <a:latin typeface="Calibri"/>
                <a:cs typeface="Calibri"/>
              </a:rPr>
              <a:t> </a:t>
            </a:r>
            <a:r>
              <a:rPr sz="3200" i="1" spc="-15" dirty="0">
                <a:latin typeface="Calibri"/>
                <a:cs typeface="Calibri"/>
              </a:rPr>
              <a:t>pomiferum.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43916"/>
            <a:ext cx="274129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25" dirty="0">
                <a:latin typeface="Calibri"/>
                <a:cs typeface="Calibri"/>
              </a:rPr>
              <a:t>FLORAL</a:t>
            </a:r>
            <a:r>
              <a:rPr sz="2800" b="1" spc="-114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BIOLOGY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237" y="4003294"/>
            <a:ext cx="7592059" cy="228917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marR="142240" indent="-228600">
              <a:lnSpc>
                <a:spcPct val="80000"/>
              </a:lnSpc>
              <a:spcBef>
                <a:spcPts val="7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40" dirty="0">
                <a:latin typeface="Calibri"/>
                <a:cs typeface="Calibri"/>
              </a:rPr>
              <a:t>Guava </a:t>
            </a:r>
            <a:r>
              <a:rPr sz="2800" spc="-30" dirty="0">
                <a:latin typeface="Calibri"/>
                <a:cs typeface="Calibri"/>
              </a:rPr>
              <a:t>bears </a:t>
            </a:r>
            <a:r>
              <a:rPr sz="2800" spc="-10" dirty="0">
                <a:latin typeface="Calibri"/>
                <a:cs typeface="Calibri"/>
              </a:rPr>
              <a:t>flower </a:t>
            </a:r>
            <a:r>
              <a:rPr sz="2800" spc="-15" dirty="0">
                <a:latin typeface="Calibri"/>
                <a:cs typeface="Calibri"/>
              </a:rPr>
              <a:t>solitary </a:t>
            </a:r>
            <a:r>
              <a:rPr sz="2800" dirty="0">
                <a:latin typeface="Calibri"/>
                <a:cs typeface="Calibri"/>
              </a:rPr>
              <a:t>or in </a:t>
            </a:r>
            <a:r>
              <a:rPr sz="2800" spc="-5" dirty="0">
                <a:latin typeface="Calibri"/>
                <a:cs typeface="Calibri"/>
              </a:rPr>
              <a:t>cyme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two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three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flowers,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current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season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growth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axil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leaves.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5" dirty="0">
                <a:latin typeface="Calibri"/>
                <a:cs typeface="Calibri"/>
              </a:rPr>
              <a:t>About </a:t>
            </a:r>
            <a:r>
              <a:rPr sz="280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month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35" dirty="0">
                <a:latin typeface="Calibri"/>
                <a:cs typeface="Calibri"/>
              </a:rPr>
              <a:t>required </a:t>
            </a:r>
            <a:r>
              <a:rPr sz="2800" spc="-25" dirty="0">
                <a:latin typeface="Calibri"/>
                <a:cs typeface="Calibri"/>
              </a:rPr>
              <a:t>from </a:t>
            </a:r>
            <a:r>
              <a:rPr sz="2800" spc="-20" dirty="0">
                <a:latin typeface="Calibri"/>
                <a:cs typeface="Calibri"/>
              </a:rPr>
              <a:t>flower </a:t>
            </a:r>
            <a:r>
              <a:rPr sz="2800" spc="-25" dirty="0">
                <a:latin typeface="Calibri"/>
                <a:cs typeface="Calibri"/>
              </a:rPr>
              <a:t>bud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differentiation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complete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development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upto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calyx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cracking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stage.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0592" y="780287"/>
            <a:ext cx="4242815" cy="31912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282016"/>
            <a:ext cx="7452359" cy="373570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2069" indent="-228600">
              <a:lnSpc>
                <a:spcPct val="9000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40" dirty="0">
                <a:latin typeface="Calibri"/>
                <a:cs typeface="Calibri"/>
              </a:rPr>
              <a:t>Peak </a:t>
            </a:r>
            <a:r>
              <a:rPr sz="3200" dirty="0">
                <a:latin typeface="Calibri"/>
                <a:cs typeface="Calibri"/>
              </a:rPr>
              <a:t>time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Anthesis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between </a:t>
            </a:r>
            <a:r>
              <a:rPr sz="3200" spc="-10" dirty="0">
                <a:latin typeface="Calibri"/>
                <a:cs typeface="Calibri"/>
              </a:rPr>
              <a:t>5.00-6.30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AM </a:t>
            </a:r>
            <a:r>
              <a:rPr sz="3200" spc="5" dirty="0">
                <a:latin typeface="Calibri"/>
                <a:cs typeface="Calibri"/>
              </a:rPr>
              <a:t>in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most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the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varieties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guava.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dehiscence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anthers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starts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15-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30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minutes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after </a:t>
            </a:r>
            <a:r>
              <a:rPr sz="3200" spc="-10" dirty="0">
                <a:latin typeface="Calibri"/>
                <a:cs typeface="Calibri"/>
              </a:rPr>
              <a:t>Anthesis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continues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for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two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hours.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913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pollen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fertility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high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almost </a:t>
            </a:r>
            <a:r>
              <a:rPr sz="3200" dirty="0">
                <a:latin typeface="Calibri"/>
                <a:cs typeface="Calibri"/>
              </a:rPr>
              <a:t>all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cultivars.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pollen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fertility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78%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91%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Allahabad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Round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Lucknow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Safed, 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respectively.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37" y="198117"/>
            <a:ext cx="7555230" cy="56769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 MT"/>
              <a:buChar char="•"/>
              <a:tabLst>
                <a:tab pos="241300" algn="l"/>
              </a:tabLst>
            </a:pPr>
            <a:r>
              <a:rPr sz="3200" b="1" spc="-10" dirty="0">
                <a:latin typeface="Calibri"/>
                <a:cs typeface="Calibri"/>
              </a:rPr>
              <a:t>Inheritance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50" dirty="0">
                <a:latin typeface="Calibri"/>
                <a:cs typeface="Calibri"/>
              </a:rPr>
              <a:t>pattern</a:t>
            </a:r>
            <a:endParaRPr sz="3200">
              <a:latin typeface="Calibri"/>
              <a:cs typeface="Calibri"/>
            </a:endParaRPr>
          </a:p>
          <a:p>
            <a:pPr marL="241300" marR="51435" indent="-228600">
              <a:lnSpc>
                <a:spcPts val="3500"/>
              </a:lnSpc>
              <a:spcBef>
                <a:spcPts val="1050"/>
              </a:spcBef>
              <a:buSzPct val="56250"/>
              <a:buFont typeface="Arial MT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spc="-5" dirty="0">
                <a:latin typeface="Calibri"/>
                <a:cs typeface="Calibri"/>
              </a:rPr>
              <a:t>Bold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seed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found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 dominant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over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soft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seed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governed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monogenically.</a:t>
            </a:r>
            <a:endParaRPr sz="3200">
              <a:latin typeface="Calibri"/>
              <a:cs typeface="Calibri"/>
            </a:endParaRPr>
          </a:p>
          <a:p>
            <a:pPr marL="241300" marR="492759" indent="-228600">
              <a:lnSpc>
                <a:spcPts val="3479"/>
              </a:lnSpc>
              <a:spcBef>
                <a:spcPts val="1035"/>
              </a:spcBef>
              <a:buSzPct val="56250"/>
              <a:buFont typeface="Arial MT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spc="-45" dirty="0">
                <a:latin typeface="Calibri"/>
                <a:cs typeface="Calibri"/>
              </a:rPr>
              <a:t>Red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flesh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color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dominant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white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pulp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color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also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governed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monogenically.</a:t>
            </a:r>
            <a:endParaRPr sz="3200">
              <a:latin typeface="Calibri"/>
              <a:cs typeface="Calibri"/>
            </a:endParaRPr>
          </a:p>
          <a:p>
            <a:pPr marL="241300" marR="619760" indent="-228600">
              <a:lnSpc>
                <a:spcPts val="3510"/>
              </a:lnSpc>
              <a:spcBef>
                <a:spcPts val="1010"/>
              </a:spcBef>
              <a:buSzPct val="56250"/>
              <a:buFont typeface="Arial MT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spc="-45" dirty="0">
                <a:latin typeface="Calibri"/>
                <a:cs typeface="Calibri"/>
              </a:rPr>
              <a:t>Red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fleshed</a:t>
            </a:r>
            <a:r>
              <a:rPr sz="3200" spc="-35" dirty="0">
                <a:latin typeface="Calibri"/>
                <a:cs typeface="Calibri"/>
              </a:rPr>
              <a:t> cultivars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are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supposed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heterozygous.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510"/>
              </a:lnSpc>
              <a:spcBef>
                <a:spcPts val="975"/>
              </a:spcBef>
              <a:buSzPct val="56250"/>
              <a:buFont typeface="Arial MT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spc="-40" dirty="0">
                <a:latin typeface="Calibri"/>
                <a:cs typeface="Calibri"/>
              </a:rPr>
              <a:t>There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linkage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between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red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flesh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color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bold</a:t>
            </a:r>
            <a:r>
              <a:rPr sz="3200" spc="-10" dirty="0">
                <a:latin typeface="Calibri"/>
                <a:cs typeface="Calibri"/>
              </a:rPr>
              <a:t> seed </a:t>
            </a:r>
            <a:r>
              <a:rPr sz="3200" spc="-35" dirty="0">
                <a:latin typeface="Calibri"/>
                <a:cs typeface="Calibri"/>
              </a:rPr>
              <a:t>size.</a:t>
            </a:r>
            <a:endParaRPr sz="3200">
              <a:latin typeface="Calibri"/>
              <a:cs typeface="Calibri"/>
            </a:endParaRPr>
          </a:p>
          <a:p>
            <a:pPr marL="241300" marR="27305" indent="-228600">
              <a:lnSpc>
                <a:spcPts val="3479"/>
              </a:lnSpc>
              <a:spcBef>
                <a:spcPts val="1025"/>
              </a:spcBef>
              <a:buSzPct val="56250"/>
              <a:buFont typeface="Arial MT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spc="-45" dirty="0">
                <a:latin typeface="Calibri"/>
                <a:cs typeface="Calibri"/>
              </a:rPr>
              <a:t>Triploidy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some other genetic </a:t>
            </a:r>
            <a:r>
              <a:rPr sz="3200" spc="-50" dirty="0">
                <a:latin typeface="Calibri"/>
                <a:cs typeface="Calibri"/>
              </a:rPr>
              <a:t>factors </a:t>
            </a:r>
            <a:r>
              <a:rPr sz="3200" spc="-40" dirty="0">
                <a:latin typeface="Calibri"/>
                <a:cs typeface="Calibri"/>
              </a:rPr>
              <a:t>are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responsible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for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female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sterility.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2473</Words>
  <Application>Microsoft Office PowerPoint</Application>
  <PresentationFormat>On-screen Show (4:3)</PresentationFormat>
  <Paragraphs>225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BREEDINGINBANANA Lecture#4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Sanghamitra Rout</cp:lastModifiedBy>
  <cp:revision>1</cp:revision>
  <dcterms:created xsi:type="dcterms:W3CDTF">2023-07-06T08:31:44Z</dcterms:created>
  <dcterms:modified xsi:type="dcterms:W3CDTF">2023-07-06T08:37:14Z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2023-07-06T00:00:00Z</vt:filetime>
  </property>
</Properties>
</file>