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jpg" ContentType="image/jpg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555F6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7556" y="1523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9624">
            <a:solidFill>
              <a:srgbClr val="FCC3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3152" y="0"/>
            <a:ext cx="57785" cy="6858000"/>
          </a:xfrm>
          <a:custGeom>
            <a:avLst/>
            <a:gdLst/>
            <a:ahLst/>
            <a:cxnLst/>
            <a:rect l="l" t="t" r="r" b="b"/>
            <a:pathLst>
              <a:path w="57785" h="6858000">
                <a:moveTo>
                  <a:pt x="11480" y="0"/>
                </a:moveTo>
                <a:lnTo>
                  <a:pt x="0" y="0"/>
                </a:lnTo>
                <a:lnTo>
                  <a:pt x="0" y="6858000"/>
                </a:lnTo>
                <a:lnTo>
                  <a:pt x="11480" y="6858000"/>
                </a:lnTo>
                <a:lnTo>
                  <a:pt x="11480" y="0"/>
                </a:lnTo>
                <a:close/>
              </a:path>
              <a:path w="57785" h="6858000">
                <a:moveTo>
                  <a:pt x="57404" y="0"/>
                </a:moveTo>
                <a:lnTo>
                  <a:pt x="22961" y="0"/>
                </a:lnTo>
                <a:lnTo>
                  <a:pt x="22961" y="6858000"/>
                </a:lnTo>
                <a:lnTo>
                  <a:pt x="57404" y="6858000"/>
                </a:lnTo>
                <a:lnTo>
                  <a:pt x="57404" y="0"/>
                </a:lnTo>
                <a:close/>
              </a:path>
            </a:pathLst>
          </a:custGeom>
          <a:solidFill>
            <a:srgbClr val="FCC3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1786616" y="0"/>
            <a:ext cx="405765" cy="6858000"/>
          </a:xfrm>
          <a:custGeom>
            <a:avLst/>
            <a:gdLst/>
            <a:ahLst/>
            <a:cxnLst/>
            <a:rect l="l" t="t" r="r" b="b"/>
            <a:pathLst>
              <a:path w="405765" h="6858000">
                <a:moveTo>
                  <a:pt x="405256" y="0"/>
                </a:moveTo>
                <a:lnTo>
                  <a:pt x="0" y="0"/>
                </a:lnTo>
                <a:lnTo>
                  <a:pt x="0" y="6858000"/>
                </a:lnTo>
                <a:lnTo>
                  <a:pt x="405256" y="6858000"/>
                </a:lnTo>
                <a:lnTo>
                  <a:pt x="405256" y="0"/>
                </a:lnTo>
                <a:close/>
              </a:path>
            </a:pathLst>
          </a:custGeom>
          <a:solidFill>
            <a:srgbClr val="FCC3AC">
              <a:alpha val="870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1888724" y="1523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C8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875264" y="5715000"/>
            <a:ext cx="731520" cy="548640"/>
          </a:xfrm>
          <a:custGeom>
            <a:avLst/>
            <a:gdLst/>
            <a:ahLst/>
            <a:cxnLst/>
            <a:rect l="l" t="t" r="r" b="b"/>
            <a:pathLst>
              <a:path w="731520" h="548639">
                <a:moveTo>
                  <a:pt x="365759" y="0"/>
                </a:moveTo>
                <a:lnTo>
                  <a:pt x="311657" y="2971"/>
                </a:lnTo>
                <a:lnTo>
                  <a:pt x="260095" y="11607"/>
                </a:lnTo>
                <a:lnTo>
                  <a:pt x="211581" y="25501"/>
                </a:lnTo>
                <a:lnTo>
                  <a:pt x="166624" y="44196"/>
                </a:lnTo>
                <a:lnTo>
                  <a:pt x="125729" y="67284"/>
                </a:lnTo>
                <a:lnTo>
                  <a:pt x="89661" y="94348"/>
                </a:lnTo>
                <a:lnTo>
                  <a:pt x="58927" y="124955"/>
                </a:lnTo>
                <a:lnTo>
                  <a:pt x="34035" y="158673"/>
                </a:lnTo>
                <a:lnTo>
                  <a:pt x="15493" y="195097"/>
                </a:lnTo>
                <a:lnTo>
                  <a:pt x="3936" y="233781"/>
                </a:lnTo>
                <a:lnTo>
                  <a:pt x="0" y="274319"/>
                </a:lnTo>
                <a:lnTo>
                  <a:pt x="3936" y="314858"/>
                </a:lnTo>
                <a:lnTo>
                  <a:pt x="15493" y="353542"/>
                </a:lnTo>
                <a:lnTo>
                  <a:pt x="34035" y="389966"/>
                </a:lnTo>
                <a:lnTo>
                  <a:pt x="58927" y="423684"/>
                </a:lnTo>
                <a:lnTo>
                  <a:pt x="89661" y="454291"/>
                </a:lnTo>
                <a:lnTo>
                  <a:pt x="125729" y="481355"/>
                </a:lnTo>
                <a:lnTo>
                  <a:pt x="166624" y="504444"/>
                </a:lnTo>
                <a:lnTo>
                  <a:pt x="211581" y="523138"/>
                </a:lnTo>
                <a:lnTo>
                  <a:pt x="260095" y="537019"/>
                </a:lnTo>
                <a:lnTo>
                  <a:pt x="311657" y="545668"/>
                </a:lnTo>
                <a:lnTo>
                  <a:pt x="365759" y="548640"/>
                </a:lnTo>
                <a:lnTo>
                  <a:pt x="419861" y="545668"/>
                </a:lnTo>
                <a:lnTo>
                  <a:pt x="471424" y="537019"/>
                </a:lnTo>
                <a:lnTo>
                  <a:pt x="519937" y="523138"/>
                </a:lnTo>
                <a:lnTo>
                  <a:pt x="564895" y="504444"/>
                </a:lnTo>
                <a:lnTo>
                  <a:pt x="605789" y="481355"/>
                </a:lnTo>
                <a:lnTo>
                  <a:pt x="641857" y="454291"/>
                </a:lnTo>
                <a:lnTo>
                  <a:pt x="672591" y="423684"/>
                </a:lnTo>
                <a:lnTo>
                  <a:pt x="697483" y="389966"/>
                </a:lnTo>
                <a:lnTo>
                  <a:pt x="716026" y="353542"/>
                </a:lnTo>
                <a:lnTo>
                  <a:pt x="727582" y="314858"/>
                </a:lnTo>
                <a:lnTo>
                  <a:pt x="731519" y="274319"/>
                </a:lnTo>
                <a:lnTo>
                  <a:pt x="727582" y="233781"/>
                </a:lnTo>
                <a:lnTo>
                  <a:pt x="716026" y="195097"/>
                </a:lnTo>
                <a:lnTo>
                  <a:pt x="697483" y="158673"/>
                </a:lnTo>
                <a:lnTo>
                  <a:pt x="672591" y="124955"/>
                </a:lnTo>
                <a:lnTo>
                  <a:pt x="641857" y="94348"/>
                </a:lnTo>
                <a:lnTo>
                  <a:pt x="605789" y="67284"/>
                </a:lnTo>
                <a:lnTo>
                  <a:pt x="564895" y="44196"/>
                </a:lnTo>
                <a:lnTo>
                  <a:pt x="519937" y="25501"/>
                </a:lnTo>
                <a:lnTo>
                  <a:pt x="471424" y="11607"/>
                </a:lnTo>
                <a:lnTo>
                  <a:pt x="419861" y="2971"/>
                </a:lnTo>
                <a:lnTo>
                  <a:pt x="365759" y="0"/>
                </a:lnTo>
                <a:close/>
              </a:path>
            </a:pathLst>
          </a:custGeom>
          <a:solidFill>
            <a:srgbClr val="FC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6461" y="468833"/>
            <a:ext cx="5043805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54" y="1151671"/>
            <a:ext cx="8189595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555F6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6" Type="http://schemas.openxmlformats.org/officeDocument/2006/relationships/image" Target="../media/image13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jpg"/><Relationship Id="rId4" Type="http://schemas.openxmlformats.org/officeDocument/2006/relationships/image" Target="../media/image20.jpg"/><Relationship Id="rId5" Type="http://schemas.openxmlformats.org/officeDocument/2006/relationships/image" Target="../media/image21.jpg"/><Relationship Id="rId6" Type="http://schemas.openxmlformats.org/officeDocument/2006/relationships/image" Target="../media/image22.jp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078" y="108263"/>
            <a:ext cx="9978390" cy="2269490"/>
          </a:xfrm>
          <a:prstGeom prst="rect"/>
        </p:spPr>
        <p:txBody>
          <a:bodyPr wrap="square" lIns="0" tIns="189865" rIns="0" bIns="0" rtlCol="0" vert="horz">
            <a:spAutoFit/>
          </a:bodyPr>
          <a:lstStyle/>
          <a:p>
            <a:pPr marL="454659">
              <a:lnSpc>
                <a:spcPct val="100000"/>
              </a:lnSpc>
              <a:spcBef>
                <a:spcPts val="1495"/>
              </a:spcBef>
            </a:pPr>
            <a:r>
              <a:rPr dirty="0" sz="4400" spc="-5"/>
              <a:t>Introduction</a:t>
            </a:r>
            <a:r>
              <a:rPr dirty="0" sz="4400" spc="-10"/>
              <a:t> </a:t>
            </a:r>
            <a:r>
              <a:rPr dirty="0" sz="4400" spc="-5"/>
              <a:t>to</a:t>
            </a:r>
            <a:r>
              <a:rPr dirty="0" sz="4400"/>
              <a:t> </a:t>
            </a:r>
            <a:r>
              <a:rPr dirty="0" sz="4400" spc="-10"/>
              <a:t>Ideotype</a:t>
            </a:r>
            <a:r>
              <a:rPr dirty="0" sz="4400" spc="60"/>
              <a:t> </a:t>
            </a:r>
            <a:r>
              <a:rPr dirty="0" sz="4400" spc="-5"/>
              <a:t>breeding</a:t>
            </a:r>
            <a:endParaRPr sz="4400"/>
          </a:p>
          <a:p>
            <a:pPr marL="12700" marR="5080" indent="628015">
              <a:lnSpc>
                <a:spcPct val="100000"/>
              </a:lnSpc>
              <a:spcBef>
                <a:spcPts val="905"/>
              </a:spcBef>
            </a:pP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In </a:t>
            </a:r>
            <a:r>
              <a:rPr dirty="0" sz="2800" b="0">
                <a:solidFill>
                  <a:srgbClr val="000000"/>
                </a:solidFill>
                <a:latin typeface="Verdana"/>
                <a:cs typeface="Verdana"/>
              </a:rPr>
              <a:t>broad </a:t>
            </a: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sense </a:t>
            </a:r>
            <a:r>
              <a:rPr dirty="0" sz="2800" b="0">
                <a:solidFill>
                  <a:srgbClr val="000000"/>
                </a:solidFill>
                <a:latin typeface="Verdana"/>
                <a:cs typeface="Verdana"/>
              </a:rPr>
              <a:t>an Ideotype </a:t>
            </a:r>
            <a:r>
              <a:rPr dirty="0" sz="2800" spc="10" b="0">
                <a:solidFill>
                  <a:srgbClr val="000000"/>
                </a:solidFill>
                <a:latin typeface="Verdana"/>
                <a:cs typeface="Verdana"/>
              </a:rPr>
              <a:t>is </a:t>
            </a: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a </a:t>
            </a:r>
            <a:r>
              <a:rPr dirty="0" sz="2800" spc="-10" b="0">
                <a:solidFill>
                  <a:srgbClr val="000000"/>
                </a:solidFill>
                <a:latin typeface="Verdana"/>
                <a:cs typeface="Verdana"/>
              </a:rPr>
              <a:t>“biological </a:t>
            </a: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model </a:t>
            </a:r>
            <a:r>
              <a:rPr dirty="0" sz="2800" spc="10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b="0">
                <a:solidFill>
                  <a:srgbClr val="000000"/>
                </a:solidFill>
                <a:latin typeface="Verdana"/>
                <a:cs typeface="Verdana"/>
              </a:rPr>
              <a:t>which</a:t>
            </a:r>
            <a:r>
              <a:rPr dirty="0" sz="2800" spc="-80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10" b="0">
                <a:solidFill>
                  <a:srgbClr val="000000"/>
                </a:solidFill>
                <a:latin typeface="Verdana"/>
                <a:cs typeface="Verdana"/>
              </a:rPr>
              <a:t>is</a:t>
            </a:r>
            <a:r>
              <a:rPr dirty="0" sz="2800" spc="-75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expected</a:t>
            </a:r>
            <a:r>
              <a:rPr dirty="0" sz="2800" spc="-95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b="0">
                <a:solidFill>
                  <a:srgbClr val="000000"/>
                </a:solidFill>
                <a:latin typeface="Verdana"/>
                <a:cs typeface="Verdana"/>
              </a:rPr>
              <a:t>to</a:t>
            </a:r>
            <a:r>
              <a:rPr dirty="0" sz="2800" spc="-35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perform</a:t>
            </a:r>
            <a:r>
              <a:rPr dirty="0" sz="2800" spc="-105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or</a:t>
            </a:r>
            <a:r>
              <a:rPr dirty="0" sz="2800" spc="-30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-20" b="0">
                <a:solidFill>
                  <a:srgbClr val="000000"/>
                </a:solidFill>
                <a:latin typeface="Verdana"/>
                <a:cs typeface="Verdana"/>
              </a:rPr>
              <a:t>behave</a:t>
            </a:r>
            <a:r>
              <a:rPr dirty="0" sz="2800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10" b="0">
                <a:solidFill>
                  <a:srgbClr val="000000"/>
                </a:solidFill>
                <a:latin typeface="Verdana"/>
                <a:cs typeface="Verdana"/>
              </a:rPr>
              <a:t>in</a:t>
            </a:r>
            <a:r>
              <a:rPr dirty="0" sz="2800" spc="-50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a</a:t>
            </a:r>
            <a:r>
              <a:rPr dirty="0" sz="2800" spc="-15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-10" b="0">
                <a:solidFill>
                  <a:srgbClr val="000000"/>
                </a:solidFill>
                <a:latin typeface="Verdana"/>
                <a:cs typeface="Verdana"/>
              </a:rPr>
              <a:t>predictable </a:t>
            </a:r>
            <a:r>
              <a:rPr dirty="0" sz="2800" spc="-965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5" b="0">
                <a:solidFill>
                  <a:srgbClr val="000000"/>
                </a:solidFill>
                <a:latin typeface="Verdana"/>
                <a:cs typeface="Verdana"/>
              </a:rPr>
              <a:t>manner</a:t>
            </a:r>
            <a:r>
              <a:rPr dirty="0" sz="2800" spc="-55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-5" b="0">
                <a:solidFill>
                  <a:srgbClr val="000000"/>
                </a:solidFill>
                <a:latin typeface="Verdana"/>
                <a:cs typeface="Verdana"/>
              </a:rPr>
              <a:t>within</a:t>
            </a:r>
            <a:r>
              <a:rPr dirty="0" sz="2800" spc="-70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b="0">
                <a:solidFill>
                  <a:srgbClr val="000000"/>
                </a:solidFill>
                <a:latin typeface="Verdana"/>
                <a:cs typeface="Verdana"/>
              </a:rPr>
              <a:t>a</a:t>
            </a:r>
            <a:r>
              <a:rPr dirty="0" sz="2800" spc="-10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-5" b="0">
                <a:solidFill>
                  <a:srgbClr val="000000"/>
                </a:solidFill>
                <a:latin typeface="Verdana"/>
                <a:cs typeface="Verdana"/>
              </a:rPr>
              <a:t>defined</a:t>
            </a:r>
            <a:r>
              <a:rPr dirty="0" sz="2800" spc="20" b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-30" b="0">
                <a:solidFill>
                  <a:srgbClr val="000000"/>
                </a:solidFill>
                <a:latin typeface="Verdana"/>
                <a:cs typeface="Verdana"/>
              </a:rPr>
              <a:t>environment.”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6078" y="2779902"/>
            <a:ext cx="9627235" cy="30181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35560" indent="914400">
              <a:lnSpc>
                <a:spcPct val="100000"/>
              </a:lnSpc>
              <a:spcBef>
                <a:spcPts val="105"/>
              </a:spcBef>
            </a:pPr>
            <a:r>
              <a:rPr dirty="0" sz="2800" spc="-10">
                <a:latin typeface="Verdana"/>
                <a:cs typeface="Verdana"/>
              </a:rPr>
              <a:t>More </a:t>
            </a:r>
            <a:r>
              <a:rPr dirty="0" sz="2800" spc="-55">
                <a:latin typeface="Verdana"/>
                <a:cs typeface="Verdana"/>
              </a:rPr>
              <a:t>specifically, </a:t>
            </a:r>
            <a:r>
              <a:rPr dirty="0" sz="2800" spc="-5">
                <a:latin typeface="Verdana"/>
                <a:cs typeface="Verdana"/>
              </a:rPr>
              <a:t>crop </a:t>
            </a:r>
            <a:r>
              <a:rPr dirty="0" sz="2800" spc="-15">
                <a:latin typeface="Verdana"/>
                <a:cs typeface="Verdana"/>
              </a:rPr>
              <a:t>Ideotype </a:t>
            </a:r>
            <a:r>
              <a:rPr dirty="0" sz="2800">
                <a:latin typeface="Verdana"/>
                <a:cs typeface="Verdana"/>
              </a:rPr>
              <a:t>is a </a:t>
            </a:r>
            <a:r>
              <a:rPr dirty="0" sz="2800" spc="-5">
                <a:latin typeface="Verdana"/>
                <a:cs typeface="Verdana"/>
              </a:rPr>
              <a:t>plant </a:t>
            </a:r>
            <a:r>
              <a:rPr dirty="0" sz="2800" spc="-15">
                <a:latin typeface="Verdana"/>
                <a:cs typeface="Verdana"/>
              </a:rPr>
              <a:t>model </a:t>
            </a:r>
            <a:r>
              <a:rPr dirty="0" sz="2800" spc="-10">
                <a:latin typeface="Verdana"/>
                <a:cs typeface="Verdana"/>
              </a:rPr>
              <a:t> which </a:t>
            </a:r>
            <a:r>
              <a:rPr dirty="0" sz="2800">
                <a:latin typeface="Verdana"/>
                <a:cs typeface="Verdana"/>
              </a:rPr>
              <a:t>is </a:t>
            </a:r>
            <a:r>
              <a:rPr dirty="0" sz="2800" spc="-5">
                <a:latin typeface="Verdana"/>
                <a:cs typeface="Verdana"/>
              </a:rPr>
              <a:t>expected </a:t>
            </a:r>
            <a:r>
              <a:rPr dirty="0" sz="2800">
                <a:latin typeface="Verdana"/>
                <a:cs typeface="Verdana"/>
              </a:rPr>
              <a:t>to </a:t>
            </a:r>
            <a:r>
              <a:rPr dirty="0" sz="2800" spc="-10">
                <a:latin typeface="Verdana"/>
                <a:cs typeface="Verdana"/>
              </a:rPr>
              <a:t>yield </a:t>
            </a:r>
            <a:r>
              <a:rPr dirty="0" sz="2800" spc="-15">
                <a:latin typeface="Verdana"/>
                <a:cs typeface="Verdana"/>
              </a:rPr>
              <a:t>greater </a:t>
            </a:r>
            <a:r>
              <a:rPr dirty="0" sz="2800" spc="-10">
                <a:latin typeface="Verdana"/>
                <a:cs typeface="Verdana"/>
              </a:rPr>
              <a:t>quantity </a:t>
            </a:r>
            <a:r>
              <a:rPr dirty="0" sz="2800">
                <a:latin typeface="Verdana"/>
                <a:cs typeface="Verdana"/>
              </a:rPr>
              <a:t>of </a:t>
            </a:r>
            <a:r>
              <a:rPr dirty="0" sz="2800" spc="-30">
                <a:latin typeface="Verdana"/>
                <a:cs typeface="Verdana"/>
              </a:rPr>
              <a:t>grains, </a:t>
            </a:r>
            <a:r>
              <a:rPr dirty="0" sz="2800" spc="-25">
                <a:latin typeface="Verdana"/>
                <a:cs typeface="Verdana"/>
              </a:rPr>
              <a:t> </a:t>
            </a:r>
            <a:r>
              <a:rPr dirty="0" sz="2800" spc="-125">
                <a:latin typeface="Verdana"/>
                <a:cs typeface="Verdana"/>
              </a:rPr>
              <a:t>fiber, </a:t>
            </a:r>
            <a:r>
              <a:rPr dirty="0" sz="2800" spc="-10">
                <a:latin typeface="Verdana"/>
                <a:cs typeface="Verdana"/>
              </a:rPr>
              <a:t>oil </a:t>
            </a:r>
            <a:r>
              <a:rPr dirty="0" sz="2800">
                <a:latin typeface="Verdana"/>
                <a:cs typeface="Verdana"/>
              </a:rPr>
              <a:t>or </a:t>
            </a:r>
            <a:r>
              <a:rPr dirty="0" sz="2800" spc="-5">
                <a:latin typeface="Verdana"/>
                <a:cs typeface="Verdana"/>
              </a:rPr>
              <a:t>other useful </a:t>
            </a:r>
            <a:r>
              <a:rPr dirty="0" sz="2800" spc="-10">
                <a:latin typeface="Verdana"/>
                <a:cs typeface="Verdana"/>
              </a:rPr>
              <a:t>product </a:t>
            </a:r>
            <a:r>
              <a:rPr dirty="0" sz="2800">
                <a:latin typeface="Verdana"/>
                <a:cs typeface="Verdana"/>
              </a:rPr>
              <a:t>when </a:t>
            </a:r>
            <a:r>
              <a:rPr dirty="0" sz="2800" spc="-20">
                <a:latin typeface="Verdana"/>
                <a:cs typeface="Verdana"/>
              </a:rPr>
              <a:t>developed </a:t>
            </a:r>
            <a:r>
              <a:rPr dirty="0" sz="2800" spc="-10">
                <a:latin typeface="Verdana"/>
                <a:cs typeface="Verdana"/>
              </a:rPr>
              <a:t>as </a:t>
            </a:r>
            <a:r>
              <a:rPr dirty="0" sz="2800" spc="5">
                <a:latin typeface="Verdana"/>
                <a:cs typeface="Verdana"/>
              </a:rPr>
              <a:t>a </a:t>
            </a:r>
            <a:r>
              <a:rPr dirty="0" sz="2800" spc="-969">
                <a:latin typeface="Verdana"/>
                <a:cs typeface="Verdana"/>
              </a:rPr>
              <a:t> </a:t>
            </a:r>
            <a:r>
              <a:rPr dirty="0" sz="2800" spc="-110">
                <a:latin typeface="Verdana"/>
                <a:cs typeface="Verdana"/>
              </a:rPr>
              <a:t>cultivar.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Verdana"/>
              <a:cs typeface="Verdana"/>
            </a:endParaRPr>
          </a:p>
          <a:p>
            <a:pPr algn="just" marL="12700" marR="5080" indent="914400">
              <a:lnSpc>
                <a:spcPts val="3290"/>
              </a:lnSpc>
            </a:pPr>
            <a:r>
              <a:rPr dirty="0" sz="2800" spc="-10">
                <a:latin typeface="Verdana"/>
                <a:cs typeface="Verdana"/>
              </a:rPr>
              <a:t>The </a:t>
            </a:r>
            <a:r>
              <a:rPr dirty="0" sz="2800" spc="-15">
                <a:latin typeface="Verdana"/>
                <a:cs typeface="Verdana"/>
              </a:rPr>
              <a:t>term </a:t>
            </a:r>
            <a:r>
              <a:rPr dirty="0" sz="2800" spc="-10">
                <a:latin typeface="Verdana"/>
                <a:cs typeface="Verdana"/>
              </a:rPr>
              <a:t>Ideotype </a:t>
            </a:r>
            <a:r>
              <a:rPr dirty="0" sz="2800" spc="-20">
                <a:latin typeface="Verdana"/>
                <a:cs typeface="Verdana"/>
              </a:rPr>
              <a:t>was </a:t>
            </a:r>
            <a:r>
              <a:rPr dirty="0" sz="2800">
                <a:latin typeface="Verdana"/>
                <a:cs typeface="Verdana"/>
              </a:rPr>
              <a:t>first </a:t>
            </a:r>
            <a:r>
              <a:rPr dirty="0" sz="2800" spc="-10">
                <a:latin typeface="Verdana"/>
                <a:cs typeface="Verdana"/>
              </a:rPr>
              <a:t>proposed </a:t>
            </a:r>
            <a:r>
              <a:rPr dirty="0" sz="2800" spc="5">
                <a:latin typeface="Verdana"/>
                <a:cs typeface="Verdana"/>
              </a:rPr>
              <a:t>by </a:t>
            </a:r>
            <a:r>
              <a:rPr dirty="0" sz="2800" spc="-10">
                <a:latin typeface="Verdana"/>
                <a:cs typeface="Verdana"/>
              </a:rPr>
              <a:t>Donald </a:t>
            </a:r>
            <a:r>
              <a:rPr dirty="0" sz="2800" spc="-969">
                <a:latin typeface="Verdana"/>
                <a:cs typeface="Verdana"/>
              </a:rPr>
              <a:t> </a:t>
            </a:r>
            <a:r>
              <a:rPr dirty="0" sz="2800" spc="10">
                <a:latin typeface="Verdana"/>
                <a:cs typeface="Verdana"/>
              </a:rPr>
              <a:t>in</a:t>
            </a:r>
            <a:r>
              <a:rPr dirty="0" sz="2800" spc="-55">
                <a:latin typeface="Verdana"/>
                <a:cs typeface="Verdana"/>
              </a:rPr>
              <a:t> </a:t>
            </a:r>
            <a:r>
              <a:rPr dirty="0" sz="2800" spc="-5">
                <a:latin typeface="Verdana"/>
                <a:cs typeface="Verdana"/>
              </a:rPr>
              <a:t>1968</a:t>
            </a:r>
            <a:r>
              <a:rPr dirty="0" sz="2800" spc="-35">
                <a:latin typeface="Verdana"/>
                <a:cs typeface="Verdana"/>
              </a:rPr>
              <a:t> </a:t>
            </a:r>
            <a:r>
              <a:rPr dirty="0" sz="2800" spc="-5">
                <a:latin typeface="Verdana"/>
                <a:cs typeface="Verdana"/>
              </a:rPr>
              <a:t>working</a:t>
            </a:r>
            <a:r>
              <a:rPr dirty="0" sz="2800" spc="-95">
                <a:latin typeface="Verdana"/>
                <a:cs typeface="Verdana"/>
              </a:rPr>
              <a:t> </a:t>
            </a:r>
            <a:r>
              <a:rPr dirty="0" sz="2800">
                <a:latin typeface="Verdana"/>
                <a:cs typeface="Verdana"/>
              </a:rPr>
              <a:t>on</a:t>
            </a:r>
            <a:r>
              <a:rPr dirty="0" sz="2800" spc="45">
                <a:latin typeface="Verdana"/>
                <a:cs typeface="Verdana"/>
              </a:rPr>
              <a:t> </a:t>
            </a:r>
            <a:r>
              <a:rPr dirty="0" sz="2800">
                <a:latin typeface="Verdana"/>
                <a:cs typeface="Verdana"/>
              </a:rPr>
              <a:t>wheat.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6747" y="457657"/>
            <a:ext cx="102743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M</a:t>
            </a:r>
            <a:r>
              <a:rPr dirty="0" spc="-80"/>
              <a:t>A</a:t>
            </a:r>
            <a:r>
              <a:rPr dirty="0"/>
              <a:t>IZE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70966" y="1446402"/>
            <a:ext cx="10170795" cy="260159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2400">
                <a:latin typeface="Arial MT"/>
                <a:cs typeface="Arial MT"/>
              </a:rPr>
              <a:t>In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1975,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Mock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and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Pearce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proposed</a:t>
            </a:r>
            <a:r>
              <a:rPr dirty="0" sz="2400" spc="-8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ideal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plant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type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6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maize.</a:t>
            </a:r>
            <a:endParaRPr sz="240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  <a:spcBef>
                <a:spcPts val="600"/>
              </a:spcBef>
            </a:pPr>
            <a:r>
              <a:rPr dirty="0" sz="2400">
                <a:latin typeface="Arial MT"/>
                <a:cs typeface="Arial MT"/>
              </a:rPr>
              <a:t>In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Maize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,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higher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yields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15">
                <a:latin typeface="Arial MT"/>
                <a:cs typeface="Arial MT"/>
              </a:rPr>
              <a:t>were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obtained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 spc="5">
                <a:latin typeface="Arial MT"/>
                <a:cs typeface="Arial MT"/>
              </a:rPr>
              <a:t>from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plants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consisting</a:t>
            </a:r>
            <a:r>
              <a:rPr dirty="0" sz="2400" spc="55">
                <a:latin typeface="Arial MT"/>
                <a:cs typeface="Arial MT"/>
              </a:rPr>
              <a:t> </a:t>
            </a:r>
            <a:r>
              <a:rPr dirty="0" sz="2400" spc="5">
                <a:latin typeface="Arial MT"/>
                <a:cs typeface="Arial MT"/>
              </a:rPr>
              <a:t>of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FC8537"/>
              </a:buClr>
              <a:buSzPct val="68750"/>
              <a:buAutoNum type="arabicParenR"/>
              <a:tabLst>
                <a:tab pos="527685" algn="l"/>
                <a:tab pos="528320" algn="l"/>
              </a:tabLst>
            </a:pPr>
            <a:r>
              <a:rPr dirty="0" sz="2400">
                <a:latin typeface="Arial MT"/>
                <a:cs typeface="Arial MT"/>
              </a:rPr>
              <a:t>Low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tillers,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AutoNum type="arabicParenR"/>
              <a:tabLst>
                <a:tab pos="527685" algn="l"/>
                <a:tab pos="528320" algn="l"/>
              </a:tabLst>
            </a:pPr>
            <a:r>
              <a:rPr dirty="0" sz="2400" spc="-5">
                <a:latin typeface="Arial MT"/>
                <a:cs typeface="Arial MT"/>
              </a:rPr>
              <a:t>Large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cobs,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and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AutoNum type="arabicParenR"/>
              <a:tabLst>
                <a:tab pos="527685" algn="l"/>
                <a:tab pos="528320" algn="l"/>
              </a:tabLst>
            </a:pPr>
            <a:r>
              <a:rPr dirty="0" sz="2400" spc="-5">
                <a:latin typeface="Arial MT"/>
                <a:cs typeface="Arial MT"/>
              </a:rPr>
              <a:t>Angled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leaves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5">
                <a:latin typeface="Arial MT"/>
                <a:cs typeface="Arial MT"/>
              </a:rPr>
              <a:t>for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good</a:t>
            </a:r>
            <a:r>
              <a:rPr dirty="0" sz="2400" spc="-10">
                <a:latin typeface="Arial MT"/>
                <a:cs typeface="Arial MT"/>
              </a:rPr>
              <a:t> light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interception.</a:t>
            </a:r>
            <a:r>
              <a:rPr dirty="0" sz="2400" spc="-9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Planting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such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type</a:t>
            </a:r>
            <a:r>
              <a:rPr dirty="0" sz="2400">
                <a:latin typeface="Arial MT"/>
                <a:cs typeface="Arial MT"/>
              </a:rPr>
              <a:t> at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closer</a:t>
            </a:r>
            <a:endParaRPr sz="2400">
              <a:latin typeface="Arial MT"/>
              <a:cs typeface="Arial MT"/>
            </a:endParaRPr>
          </a:p>
          <a:p>
            <a:pPr marL="527685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Arial MT"/>
                <a:cs typeface="Arial MT"/>
              </a:rPr>
              <a:t>spacing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resulted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in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higher</a:t>
            </a:r>
            <a:r>
              <a:rPr dirty="0" sz="2400" spc="6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yields.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631" y="0"/>
            <a:ext cx="10524744" cy="105156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68951" y="511505"/>
            <a:ext cx="136271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/>
              <a:t>C</a:t>
            </a:r>
            <a:r>
              <a:rPr dirty="0"/>
              <a:t>O</a:t>
            </a:r>
            <a:r>
              <a:rPr dirty="0" spc="-5"/>
              <a:t>T</a:t>
            </a:r>
            <a:r>
              <a:rPr dirty="0" spc="-55"/>
              <a:t>T</a:t>
            </a:r>
            <a:r>
              <a:rPr dirty="0" spc="5"/>
              <a:t>ON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375920" y="996187"/>
            <a:ext cx="6111240" cy="3603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27685" indent="-515620">
              <a:lnSpc>
                <a:spcPts val="2570"/>
              </a:lnSpc>
              <a:spcBef>
                <a:spcPts val="105"/>
              </a:spcBef>
              <a:buClr>
                <a:srgbClr val="FC8537"/>
              </a:buClr>
              <a:buSzPct val="65909"/>
              <a:buAutoNum type="arabicPeriod"/>
              <a:tabLst>
                <a:tab pos="527685" algn="l"/>
                <a:tab pos="528320" algn="l"/>
              </a:tabLst>
            </a:pP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Short</a:t>
            </a:r>
            <a:r>
              <a:rPr dirty="0" sz="2200" spc="-3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stature</a:t>
            </a:r>
            <a:r>
              <a:rPr dirty="0" sz="2200" spc="-9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(90-120</a:t>
            </a:r>
            <a:r>
              <a:rPr dirty="0" sz="2200" spc="-4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5">
                <a:solidFill>
                  <a:srgbClr val="224583"/>
                </a:solidFill>
                <a:latin typeface="Arial MT"/>
                <a:cs typeface="Arial MT"/>
              </a:rPr>
              <a:t>cm)</a:t>
            </a:r>
            <a:r>
              <a:rPr dirty="0" sz="2200" spc="2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,</a:t>
            </a:r>
            <a:endParaRPr sz="2200">
              <a:latin typeface="Arial MT"/>
              <a:cs typeface="Arial MT"/>
            </a:endParaRPr>
          </a:p>
          <a:p>
            <a:pPr marL="527685" indent="-515620">
              <a:lnSpc>
                <a:spcPts val="2450"/>
              </a:lnSpc>
              <a:buClr>
                <a:srgbClr val="FC8537"/>
              </a:buClr>
              <a:buSzPct val="68181"/>
              <a:buAutoNum type="arabicPeriod"/>
              <a:tabLst>
                <a:tab pos="527685" algn="l"/>
                <a:tab pos="528320" algn="l"/>
              </a:tabLst>
            </a:pP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Compact</a:t>
            </a:r>
            <a:r>
              <a:rPr dirty="0" sz="2200" spc="-6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and</a:t>
            </a:r>
            <a:r>
              <a:rPr dirty="0" sz="2200" spc="-3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sympodial</a:t>
            </a:r>
            <a:r>
              <a:rPr dirty="0" sz="2200" spc="-5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plant</a:t>
            </a:r>
            <a:r>
              <a:rPr dirty="0" sz="2200" spc="-1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habit</a:t>
            </a:r>
            <a:r>
              <a:rPr dirty="0" sz="2200" spc="6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5">
                <a:solidFill>
                  <a:srgbClr val="001F5F"/>
                </a:solidFill>
                <a:latin typeface="Arial MT"/>
                <a:cs typeface="Arial MT"/>
              </a:rPr>
              <a:t>making</a:t>
            </a:r>
            <a:endParaRPr sz="2200">
              <a:latin typeface="Arial MT"/>
              <a:cs typeface="Arial MT"/>
            </a:endParaRPr>
          </a:p>
          <a:p>
            <a:pPr marL="527685">
              <a:lnSpc>
                <a:spcPts val="2520"/>
              </a:lnSpc>
            </a:pP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pyramidal</a:t>
            </a:r>
            <a:r>
              <a:rPr dirty="0" sz="2200" spc="-2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shape,</a:t>
            </a:r>
            <a:endParaRPr sz="2200">
              <a:latin typeface="Arial MT"/>
              <a:cs typeface="Arial MT"/>
            </a:endParaRPr>
          </a:p>
          <a:p>
            <a:pPr marL="527685" indent="-515620">
              <a:lnSpc>
                <a:spcPts val="2375"/>
              </a:lnSpc>
              <a:spcBef>
                <a:spcPts val="75"/>
              </a:spcBef>
              <a:buClr>
                <a:srgbClr val="FC8537"/>
              </a:buClr>
              <a:buSzPct val="68181"/>
              <a:buAutoNum type="arabicPeriod" startAt="3"/>
              <a:tabLst>
                <a:tab pos="527685" algn="l"/>
                <a:tab pos="528320" algn="l"/>
              </a:tabLst>
            </a:pP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Determinate</a:t>
            </a:r>
            <a:r>
              <a:rPr dirty="0" sz="2200" spc="-9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5">
                <a:solidFill>
                  <a:srgbClr val="224583"/>
                </a:solidFill>
                <a:latin typeface="Arial MT"/>
                <a:cs typeface="Arial MT"/>
              </a:rPr>
              <a:t>the</a:t>
            </a:r>
            <a:r>
              <a:rPr dirty="0" sz="2200" spc="-5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fruiting</a:t>
            </a:r>
            <a:r>
              <a:rPr dirty="0" sz="2200" spc="-7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habit</a:t>
            </a:r>
            <a:r>
              <a:rPr dirty="0" sz="2200" spc="1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-10">
                <a:solidFill>
                  <a:srgbClr val="224583"/>
                </a:solidFill>
                <a:latin typeface="Arial MT"/>
                <a:cs typeface="Arial MT"/>
              </a:rPr>
              <a:t>with</a:t>
            </a:r>
            <a:r>
              <a:rPr dirty="0" sz="2200" spc="-2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224583"/>
                </a:solidFill>
                <a:latin typeface="Arial MT"/>
                <a:cs typeface="Arial MT"/>
              </a:rPr>
              <a:t>unimodal</a:t>
            </a:r>
            <a:endParaRPr sz="2200">
              <a:latin typeface="Arial MT"/>
              <a:cs typeface="Arial MT"/>
            </a:endParaRPr>
          </a:p>
          <a:p>
            <a:pPr marL="527685">
              <a:lnSpc>
                <a:spcPts val="2375"/>
              </a:lnSpc>
            </a:pPr>
            <a:r>
              <a:rPr dirty="0" sz="2200" spc="-5">
                <a:solidFill>
                  <a:srgbClr val="224583"/>
                </a:solidFill>
                <a:latin typeface="Arial MT"/>
                <a:cs typeface="Arial MT"/>
              </a:rPr>
              <a:t>distribution</a:t>
            </a:r>
            <a:r>
              <a:rPr dirty="0" sz="2200" spc="-8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of</a:t>
            </a:r>
            <a:r>
              <a:rPr dirty="0" sz="2200" spc="-1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bolling,</a:t>
            </a:r>
            <a:endParaRPr sz="2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AutoNum type="arabicPeriod" startAt="4"/>
              <a:tabLst>
                <a:tab pos="527685" algn="l"/>
                <a:tab pos="528320" algn="l"/>
              </a:tabLst>
            </a:pP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Short</a:t>
            </a:r>
            <a:r>
              <a:rPr dirty="0" sz="2200" spc="-3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duration</a:t>
            </a:r>
            <a:r>
              <a:rPr dirty="0" sz="2200" spc="-7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(150-165</a:t>
            </a:r>
            <a:r>
              <a:rPr dirty="0" sz="2200" spc="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days),</a:t>
            </a:r>
            <a:endParaRPr sz="2200">
              <a:latin typeface="Arial MT"/>
              <a:cs typeface="Arial MT"/>
            </a:endParaRPr>
          </a:p>
          <a:p>
            <a:pPr marL="607060" indent="-594360">
              <a:lnSpc>
                <a:spcPct val="100000"/>
              </a:lnSpc>
              <a:spcBef>
                <a:spcPts val="120"/>
              </a:spcBef>
              <a:buClr>
                <a:srgbClr val="FC8537"/>
              </a:buClr>
              <a:buSzPct val="65909"/>
              <a:buAutoNum type="arabicPeriod" startAt="4"/>
              <a:tabLst>
                <a:tab pos="606425" algn="l"/>
                <a:tab pos="607060" algn="l"/>
              </a:tabLst>
            </a:pPr>
            <a:r>
              <a:rPr dirty="0" sz="2200" spc="-5">
                <a:solidFill>
                  <a:srgbClr val="224583"/>
                </a:solidFill>
                <a:latin typeface="Arial MT"/>
                <a:cs typeface="Arial MT"/>
              </a:rPr>
              <a:t>Responsive</a:t>
            </a:r>
            <a:r>
              <a:rPr dirty="0" sz="2200" spc="-4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5">
                <a:solidFill>
                  <a:srgbClr val="224583"/>
                </a:solidFill>
                <a:latin typeface="Arial MT"/>
                <a:cs typeface="Arial MT"/>
              </a:rPr>
              <a:t>to</a:t>
            </a:r>
            <a:r>
              <a:rPr dirty="0" sz="2200" spc="-2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high</a:t>
            </a:r>
            <a:r>
              <a:rPr dirty="0" sz="2200" spc="-3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224583"/>
                </a:solidFill>
                <a:latin typeface="Arial MT"/>
                <a:cs typeface="Arial MT"/>
              </a:rPr>
              <a:t>fertilizer</a:t>
            </a:r>
            <a:r>
              <a:rPr dirty="0" sz="2200" spc="2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dose,</a:t>
            </a:r>
            <a:endParaRPr sz="2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AutoNum type="arabicPeriod" startAt="4"/>
              <a:tabLst>
                <a:tab pos="527685" algn="l"/>
                <a:tab pos="528320" algn="l"/>
              </a:tabLst>
            </a:pP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High</a:t>
            </a:r>
            <a:r>
              <a:rPr dirty="0" sz="2200" spc="-5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5">
                <a:solidFill>
                  <a:srgbClr val="001F5F"/>
                </a:solidFill>
                <a:latin typeface="Arial MT"/>
                <a:cs typeface="Arial MT"/>
              </a:rPr>
              <a:t>degree</a:t>
            </a:r>
            <a:r>
              <a:rPr dirty="0" sz="2200" spc="-7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of</a:t>
            </a:r>
            <a:r>
              <a:rPr dirty="0" sz="2200" spc="-3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inter</a:t>
            </a:r>
            <a:r>
              <a:rPr dirty="0" sz="2200" spc="-3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plant</a:t>
            </a:r>
            <a:r>
              <a:rPr dirty="0" sz="2200" spc="-1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competitive</a:t>
            </a:r>
            <a:r>
              <a:rPr dirty="0" sz="2200" spc="35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0">
                <a:solidFill>
                  <a:srgbClr val="001F5F"/>
                </a:solidFill>
                <a:latin typeface="Arial MT"/>
                <a:cs typeface="Arial MT"/>
              </a:rPr>
              <a:t>ability,</a:t>
            </a:r>
            <a:endParaRPr sz="2200">
              <a:latin typeface="Arial MT"/>
              <a:cs typeface="Arial MT"/>
            </a:endParaRPr>
          </a:p>
          <a:p>
            <a:pPr marL="527685" indent="-515620">
              <a:lnSpc>
                <a:spcPts val="2375"/>
              </a:lnSpc>
              <a:spcBef>
                <a:spcPts val="80"/>
              </a:spcBef>
              <a:buClr>
                <a:srgbClr val="FC8537"/>
              </a:buClr>
              <a:buSzPct val="65909"/>
              <a:buAutoNum type="arabicPeriod" startAt="4"/>
              <a:tabLst>
                <a:tab pos="527685" algn="l"/>
                <a:tab pos="528320" algn="l"/>
              </a:tabLst>
            </a:pP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High</a:t>
            </a:r>
            <a:r>
              <a:rPr dirty="0" sz="2200" spc="-4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5">
                <a:solidFill>
                  <a:srgbClr val="224583"/>
                </a:solidFill>
                <a:latin typeface="Arial MT"/>
                <a:cs typeface="Arial MT"/>
              </a:rPr>
              <a:t>degree</a:t>
            </a:r>
            <a:r>
              <a:rPr dirty="0" sz="2200" spc="-7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of</a:t>
            </a:r>
            <a:r>
              <a:rPr dirty="0" sz="2200" spc="-4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resistance</a:t>
            </a:r>
            <a:r>
              <a:rPr dirty="0" sz="2200" spc="-6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5">
                <a:solidFill>
                  <a:srgbClr val="224583"/>
                </a:solidFill>
                <a:latin typeface="Arial MT"/>
                <a:cs typeface="Arial MT"/>
              </a:rPr>
              <a:t>to</a:t>
            </a:r>
            <a:r>
              <a:rPr dirty="0" sz="2200" spc="-4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224583"/>
                </a:solidFill>
                <a:latin typeface="Arial MT"/>
                <a:cs typeface="Arial MT"/>
              </a:rPr>
              <a:t>insect</a:t>
            </a:r>
            <a:r>
              <a:rPr dirty="0" sz="2200" spc="-3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pests</a:t>
            </a:r>
            <a:r>
              <a:rPr dirty="0" sz="2200" spc="-4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and</a:t>
            </a:r>
            <a:endParaRPr sz="2200">
              <a:latin typeface="Arial MT"/>
              <a:cs typeface="Arial MT"/>
            </a:endParaRPr>
          </a:p>
          <a:p>
            <a:pPr marL="527685">
              <a:lnSpc>
                <a:spcPts val="2375"/>
              </a:lnSpc>
            </a:pPr>
            <a:r>
              <a:rPr dirty="0" sz="2200" spc="-5">
                <a:solidFill>
                  <a:srgbClr val="224583"/>
                </a:solidFill>
                <a:latin typeface="Arial MT"/>
                <a:cs typeface="Arial MT"/>
              </a:rPr>
              <a:t>diseases,</a:t>
            </a:r>
            <a:r>
              <a:rPr dirty="0" sz="2200" spc="-7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200">
                <a:solidFill>
                  <a:srgbClr val="224583"/>
                </a:solidFill>
                <a:latin typeface="Arial MT"/>
                <a:cs typeface="Arial MT"/>
              </a:rPr>
              <a:t>and</a:t>
            </a:r>
            <a:endParaRPr sz="2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5909"/>
              <a:buAutoNum type="arabicPeriod" startAt="8"/>
              <a:tabLst>
                <a:tab pos="527685" algn="l"/>
                <a:tab pos="528320" algn="l"/>
              </a:tabLst>
            </a:pPr>
            <a:r>
              <a:rPr dirty="0" sz="2200">
                <a:solidFill>
                  <a:srgbClr val="001F5F"/>
                </a:solidFill>
                <a:latin typeface="Arial MT"/>
                <a:cs typeface="Arial MT"/>
              </a:rPr>
              <a:t>High</a:t>
            </a:r>
            <a:r>
              <a:rPr dirty="0" sz="2200" spc="-5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physiological</a:t>
            </a:r>
            <a:r>
              <a:rPr dirty="0" sz="2200" spc="-5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dirty="0" sz="2200" spc="-5">
                <a:solidFill>
                  <a:srgbClr val="001F5F"/>
                </a:solidFill>
                <a:latin typeface="Arial MT"/>
                <a:cs typeface="Arial MT"/>
              </a:rPr>
              <a:t>efficiency</a:t>
            </a:r>
            <a:endParaRPr sz="22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00" y="1036319"/>
            <a:ext cx="3825240" cy="51694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88352" y="1862327"/>
            <a:ext cx="4572000" cy="435559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2313" y="425272"/>
            <a:ext cx="759714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5">
                <a:solidFill>
                  <a:srgbClr val="C00000"/>
                </a:solidFill>
              </a:rPr>
              <a:t>G</a:t>
            </a:r>
            <a:r>
              <a:rPr dirty="0" spc="-15">
                <a:solidFill>
                  <a:srgbClr val="C00000"/>
                </a:solidFill>
              </a:rPr>
              <a:t>ENERAL</a:t>
            </a:r>
            <a:r>
              <a:rPr dirty="0" spc="-5">
                <a:solidFill>
                  <a:srgbClr val="C00000"/>
                </a:solidFill>
              </a:rPr>
              <a:t> </a:t>
            </a:r>
            <a:r>
              <a:rPr dirty="0" spc="-15">
                <a:solidFill>
                  <a:srgbClr val="C00000"/>
                </a:solidFill>
              </a:rPr>
              <a:t>PLANT</a:t>
            </a:r>
            <a:r>
              <a:rPr dirty="0" spc="40">
                <a:solidFill>
                  <a:srgbClr val="C00000"/>
                </a:solidFill>
              </a:rPr>
              <a:t> </a:t>
            </a:r>
            <a:r>
              <a:rPr dirty="0" sz="3000" spc="-5">
                <a:solidFill>
                  <a:srgbClr val="C00000"/>
                </a:solidFill>
              </a:rPr>
              <a:t>I</a:t>
            </a:r>
            <a:r>
              <a:rPr dirty="0" spc="-5">
                <a:solidFill>
                  <a:srgbClr val="C00000"/>
                </a:solidFill>
              </a:rPr>
              <a:t>DEOTYPE</a:t>
            </a:r>
            <a:r>
              <a:rPr dirty="0" spc="-65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CONCEPT</a:t>
            </a:r>
            <a:r>
              <a:rPr dirty="0" spc="-4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IN</a:t>
            </a:r>
            <a:r>
              <a:rPr dirty="0" spc="204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PULSES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992835" y="2040712"/>
            <a:ext cx="5299710" cy="283654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38455" indent="-326390">
              <a:lnSpc>
                <a:spcPct val="100000"/>
              </a:lnSpc>
              <a:spcBef>
                <a:spcPts val="115"/>
              </a:spcBef>
              <a:buClr>
                <a:srgbClr val="FC8537"/>
              </a:buClr>
              <a:buSzPct val="70000"/>
              <a:buFont typeface="Wingdings"/>
              <a:buChar char=""/>
              <a:tabLst>
                <a:tab pos="338455" algn="l"/>
                <a:tab pos="339090" algn="l"/>
              </a:tabLst>
            </a:pP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Determinate</a:t>
            </a:r>
            <a:r>
              <a:rPr dirty="0" sz="1500" spc="-1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plant</a:t>
            </a:r>
            <a:r>
              <a:rPr dirty="0" sz="1500" spc="-9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spc="-25" b="1">
                <a:solidFill>
                  <a:srgbClr val="0000FF"/>
                </a:solidFill>
                <a:latin typeface="Arial"/>
                <a:cs typeface="Arial"/>
              </a:rPr>
              <a:t>type</a:t>
            </a:r>
            <a:endParaRPr sz="15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105"/>
              </a:spcBef>
              <a:buClr>
                <a:srgbClr val="FC8537"/>
              </a:buClr>
              <a:buSzPct val="70000"/>
              <a:buFont typeface="Wingdings"/>
              <a:buChar char=""/>
              <a:tabLst>
                <a:tab pos="338455" algn="l"/>
                <a:tab pos="339090" algn="l"/>
              </a:tabLst>
            </a:pPr>
            <a:r>
              <a:rPr dirty="0" sz="1500" spc="5" b="1">
                <a:latin typeface="Arial"/>
                <a:cs typeface="Arial"/>
              </a:rPr>
              <a:t>E</a:t>
            </a:r>
            <a:r>
              <a:rPr dirty="0" sz="1500" spc="15" b="1">
                <a:latin typeface="Arial"/>
                <a:cs typeface="Arial"/>
              </a:rPr>
              <a:t>r</a:t>
            </a:r>
            <a:r>
              <a:rPr dirty="0" sz="1500" spc="5" b="1">
                <a:latin typeface="Arial"/>
                <a:cs typeface="Arial"/>
              </a:rPr>
              <a:t>ect</a:t>
            </a:r>
            <a:r>
              <a:rPr dirty="0" sz="1500" spc="-50" b="1">
                <a:latin typeface="Arial"/>
                <a:cs typeface="Arial"/>
              </a:rPr>
              <a:t> </a:t>
            </a:r>
            <a:r>
              <a:rPr dirty="0" sz="1500" spc="5" b="1">
                <a:latin typeface="Arial"/>
                <a:cs typeface="Arial"/>
              </a:rPr>
              <a:t>a</a:t>
            </a:r>
            <a:r>
              <a:rPr dirty="0" sz="1500" spc="-5" b="1">
                <a:latin typeface="Arial"/>
                <a:cs typeface="Arial"/>
              </a:rPr>
              <a:t>n</a:t>
            </a:r>
            <a:r>
              <a:rPr dirty="0" sz="1500" spc="5" b="1">
                <a:latin typeface="Arial"/>
                <a:cs typeface="Arial"/>
              </a:rPr>
              <a:t>d</a:t>
            </a:r>
            <a:r>
              <a:rPr dirty="0" sz="1500" spc="-4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up</a:t>
            </a:r>
            <a:r>
              <a:rPr dirty="0" sz="1500" spc="10" b="1">
                <a:latin typeface="Arial"/>
                <a:cs typeface="Arial"/>
              </a:rPr>
              <a:t>r</a:t>
            </a:r>
            <a:r>
              <a:rPr dirty="0" sz="1500" spc="10" b="1">
                <a:latin typeface="Arial"/>
                <a:cs typeface="Arial"/>
              </a:rPr>
              <a:t>i</a:t>
            </a:r>
            <a:r>
              <a:rPr dirty="0" sz="1500" spc="-5" b="1">
                <a:latin typeface="Arial"/>
                <a:cs typeface="Arial"/>
              </a:rPr>
              <a:t>gh</a:t>
            </a:r>
            <a:r>
              <a:rPr dirty="0" sz="1500" b="1">
                <a:latin typeface="Arial"/>
                <a:cs typeface="Arial"/>
              </a:rPr>
              <a:t>t</a:t>
            </a:r>
            <a:r>
              <a:rPr dirty="0" sz="1500" spc="-135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p</a:t>
            </a:r>
            <a:r>
              <a:rPr dirty="0" sz="1500" spc="10" b="1">
                <a:latin typeface="Arial"/>
                <a:cs typeface="Arial"/>
              </a:rPr>
              <a:t>l</a:t>
            </a:r>
            <a:r>
              <a:rPr dirty="0" sz="1500" spc="5" b="1">
                <a:latin typeface="Arial"/>
                <a:cs typeface="Arial"/>
              </a:rPr>
              <a:t>a</a:t>
            </a:r>
            <a:r>
              <a:rPr dirty="0" sz="1500" spc="-10" b="1">
                <a:latin typeface="Arial"/>
                <a:cs typeface="Arial"/>
              </a:rPr>
              <a:t>n</a:t>
            </a:r>
            <a:r>
              <a:rPr dirty="0" sz="1500" b="1">
                <a:latin typeface="Arial"/>
                <a:cs typeface="Arial"/>
              </a:rPr>
              <a:t>t</a:t>
            </a:r>
            <a:endParaRPr sz="1500">
              <a:latin typeface="Arial"/>
              <a:cs typeface="Arial"/>
            </a:endParaRPr>
          </a:p>
          <a:p>
            <a:pPr marL="335280" indent="-323215">
              <a:lnSpc>
                <a:spcPct val="100000"/>
              </a:lnSpc>
              <a:spcBef>
                <a:spcPts val="1080"/>
              </a:spcBef>
              <a:buClr>
                <a:srgbClr val="FC8537"/>
              </a:buClr>
              <a:buSzPct val="70000"/>
              <a:buFont typeface="Wingdings"/>
              <a:buChar char=""/>
              <a:tabLst>
                <a:tab pos="335280" algn="l"/>
                <a:tab pos="335915" algn="l"/>
              </a:tabLst>
            </a:pPr>
            <a:r>
              <a:rPr dirty="0" sz="1500" spc="-25" b="1">
                <a:solidFill>
                  <a:srgbClr val="0000FF"/>
                </a:solidFill>
                <a:latin typeface="Arial"/>
                <a:cs typeface="Arial"/>
              </a:rPr>
              <a:t>Average</a:t>
            </a:r>
            <a:r>
              <a:rPr dirty="0" sz="1500" spc="-6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plant</a:t>
            </a:r>
            <a:r>
              <a:rPr dirty="0" sz="1500" spc="-3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height</a:t>
            </a:r>
            <a:endParaRPr sz="15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105"/>
              </a:spcBef>
              <a:buClr>
                <a:srgbClr val="FC8537"/>
              </a:buClr>
              <a:buSzPct val="70000"/>
              <a:buFont typeface="Wingdings"/>
              <a:buChar char=""/>
              <a:tabLst>
                <a:tab pos="338455" algn="l"/>
                <a:tab pos="339090" algn="l"/>
              </a:tabLst>
            </a:pPr>
            <a:r>
              <a:rPr dirty="0" sz="1500" spc="10" b="1">
                <a:latin typeface="Arial"/>
                <a:cs typeface="Arial"/>
              </a:rPr>
              <a:t>Early</a:t>
            </a:r>
            <a:r>
              <a:rPr dirty="0" sz="1500" spc="-90" b="1">
                <a:latin typeface="Arial"/>
                <a:cs typeface="Arial"/>
              </a:rPr>
              <a:t> </a:t>
            </a:r>
            <a:r>
              <a:rPr dirty="0" sz="1500" spc="-30" b="1">
                <a:latin typeface="Arial"/>
                <a:cs typeface="Arial"/>
              </a:rPr>
              <a:t>vigour,</a:t>
            </a:r>
            <a:r>
              <a:rPr dirty="0" sz="1500" spc="-75" b="1">
                <a:latin typeface="Arial"/>
                <a:cs typeface="Arial"/>
              </a:rPr>
              <a:t> </a:t>
            </a:r>
            <a:r>
              <a:rPr dirty="0" sz="1500" spc="5" b="1">
                <a:latin typeface="Arial"/>
                <a:cs typeface="Arial"/>
              </a:rPr>
              <a:t>early</a:t>
            </a:r>
            <a:r>
              <a:rPr dirty="0" sz="1500" spc="-60" b="1">
                <a:latin typeface="Arial"/>
                <a:cs typeface="Arial"/>
              </a:rPr>
              <a:t> </a:t>
            </a:r>
            <a:r>
              <a:rPr dirty="0" sz="1500" spc="5" b="1">
                <a:latin typeface="Arial"/>
                <a:cs typeface="Arial"/>
              </a:rPr>
              <a:t>flowering</a:t>
            </a:r>
            <a:r>
              <a:rPr dirty="0" sz="1500" spc="-6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and</a:t>
            </a:r>
            <a:r>
              <a:rPr dirty="0" sz="1500" spc="-45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synchronous</a:t>
            </a:r>
            <a:r>
              <a:rPr dirty="0" sz="1500" spc="-80" b="1">
                <a:latin typeface="Arial"/>
                <a:cs typeface="Arial"/>
              </a:rPr>
              <a:t> </a:t>
            </a:r>
            <a:r>
              <a:rPr dirty="0" sz="1500" spc="5" b="1">
                <a:latin typeface="Arial"/>
                <a:cs typeface="Arial"/>
              </a:rPr>
              <a:t>maturity</a:t>
            </a:r>
            <a:endParaRPr sz="15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105"/>
              </a:spcBef>
              <a:buClr>
                <a:srgbClr val="FC8537"/>
              </a:buClr>
              <a:buSzPct val="70000"/>
              <a:buFont typeface="Wingdings"/>
              <a:buChar char=""/>
              <a:tabLst>
                <a:tab pos="338455" algn="l"/>
                <a:tab pos="339090" algn="l"/>
              </a:tabLst>
            </a:pP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5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500" spc="-7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ea</a:t>
            </a:r>
            <a:r>
              <a:rPr dirty="0" sz="1500" spc="1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500" spc="-1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dirty="0" sz="1500" spc="-9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1500" spc="1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5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500" spc="10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5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wel</a:t>
            </a: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500" spc="-6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500" spc="-15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5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ve</a:t>
            </a:r>
            <a:r>
              <a:rPr dirty="0" sz="15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500" spc="-1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5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500" spc="-1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500" spc="-14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500" spc="-15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500" spc="1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face</a:t>
            </a:r>
            <a:endParaRPr sz="15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105"/>
              </a:spcBef>
              <a:buClr>
                <a:srgbClr val="FC8537"/>
              </a:buClr>
              <a:buSzPct val="70000"/>
              <a:buFont typeface="Wingdings"/>
              <a:buChar char=""/>
              <a:tabLst>
                <a:tab pos="338455" algn="l"/>
                <a:tab pos="339090" algn="l"/>
              </a:tabLst>
            </a:pPr>
            <a:r>
              <a:rPr dirty="0" sz="1500" spc="5" b="1">
                <a:latin typeface="Arial"/>
                <a:cs typeface="Arial"/>
              </a:rPr>
              <a:t>More</a:t>
            </a:r>
            <a:r>
              <a:rPr dirty="0" sz="1500" spc="-6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pods/plant</a:t>
            </a:r>
            <a:r>
              <a:rPr dirty="0" sz="1500" spc="-7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and</a:t>
            </a:r>
            <a:r>
              <a:rPr dirty="0" sz="1500" spc="-40" b="1">
                <a:latin typeface="Arial"/>
                <a:cs typeface="Arial"/>
              </a:rPr>
              <a:t> </a:t>
            </a:r>
            <a:r>
              <a:rPr dirty="0" sz="1500" spc="5" b="1">
                <a:latin typeface="Arial"/>
                <a:cs typeface="Arial"/>
              </a:rPr>
              <a:t>more</a:t>
            </a:r>
            <a:r>
              <a:rPr dirty="0" sz="1500" spc="-5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number</a:t>
            </a:r>
            <a:r>
              <a:rPr dirty="0" sz="1500" spc="-4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of</a:t>
            </a:r>
            <a:r>
              <a:rPr dirty="0" sz="1500" spc="-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seeds</a:t>
            </a:r>
            <a:r>
              <a:rPr dirty="0" sz="1500" spc="-5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/pod</a:t>
            </a:r>
            <a:endParaRPr sz="15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110"/>
              </a:spcBef>
              <a:buClr>
                <a:srgbClr val="FC8537"/>
              </a:buClr>
              <a:buSzPct val="70000"/>
              <a:buFont typeface="Wingdings"/>
              <a:buChar char=""/>
              <a:tabLst>
                <a:tab pos="338455" algn="l"/>
                <a:tab pos="339090" algn="l"/>
              </a:tabLst>
            </a:pP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High</a:t>
            </a:r>
            <a:r>
              <a:rPr dirty="0" sz="15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spc="5" b="1">
                <a:solidFill>
                  <a:srgbClr val="0000FF"/>
                </a:solidFill>
                <a:latin typeface="Arial"/>
                <a:cs typeface="Arial"/>
              </a:rPr>
              <a:t>harvest</a:t>
            </a:r>
            <a:r>
              <a:rPr dirty="0" sz="1500" spc="-1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00FF"/>
                </a:solidFill>
                <a:latin typeface="Arial"/>
                <a:cs typeface="Arial"/>
              </a:rPr>
              <a:t>index</a:t>
            </a:r>
            <a:endParaRPr sz="1500">
              <a:latin typeface="Arial"/>
              <a:cs typeface="Arial"/>
            </a:endParaRPr>
          </a:p>
          <a:p>
            <a:pPr marL="287020" indent="-274955">
              <a:lnSpc>
                <a:spcPct val="100000"/>
              </a:lnSpc>
              <a:spcBef>
                <a:spcPts val="1100"/>
              </a:spcBef>
              <a:buClr>
                <a:srgbClr val="FC8537"/>
              </a:buClr>
              <a:buSzPct val="70000"/>
              <a:buFont typeface="Wingdings"/>
              <a:buChar char=""/>
              <a:tabLst>
                <a:tab pos="286385" algn="l"/>
                <a:tab pos="287655" algn="l"/>
              </a:tabLst>
            </a:pPr>
            <a:r>
              <a:rPr dirty="0" sz="1500" spc="-65" b="1">
                <a:latin typeface="Arial"/>
                <a:cs typeface="Arial"/>
              </a:rPr>
              <a:t>Y</a:t>
            </a:r>
            <a:r>
              <a:rPr dirty="0" sz="1500" spc="-15" b="1">
                <a:latin typeface="Arial"/>
                <a:cs typeface="Arial"/>
              </a:rPr>
              <a:t>i</a:t>
            </a:r>
            <a:r>
              <a:rPr dirty="0" sz="1500" spc="-20" b="1">
                <a:latin typeface="Arial"/>
                <a:cs typeface="Arial"/>
              </a:rPr>
              <a:t>e</a:t>
            </a:r>
            <a:r>
              <a:rPr dirty="0" sz="1500" spc="-15" b="1">
                <a:latin typeface="Arial"/>
                <a:cs typeface="Arial"/>
              </a:rPr>
              <a:t>l</a:t>
            </a:r>
            <a:r>
              <a:rPr dirty="0" sz="1500" spc="5" b="1">
                <a:latin typeface="Arial"/>
                <a:cs typeface="Arial"/>
              </a:rPr>
              <a:t>d</a:t>
            </a:r>
            <a:r>
              <a:rPr dirty="0" sz="1500" spc="-70" b="1">
                <a:latin typeface="Arial"/>
                <a:cs typeface="Arial"/>
              </a:rPr>
              <a:t> </a:t>
            </a:r>
            <a:r>
              <a:rPr dirty="0" sz="1500" spc="5" b="1">
                <a:latin typeface="Arial"/>
                <a:cs typeface="Arial"/>
              </a:rPr>
              <a:t>sta</a:t>
            </a:r>
            <a:r>
              <a:rPr dirty="0" sz="1500" spc="-10" b="1">
                <a:latin typeface="Arial"/>
                <a:cs typeface="Arial"/>
              </a:rPr>
              <a:t>b</a:t>
            </a:r>
            <a:r>
              <a:rPr dirty="0" sz="1500" spc="10" b="1">
                <a:latin typeface="Arial"/>
                <a:cs typeface="Arial"/>
              </a:rPr>
              <a:t>ili</a:t>
            </a:r>
            <a:r>
              <a:rPr dirty="0" sz="1500" spc="5" b="1">
                <a:latin typeface="Arial"/>
                <a:cs typeface="Arial"/>
              </a:rPr>
              <a:t>ty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59679" y="719327"/>
            <a:ext cx="1746885" cy="365760"/>
            <a:chOff x="5059679" y="719327"/>
            <a:chExt cx="1746885" cy="3657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59679" y="719327"/>
              <a:ext cx="323088" cy="3657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05399" y="734567"/>
              <a:ext cx="237744" cy="28041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6191" y="774191"/>
              <a:ext cx="1459991" cy="31089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91911" y="789431"/>
              <a:ext cx="1371599" cy="22555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49097" y="1243520"/>
            <a:ext cx="2660015" cy="1049655"/>
          </a:xfrm>
          <a:prstGeom prst="rect">
            <a:avLst/>
          </a:prstGeom>
        </p:spPr>
        <p:txBody>
          <a:bodyPr wrap="square" lIns="0" tIns="18859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485"/>
              </a:spcBef>
              <a:buClr>
                <a:srgbClr val="FC8537"/>
              </a:buClr>
              <a:buSzPct val="65909"/>
              <a:buFont typeface="Wingdings"/>
              <a:buChar char=""/>
              <a:tabLst>
                <a:tab pos="287020" algn="l"/>
              </a:tabLst>
            </a:pPr>
            <a:r>
              <a:rPr dirty="0" sz="2200" b="1">
                <a:solidFill>
                  <a:srgbClr val="0033CC"/>
                </a:solidFill>
                <a:latin typeface="Arial"/>
                <a:cs typeface="Arial"/>
              </a:rPr>
              <a:t>Rainfed</a:t>
            </a:r>
            <a:r>
              <a:rPr dirty="0" sz="2200" spc="-114" b="1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0033CC"/>
                </a:solidFill>
                <a:latin typeface="Arial"/>
                <a:cs typeface="Arial"/>
              </a:rPr>
              <a:t>condition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390"/>
              </a:spcBef>
              <a:buClr>
                <a:srgbClr val="FC8537"/>
              </a:buClr>
              <a:buSzPct val="68181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b="1">
                <a:latin typeface="Arial"/>
                <a:cs typeface="Arial"/>
              </a:rPr>
              <a:t>Early</a:t>
            </a:r>
            <a:r>
              <a:rPr dirty="0" sz="2200" spc="-90" b="1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vigour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097" y="2352202"/>
            <a:ext cx="4617085" cy="1026160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400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50-60</a:t>
            </a:r>
            <a:r>
              <a:rPr dirty="0" sz="2200" spc="-5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cm</a:t>
            </a:r>
            <a:r>
              <a:rPr dirty="0" sz="2200" spc="-5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plant</a:t>
            </a:r>
            <a:r>
              <a:rPr dirty="0" sz="2200" spc="-4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height</a:t>
            </a:r>
            <a:r>
              <a:rPr dirty="0" sz="2200" spc="-1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15" b="1">
                <a:solidFill>
                  <a:srgbClr val="800080"/>
                </a:solidFill>
                <a:latin typeface="Arial"/>
                <a:cs typeface="Arial"/>
              </a:rPr>
              <a:t>with</a:t>
            </a:r>
            <a:r>
              <a:rPr dirty="0" sz="2200" spc="-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9-10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295"/>
              </a:spcBef>
            </a:pP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secondary</a:t>
            </a:r>
            <a:r>
              <a:rPr dirty="0" sz="2200" spc="-5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branches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9097" y="3599179"/>
            <a:ext cx="431736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spc="-225" b="1">
                <a:latin typeface="Arial"/>
                <a:cs typeface="Arial"/>
              </a:rPr>
              <a:t>T</a:t>
            </a:r>
            <a:r>
              <a:rPr dirty="0" sz="2200" spc="-30" b="1">
                <a:latin typeface="Arial"/>
                <a:cs typeface="Arial"/>
              </a:rPr>
              <a:t>a</a:t>
            </a:r>
            <a:r>
              <a:rPr dirty="0" sz="2200" spc="-15" b="1">
                <a:latin typeface="Arial"/>
                <a:cs typeface="Arial"/>
              </a:rPr>
              <a:t>ll</a:t>
            </a:r>
            <a:r>
              <a:rPr dirty="0" sz="2200" b="1">
                <a:latin typeface="Arial"/>
                <a:cs typeface="Arial"/>
              </a:rPr>
              <a:t>,</a:t>
            </a:r>
            <a:r>
              <a:rPr dirty="0" sz="2200" spc="-95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erect</a:t>
            </a:r>
            <a:r>
              <a:rPr dirty="0" sz="2200" spc="-6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or</a:t>
            </a:r>
            <a:r>
              <a:rPr dirty="0" sz="2200" spc="-15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s</a:t>
            </a:r>
            <a:r>
              <a:rPr dirty="0" sz="2200" spc="-10" b="1">
                <a:latin typeface="Arial"/>
                <a:cs typeface="Arial"/>
              </a:rPr>
              <a:t>e</a:t>
            </a:r>
            <a:r>
              <a:rPr dirty="0" sz="2200" spc="5" b="1">
                <a:latin typeface="Arial"/>
                <a:cs typeface="Arial"/>
              </a:rPr>
              <a:t>m</a:t>
            </a:r>
            <a:r>
              <a:rPr dirty="0" sz="2200" spc="15" b="1">
                <a:latin typeface="Arial"/>
                <a:cs typeface="Arial"/>
              </a:rPr>
              <a:t>i</a:t>
            </a:r>
            <a:r>
              <a:rPr dirty="0" sz="2200" spc="5" b="1">
                <a:latin typeface="Arial"/>
                <a:cs typeface="Arial"/>
              </a:rPr>
              <a:t>-</a:t>
            </a:r>
            <a:r>
              <a:rPr dirty="0" sz="2200" b="1">
                <a:latin typeface="Arial"/>
                <a:cs typeface="Arial"/>
              </a:rPr>
              <a:t>er</a:t>
            </a:r>
            <a:r>
              <a:rPr dirty="0" sz="2200" spc="-30" b="1">
                <a:latin typeface="Arial"/>
                <a:cs typeface="Arial"/>
              </a:rPr>
              <a:t>e</a:t>
            </a:r>
            <a:r>
              <a:rPr dirty="0" sz="2200" b="1">
                <a:latin typeface="Arial"/>
                <a:cs typeface="Arial"/>
              </a:rPr>
              <a:t>ct</a:t>
            </a:r>
            <a:r>
              <a:rPr dirty="0" sz="2200" spc="-3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plant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097" y="4178935"/>
            <a:ext cx="460121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More</a:t>
            </a:r>
            <a:r>
              <a:rPr dirty="0" sz="2200" spc="-5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number</a:t>
            </a:r>
            <a:r>
              <a:rPr dirty="0" sz="2200" spc="-7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of</a:t>
            </a:r>
            <a:r>
              <a:rPr dirty="0" sz="2200" spc="-2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pods</a:t>
            </a:r>
            <a:r>
              <a:rPr dirty="0" sz="2200" spc="-3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per</a:t>
            </a:r>
            <a:r>
              <a:rPr dirty="0" sz="2200" spc="6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plant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5526" y="4758309"/>
            <a:ext cx="365569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95300" indent="-457834">
              <a:lnSpc>
                <a:spcPct val="100000"/>
              </a:lnSpc>
              <a:spcBef>
                <a:spcPts val="105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95300" algn="l"/>
                <a:tab pos="495934" algn="l"/>
              </a:tabLst>
            </a:pPr>
            <a:r>
              <a:rPr dirty="0" sz="2200" b="1">
                <a:latin typeface="Arial"/>
                <a:cs typeface="Arial"/>
              </a:rPr>
              <a:t>Podding</a:t>
            </a:r>
            <a:r>
              <a:rPr dirty="0" sz="2200" spc="-40" b="1">
                <a:latin typeface="Arial"/>
                <a:cs typeface="Arial"/>
              </a:rPr>
              <a:t> </a:t>
            </a:r>
            <a:r>
              <a:rPr dirty="0" sz="2200" spc="5" b="1">
                <a:latin typeface="Arial"/>
                <a:cs typeface="Arial"/>
              </a:rPr>
              <a:t>from</a:t>
            </a:r>
            <a:r>
              <a:rPr dirty="0" sz="2200" spc="-65" b="1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10</a:t>
            </a:r>
            <a:r>
              <a:rPr dirty="0" baseline="21072" sz="2175" spc="-7" b="1">
                <a:latin typeface="Arial"/>
                <a:cs typeface="Arial"/>
              </a:rPr>
              <a:t>th</a:t>
            </a:r>
            <a:r>
              <a:rPr dirty="0" baseline="21072" sz="2175" spc="307" b="1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node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73751" y="1243520"/>
            <a:ext cx="6029325" cy="5440680"/>
          </a:xfrm>
          <a:prstGeom prst="rect">
            <a:avLst/>
          </a:prstGeom>
        </p:spPr>
        <p:txBody>
          <a:bodyPr wrap="square" lIns="0" tIns="18859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485"/>
              </a:spcBef>
              <a:buClr>
                <a:srgbClr val="FC8537"/>
              </a:buClr>
              <a:buSzPct val="65909"/>
              <a:buFont typeface="Wingdings"/>
              <a:buChar char=""/>
              <a:tabLst>
                <a:tab pos="287020" algn="l"/>
              </a:tabLst>
            </a:pPr>
            <a:r>
              <a:rPr dirty="0" sz="2200" b="1">
                <a:solidFill>
                  <a:srgbClr val="0033CC"/>
                </a:solidFill>
                <a:latin typeface="Arial"/>
                <a:cs typeface="Arial"/>
              </a:rPr>
              <a:t>Irrigated</a:t>
            </a:r>
            <a:r>
              <a:rPr dirty="0" sz="2200" spc="-90" b="1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0033CC"/>
                </a:solidFill>
                <a:latin typeface="Arial"/>
                <a:cs typeface="Arial"/>
              </a:rPr>
              <a:t>condition</a:t>
            </a:r>
            <a:endParaRPr sz="2200">
              <a:latin typeface="Arial"/>
              <a:cs typeface="Arial"/>
            </a:endParaRPr>
          </a:p>
          <a:p>
            <a:pPr lvl="1" marL="411480" indent="-341630">
              <a:lnSpc>
                <a:spcPct val="100000"/>
              </a:lnSpc>
              <a:spcBef>
                <a:spcPts val="1390"/>
              </a:spcBef>
              <a:buClr>
                <a:srgbClr val="FC8537"/>
              </a:buClr>
              <a:buSzPct val="68181"/>
              <a:buFont typeface="Wingdings"/>
              <a:buChar char=""/>
              <a:tabLst>
                <a:tab pos="411480" algn="l"/>
                <a:tab pos="412115" algn="l"/>
              </a:tabLst>
            </a:pPr>
            <a:r>
              <a:rPr dirty="0" sz="2200" b="1">
                <a:latin typeface="Arial"/>
                <a:cs typeface="Arial"/>
              </a:rPr>
              <a:t>High</a:t>
            </a:r>
            <a:r>
              <a:rPr dirty="0" sz="2200" spc="-5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input</a:t>
            </a:r>
            <a:r>
              <a:rPr dirty="0" sz="2200" spc="-2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responsiveness</a:t>
            </a:r>
            <a:endParaRPr sz="2200">
              <a:latin typeface="Arial"/>
              <a:cs typeface="Arial"/>
            </a:endParaRPr>
          </a:p>
          <a:p>
            <a:pPr lvl="1" marL="411480" indent="-341630">
              <a:lnSpc>
                <a:spcPct val="100000"/>
              </a:lnSpc>
              <a:spcBef>
                <a:spcPts val="1925"/>
              </a:spcBef>
              <a:buClr>
                <a:srgbClr val="FC8537"/>
              </a:buClr>
              <a:buSzPct val="68181"/>
              <a:buFont typeface="Wingdings"/>
              <a:buChar char=""/>
              <a:tabLst>
                <a:tab pos="411480" algn="l"/>
                <a:tab pos="412115" algn="l"/>
              </a:tabLst>
            </a:pPr>
            <a:r>
              <a:rPr dirty="0" sz="2200" spc="-85" b="1">
                <a:solidFill>
                  <a:srgbClr val="800080"/>
                </a:solidFill>
                <a:latin typeface="Arial"/>
                <a:cs typeface="Arial"/>
              </a:rPr>
              <a:t>Tall</a:t>
            </a:r>
            <a:r>
              <a:rPr dirty="0" sz="2200" spc="-5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(75-90</a:t>
            </a:r>
            <a:r>
              <a:rPr dirty="0" sz="2200" spc="-7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cm)</a:t>
            </a:r>
            <a:r>
              <a:rPr dirty="0" sz="2200" spc="-3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and</a:t>
            </a:r>
            <a:r>
              <a:rPr dirty="0" sz="2200" spc="-2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erect</a:t>
            </a:r>
            <a:r>
              <a:rPr dirty="0" sz="2200" spc="-3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habit</a:t>
            </a:r>
            <a:r>
              <a:rPr dirty="0" sz="2200" spc="-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20" b="1">
                <a:solidFill>
                  <a:srgbClr val="800080"/>
                </a:solidFill>
                <a:latin typeface="Arial"/>
                <a:cs typeface="Arial"/>
              </a:rPr>
              <a:t>with</a:t>
            </a:r>
            <a:r>
              <a:rPr dirty="0" sz="2200" spc="5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broom</a:t>
            </a:r>
            <a:endParaRPr sz="2200">
              <a:latin typeface="Arial"/>
              <a:cs typeface="Arial"/>
            </a:endParaRPr>
          </a:p>
          <a:p>
            <a:pPr marL="411480">
              <a:lnSpc>
                <a:spcPct val="100000"/>
              </a:lnSpc>
              <a:spcBef>
                <a:spcPts val="1300"/>
              </a:spcBef>
            </a:pP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shaped</a:t>
            </a:r>
            <a:r>
              <a:rPr dirty="0" sz="2200" spc="-3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branching</a:t>
            </a:r>
            <a:r>
              <a:rPr dirty="0" sz="2200" spc="-1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-5" b="1">
                <a:solidFill>
                  <a:srgbClr val="800080"/>
                </a:solidFill>
                <a:latin typeface="Arial"/>
                <a:cs typeface="Arial"/>
              </a:rPr>
              <a:t>behaviour</a:t>
            </a:r>
            <a:endParaRPr sz="2200">
              <a:latin typeface="Arial"/>
              <a:cs typeface="Arial"/>
            </a:endParaRPr>
          </a:p>
          <a:p>
            <a:pPr lvl="1" marL="411480" marR="1303655" indent="-341630">
              <a:lnSpc>
                <a:spcPct val="149200"/>
              </a:lnSpc>
              <a:spcBef>
                <a:spcPts val="600"/>
              </a:spcBef>
              <a:buClr>
                <a:srgbClr val="FC8537"/>
              </a:buClr>
              <a:buSzPct val="65909"/>
              <a:buFont typeface="Wingdings"/>
              <a:buChar char=""/>
              <a:tabLst>
                <a:tab pos="411480" algn="l"/>
                <a:tab pos="412115" algn="l"/>
              </a:tabLst>
            </a:pPr>
            <a:r>
              <a:rPr dirty="0" sz="2200" spc="-5" b="1">
                <a:latin typeface="Arial"/>
                <a:cs typeface="Arial"/>
              </a:rPr>
              <a:t>Synchronous </a:t>
            </a:r>
            <a:r>
              <a:rPr dirty="0" sz="2200" spc="5" b="1">
                <a:latin typeface="Arial"/>
                <a:cs typeface="Arial"/>
              </a:rPr>
              <a:t>flowering, </a:t>
            </a:r>
            <a:r>
              <a:rPr dirty="0" sz="2200" spc="-10" b="1">
                <a:latin typeface="Arial"/>
                <a:cs typeface="Arial"/>
              </a:rPr>
              <a:t>delayed </a:t>
            </a:r>
            <a:r>
              <a:rPr dirty="0" sz="2200" spc="-60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senescence</a:t>
            </a:r>
            <a:r>
              <a:rPr dirty="0" sz="2200" spc="-55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and</a:t>
            </a:r>
            <a:r>
              <a:rPr dirty="0" sz="2200" spc="2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determinancy</a:t>
            </a:r>
            <a:endParaRPr sz="2200">
              <a:latin typeface="Arial"/>
              <a:cs typeface="Arial"/>
            </a:endParaRPr>
          </a:p>
          <a:p>
            <a:pPr lvl="1" marL="411480" marR="539115" indent="-341630">
              <a:lnSpc>
                <a:spcPct val="150100"/>
              </a:lnSpc>
              <a:spcBef>
                <a:spcPts val="114"/>
              </a:spcBef>
              <a:buClr>
                <a:srgbClr val="FC8537"/>
              </a:buClr>
              <a:buSzPct val="68181"/>
              <a:buFont typeface="Wingdings"/>
              <a:buChar char=""/>
              <a:tabLst>
                <a:tab pos="411480" algn="l"/>
                <a:tab pos="412115" algn="l"/>
              </a:tabLst>
            </a:pP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Long</a:t>
            </a:r>
            <a:r>
              <a:rPr dirty="0" sz="2200" spc="-4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fruiting</a:t>
            </a:r>
            <a:r>
              <a:rPr dirty="0" sz="2200" spc="-8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branches</a:t>
            </a:r>
            <a:r>
              <a:rPr dirty="0" sz="2200" spc="-5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and</a:t>
            </a:r>
            <a:r>
              <a:rPr dirty="0" sz="2200" spc="-3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short</a:t>
            </a:r>
            <a:r>
              <a:rPr dirty="0" sz="2200" spc="-4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inter </a:t>
            </a:r>
            <a:r>
              <a:rPr dirty="0" sz="2200" spc="-59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nodes</a:t>
            </a:r>
            <a:endParaRPr sz="2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"/>
            </a:pPr>
            <a:endParaRPr sz="2050">
              <a:latin typeface="Arial"/>
              <a:cs typeface="Arial"/>
            </a:endParaRPr>
          </a:p>
          <a:p>
            <a:pPr lvl="1" marL="411480" indent="-341630">
              <a:lnSpc>
                <a:spcPct val="100000"/>
              </a:lnSpc>
              <a:buClr>
                <a:srgbClr val="FC8537"/>
              </a:buClr>
              <a:buSzPct val="65909"/>
              <a:buFont typeface="Wingdings"/>
              <a:buChar char=""/>
              <a:tabLst>
                <a:tab pos="411480" algn="l"/>
                <a:tab pos="412115" algn="l"/>
              </a:tabLst>
            </a:pPr>
            <a:r>
              <a:rPr dirty="0" sz="2200" b="1">
                <a:latin typeface="Arial"/>
                <a:cs typeface="Arial"/>
              </a:rPr>
              <a:t>Lodging</a:t>
            </a:r>
            <a:r>
              <a:rPr dirty="0" sz="2200" spc="-2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resistance</a:t>
            </a:r>
            <a:endParaRPr sz="2200">
              <a:latin typeface="Arial"/>
              <a:cs typeface="Arial"/>
            </a:endParaRPr>
          </a:p>
          <a:p>
            <a:pPr lvl="1" marL="411480" indent="-341630">
              <a:lnSpc>
                <a:spcPct val="100000"/>
              </a:lnSpc>
              <a:spcBef>
                <a:spcPts val="1900"/>
              </a:spcBef>
              <a:buClr>
                <a:srgbClr val="FC8537"/>
              </a:buClr>
              <a:buSzPct val="65909"/>
              <a:buFont typeface="Wingdings"/>
              <a:buChar char=""/>
              <a:tabLst>
                <a:tab pos="411480" algn="l"/>
                <a:tab pos="412115" algn="l"/>
              </a:tabLst>
            </a:pP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Pod</a:t>
            </a:r>
            <a:r>
              <a:rPr dirty="0" sz="2200" spc="-3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bearing</a:t>
            </a:r>
            <a:r>
              <a:rPr dirty="0" sz="2200" spc="-5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from</a:t>
            </a:r>
            <a:r>
              <a:rPr dirty="0" sz="2200" spc="-6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20</a:t>
            </a:r>
            <a:r>
              <a:rPr dirty="0" sz="2200" spc="-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cm</a:t>
            </a:r>
            <a:r>
              <a:rPr dirty="0" sz="2200" spc="-4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-5" b="1">
                <a:solidFill>
                  <a:srgbClr val="800080"/>
                </a:solidFill>
                <a:latin typeface="Arial"/>
                <a:cs typeface="Arial"/>
              </a:rPr>
              <a:t>above </a:t>
            </a: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the</a:t>
            </a:r>
            <a:r>
              <a:rPr dirty="0" sz="2200" spc="6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ground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4046" y="171399"/>
            <a:ext cx="432816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C00000"/>
                </a:solidFill>
              </a:rPr>
              <a:t>Chickpea</a:t>
            </a:r>
            <a:r>
              <a:rPr dirty="0" sz="3600" spc="-90">
                <a:solidFill>
                  <a:srgbClr val="C00000"/>
                </a:solidFill>
              </a:rPr>
              <a:t> </a:t>
            </a:r>
            <a:r>
              <a:rPr dirty="0" sz="3600">
                <a:solidFill>
                  <a:srgbClr val="C00000"/>
                </a:solidFill>
              </a:rPr>
              <a:t>plant</a:t>
            </a:r>
            <a:r>
              <a:rPr dirty="0" sz="3600" spc="-75">
                <a:solidFill>
                  <a:srgbClr val="C00000"/>
                </a:solidFill>
              </a:rPr>
              <a:t> </a:t>
            </a:r>
            <a:r>
              <a:rPr dirty="0" sz="3600" spc="-10">
                <a:solidFill>
                  <a:srgbClr val="C00000"/>
                </a:solidFill>
              </a:rPr>
              <a:t>type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3992" y="954024"/>
            <a:ext cx="2167128" cy="23073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07423" y="954024"/>
            <a:ext cx="2374392" cy="225247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39495" y="3440048"/>
            <a:ext cx="3430904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85800" marR="5080" indent="-673735">
              <a:lnSpc>
                <a:spcPct val="100000"/>
              </a:lnSpc>
              <a:spcBef>
                <a:spcPts val="90"/>
              </a:spcBef>
            </a:pPr>
            <a:r>
              <a:rPr dirty="0" sz="1400" spc="-10" b="1">
                <a:solidFill>
                  <a:srgbClr val="0000FF"/>
                </a:solidFill>
                <a:latin typeface="Arial"/>
                <a:cs typeface="Arial"/>
              </a:rPr>
              <a:t>North 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India: </a:t>
            </a:r>
            <a:r>
              <a:rPr dirty="0" sz="1400" spc="-10" b="1">
                <a:solidFill>
                  <a:srgbClr val="0000FF"/>
                </a:solidFill>
                <a:latin typeface="Arial"/>
                <a:cs typeface="Arial"/>
              </a:rPr>
              <a:t>High 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biomass, </a:t>
            </a:r>
            <a:r>
              <a:rPr dirty="0" sz="1400" spc="-10" b="1">
                <a:solidFill>
                  <a:srgbClr val="0000FF"/>
                </a:solidFill>
                <a:latin typeface="Arial"/>
                <a:cs typeface="Arial"/>
              </a:rPr>
              <a:t>more primary </a:t>
            </a:r>
            <a:r>
              <a:rPr dirty="0" sz="1400" spc="-37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branches,</a:t>
            </a:r>
            <a:r>
              <a:rPr dirty="0" sz="14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00FF"/>
                </a:solidFill>
                <a:latin typeface="Arial"/>
                <a:cs typeface="Arial"/>
              </a:rPr>
              <a:t>Long</a:t>
            </a:r>
            <a:r>
              <a:rPr dirty="0" sz="1400" spc="-6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duration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37475" y="3400755"/>
            <a:ext cx="3269615" cy="4514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South India:</a:t>
            </a:r>
            <a:r>
              <a:rPr dirty="0" sz="1400" spc="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low</a:t>
            </a:r>
            <a:r>
              <a:rPr dirty="0" sz="14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biomass,</a:t>
            </a:r>
            <a:r>
              <a:rPr dirty="0" sz="14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00FF"/>
                </a:solidFill>
                <a:latin typeface="Arial"/>
                <a:cs typeface="Arial"/>
              </a:rPr>
              <a:t>less</a:t>
            </a:r>
            <a:r>
              <a:rPr dirty="0" sz="1400" spc="-1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00FF"/>
                </a:solidFill>
                <a:latin typeface="Arial"/>
                <a:cs typeface="Arial"/>
              </a:rPr>
              <a:t>primary</a:t>
            </a:r>
            <a:endParaRPr sz="1400">
              <a:latin typeface="Arial"/>
              <a:cs typeface="Arial"/>
            </a:endParaRPr>
          </a:p>
          <a:p>
            <a:pPr algn="ctr" marL="6350">
              <a:lnSpc>
                <a:spcPct val="100000"/>
              </a:lnSpc>
            </a:pPr>
            <a:r>
              <a:rPr dirty="0" sz="1400" spc="-2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4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400" spc="-2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400" spc="-2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1400" spc="-5" b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400" spc="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400" spc="-20" b="1">
                <a:solidFill>
                  <a:srgbClr val="0000FF"/>
                </a:solidFill>
                <a:latin typeface="Arial"/>
                <a:cs typeface="Arial"/>
              </a:rPr>
              <a:t>ho</a:t>
            </a:r>
            <a:r>
              <a:rPr dirty="0" sz="14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400" spc="-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400" spc="-8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00FF"/>
                </a:solidFill>
                <a:latin typeface="Arial"/>
                <a:cs typeface="Arial"/>
              </a:rPr>
              <a:t>du</a:t>
            </a:r>
            <a:r>
              <a:rPr dirty="0" sz="14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400" spc="-1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400" spc="-5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400" spc="-2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400" spc="-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08064" y="954024"/>
            <a:ext cx="2161031" cy="231952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4359" y="954024"/>
            <a:ext cx="2054352" cy="231952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83992" y="4203191"/>
            <a:ext cx="5785104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20055" y="0"/>
            <a:ext cx="1957070" cy="307975"/>
            <a:chOff x="5020055" y="0"/>
            <a:chExt cx="1957070" cy="3079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0055" y="0"/>
              <a:ext cx="292608" cy="3048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62727" y="0"/>
              <a:ext cx="210312" cy="23469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73039" y="0"/>
              <a:ext cx="1703832" cy="3078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15711" y="12191"/>
              <a:ext cx="1618488" cy="22555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030630" y="890168"/>
            <a:ext cx="8227059" cy="3590290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735330" algn="l"/>
              </a:tabLst>
            </a:pP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Long	</a:t>
            </a:r>
            <a:r>
              <a:rPr dirty="0" sz="1900" spc="-5" b="1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900" spc="-3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5" b="1">
                <a:solidFill>
                  <a:srgbClr val="0000FF"/>
                </a:solidFill>
                <a:latin typeface="Arial"/>
                <a:cs typeface="Arial"/>
              </a:rPr>
              <a:t>medium</a:t>
            </a:r>
            <a:r>
              <a:rPr dirty="0" sz="1900" spc="-3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0000FF"/>
                </a:solidFill>
                <a:latin typeface="Arial"/>
                <a:cs typeface="Arial"/>
              </a:rPr>
              <a:t>duration</a:t>
            </a:r>
            <a:endParaRPr sz="1900">
              <a:latin typeface="Arial"/>
              <a:cs typeface="Arial"/>
            </a:endParaRPr>
          </a:p>
          <a:p>
            <a:pPr marL="537210" indent="-525145">
              <a:lnSpc>
                <a:spcPct val="100000"/>
              </a:lnSpc>
              <a:spcBef>
                <a:spcPts val="1010"/>
              </a:spcBef>
              <a:buClr>
                <a:srgbClr val="FC8537"/>
              </a:buClr>
              <a:buSzPct val="68421"/>
              <a:buFont typeface="Wingdings"/>
              <a:buChar char=""/>
              <a:tabLst>
                <a:tab pos="537210" algn="l"/>
                <a:tab pos="537845" algn="l"/>
              </a:tabLst>
            </a:pPr>
            <a:r>
              <a:rPr dirty="0" sz="1900" b="1">
                <a:latin typeface="Arial"/>
                <a:cs typeface="Arial"/>
              </a:rPr>
              <a:t>Semi-dwarf</a:t>
            </a:r>
            <a:r>
              <a:rPr dirty="0" sz="1900" spc="-25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plant</a:t>
            </a:r>
            <a:r>
              <a:rPr dirty="0" sz="1900" spc="-15" b="1">
                <a:latin typeface="Arial"/>
                <a:cs typeface="Arial"/>
              </a:rPr>
              <a:t> </a:t>
            </a:r>
            <a:r>
              <a:rPr dirty="0" sz="1900" spc="-20" b="1">
                <a:latin typeface="Arial"/>
                <a:cs typeface="Arial"/>
              </a:rPr>
              <a:t>type</a:t>
            </a:r>
            <a:r>
              <a:rPr dirty="0" sz="1900" spc="50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(1.5</a:t>
            </a:r>
            <a:r>
              <a:rPr dirty="0" sz="1900" spc="-25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–</a:t>
            </a:r>
            <a:r>
              <a:rPr dirty="0" sz="1900" spc="5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1.8</a:t>
            </a:r>
            <a:r>
              <a:rPr dirty="0" sz="1900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m)</a:t>
            </a:r>
            <a:r>
              <a:rPr dirty="0" sz="1900" spc="-15" b="1">
                <a:latin typeface="Arial"/>
                <a:cs typeface="Arial"/>
              </a:rPr>
              <a:t> </a:t>
            </a:r>
            <a:r>
              <a:rPr dirty="0" sz="1900" spc="-10" b="1">
                <a:latin typeface="Arial"/>
                <a:cs typeface="Arial"/>
              </a:rPr>
              <a:t>for</a:t>
            </a:r>
            <a:r>
              <a:rPr dirty="0" sz="1900" spc="-20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mechanized</a:t>
            </a:r>
            <a:r>
              <a:rPr dirty="0" sz="1900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plant</a:t>
            </a:r>
            <a:r>
              <a:rPr dirty="0" sz="1900" spc="165" b="1">
                <a:latin typeface="Arial"/>
                <a:cs typeface="Arial"/>
              </a:rPr>
              <a:t> </a:t>
            </a:r>
            <a:r>
              <a:rPr dirty="0" sz="1900" spc="-10" b="1">
                <a:latin typeface="Arial"/>
                <a:cs typeface="Arial"/>
              </a:rPr>
              <a:t>protection</a:t>
            </a:r>
            <a:endParaRPr sz="19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95"/>
              </a:spcBef>
              <a:buClr>
                <a:srgbClr val="FC8537"/>
              </a:buClr>
              <a:buSzPct val="68421"/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dirty="0" sz="1900" spc="-10" b="1">
                <a:solidFill>
                  <a:srgbClr val="800080"/>
                </a:solidFill>
                <a:latin typeface="Arial"/>
                <a:cs typeface="Arial"/>
              </a:rPr>
              <a:t>Open</a:t>
            </a:r>
            <a:r>
              <a:rPr dirty="0" sz="1900" spc="-1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800080"/>
                </a:solidFill>
                <a:latin typeface="Arial"/>
                <a:cs typeface="Arial"/>
              </a:rPr>
              <a:t>canopy</a:t>
            </a:r>
            <a:r>
              <a:rPr dirty="0" sz="1900" spc="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10" b="1">
                <a:solidFill>
                  <a:srgbClr val="800080"/>
                </a:solidFill>
                <a:latin typeface="Arial"/>
                <a:cs typeface="Arial"/>
              </a:rPr>
              <a:t>with</a:t>
            </a:r>
            <a:r>
              <a:rPr dirty="0" sz="1900" spc="-8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800080"/>
                </a:solidFill>
                <a:latin typeface="Arial"/>
                <a:cs typeface="Arial"/>
              </a:rPr>
              <a:t>determinancy</a:t>
            </a:r>
            <a:endParaRPr sz="19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300"/>
              </a:spcBef>
              <a:buClr>
                <a:srgbClr val="FC8537"/>
              </a:buClr>
              <a:buSzPct val="68421"/>
              <a:buFont typeface="Wingdings"/>
              <a:buChar char=""/>
              <a:tabLst>
                <a:tab pos="469900" algn="l"/>
                <a:tab pos="470534" algn="l"/>
                <a:tab pos="1948180" algn="l"/>
              </a:tabLst>
            </a:pPr>
            <a:r>
              <a:rPr dirty="0" sz="1900" spc="-10" b="1">
                <a:latin typeface="Arial"/>
                <a:cs typeface="Arial"/>
              </a:rPr>
              <a:t>Non-cluster	pod</a:t>
            </a:r>
            <a:r>
              <a:rPr dirty="0" sz="1900" spc="-25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bearing</a:t>
            </a:r>
            <a:endParaRPr sz="19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95"/>
              </a:spcBef>
              <a:buClr>
                <a:srgbClr val="FC8537"/>
              </a:buClr>
              <a:buSzPct val="68421"/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dirty="0" sz="1900" spc="-10" b="1">
                <a:solidFill>
                  <a:srgbClr val="800080"/>
                </a:solidFill>
                <a:latin typeface="Arial"/>
                <a:cs typeface="Arial"/>
              </a:rPr>
              <a:t>Long</a:t>
            </a:r>
            <a:r>
              <a:rPr dirty="0" sz="1900" spc="1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800080"/>
                </a:solidFill>
                <a:latin typeface="Arial"/>
                <a:cs typeface="Arial"/>
              </a:rPr>
              <a:t>fruiting</a:t>
            </a:r>
            <a:r>
              <a:rPr dirty="0" sz="1900" spc="-2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5" b="1">
                <a:solidFill>
                  <a:srgbClr val="800080"/>
                </a:solidFill>
                <a:latin typeface="Arial"/>
                <a:cs typeface="Arial"/>
              </a:rPr>
              <a:t>branches</a:t>
            </a:r>
            <a:r>
              <a:rPr dirty="0" sz="1900" spc="-10" b="1">
                <a:solidFill>
                  <a:srgbClr val="800080"/>
                </a:solidFill>
                <a:latin typeface="Arial"/>
                <a:cs typeface="Arial"/>
              </a:rPr>
              <a:t> for</a:t>
            </a:r>
            <a:r>
              <a:rPr dirty="0" sz="1900" spc="-2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5" b="1">
                <a:solidFill>
                  <a:srgbClr val="800080"/>
                </a:solidFill>
                <a:latin typeface="Arial"/>
                <a:cs typeface="Arial"/>
              </a:rPr>
              <a:t>high</a:t>
            </a:r>
            <a:r>
              <a:rPr dirty="0" sz="1900" spc="4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15" b="1">
                <a:solidFill>
                  <a:srgbClr val="800080"/>
                </a:solidFill>
                <a:latin typeface="Arial"/>
                <a:cs typeface="Arial"/>
              </a:rPr>
              <a:t>yield</a:t>
            </a:r>
            <a:endParaRPr sz="19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300"/>
              </a:spcBef>
              <a:buClr>
                <a:srgbClr val="FC8537"/>
              </a:buClr>
              <a:buSzPct val="68421"/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dirty="0" sz="1900" spc="-5" b="1">
                <a:latin typeface="Arial"/>
                <a:cs typeface="Arial"/>
              </a:rPr>
              <a:t>Middle</a:t>
            </a:r>
            <a:r>
              <a:rPr dirty="0" sz="1900" spc="-65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and</a:t>
            </a:r>
            <a:r>
              <a:rPr dirty="0" sz="1900" b="1">
                <a:latin typeface="Arial"/>
                <a:cs typeface="Arial"/>
              </a:rPr>
              <a:t> </a:t>
            </a:r>
            <a:r>
              <a:rPr dirty="0" sz="1900" spc="-10" b="1">
                <a:latin typeface="Arial"/>
                <a:cs typeface="Arial"/>
              </a:rPr>
              <a:t>top</a:t>
            </a:r>
            <a:r>
              <a:rPr dirty="0" sz="1900" spc="-20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bearing</a:t>
            </a:r>
            <a:endParaRPr sz="19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95"/>
              </a:spcBef>
              <a:buClr>
                <a:srgbClr val="FC8537"/>
              </a:buClr>
              <a:buSzPct val="68421"/>
              <a:buFont typeface="Wingdings"/>
              <a:buChar char=""/>
              <a:tabLst>
                <a:tab pos="469900" algn="l"/>
                <a:tab pos="470534" algn="l"/>
                <a:tab pos="4646295" algn="l"/>
              </a:tabLst>
            </a:pPr>
            <a:r>
              <a:rPr dirty="0" sz="1900" spc="-5" b="1">
                <a:solidFill>
                  <a:srgbClr val="800080"/>
                </a:solidFill>
                <a:latin typeface="Arial"/>
                <a:cs typeface="Arial"/>
              </a:rPr>
              <a:t>Spreading</a:t>
            </a:r>
            <a:r>
              <a:rPr dirty="0" sz="1900" spc="-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20" b="1">
                <a:solidFill>
                  <a:srgbClr val="800080"/>
                </a:solidFill>
                <a:latin typeface="Arial"/>
                <a:cs typeface="Arial"/>
              </a:rPr>
              <a:t>type</a:t>
            </a:r>
            <a:r>
              <a:rPr dirty="0" sz="1900" spc="5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10" b="1">
                <a:solidFill>
                  <a:srgbClr val="800080"/>
                </a:solidFill>
                <a:latin typeface="Arial"/>
                <a:cs typeface="Arial"/>
              </a:rPr>
              <a:t>for</a:t>
            </a:r>
            <a:r>
              <a:rPr dirty="0" sz="1900" spc="10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5" b="1">
                <a:solidFill>
                  <a:srgbClr val="800080"/>
                </a:solidFill>
                <a:latin typeface="Arial"/>
                <a:cs typeface="Arial"/>
              </a:rPr>
              <a:t>intercropping</a:t>
            </a:r>
            <a:r>
              <a:rPr dirty="0" sz="1900" spc="5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5" b="1">
                <a:solidFill>
                  <a:srgbClr val="800080"/>
                </a:solidFill>
                <a:latin typeface="Arial"/>
                <a:cs typeface="Arial"/>
              </a:rPr>
              <a:t>in	</a:t>
            </a:r>
            <a:r>
              <a:rPr dirty="0" sz="1900" spc="-10" b="1">
                <a:solidFill>
                  <a:srgbClr val="800080"/>
                </a:solidFill>
                <a:latin typeface="Arial"/>
                <a:cs typeface="Arial"/>
              </a:rPr>
              <a:t>south</a:t>
            </a:r>
            <a:r>
              <a:rPr dirty="0" sz="190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5" b="1">
                <a:solidFill>
                  <a:srgbClr val="800080"/>
                </a:solidFill>
                <a:latin typeface="Arial"/>
                <a:cs typeface="Arial"/>
              </a:rPr>
              <a:t>and</a:t>
            </a:r>
            <a:r>
              <a:rPr dirty="0" sz="1900" spc="-3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900" spc="-5" b="1">
                <a:solidFill>
                  <a:srgbClr val="800080"/>
                </a:solidFill>
                <a:latin typeface="Arial"/>
                <a:cs typeface="Arial"/>
              </a:rPr>
              <a:t>central India</a:t>
            </a:r>
            <a:endParaRPr sz="19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325"/>
              </a:spcBef>
              <a:buClr>
                <a:srgbClr val="FC8537"/>
              </a:buClr>
              <a:buSzPct val="68421"/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dirty="0" sz="1900" spc="-10" b="1">
                <a:latin typeface="Arial"/>
                <a:cs typeface="Arial"/>
              </a:rPr>
              <a:t>Compact</a:t>
            </a:r>
            <a:r>
              <a:rPr dirty="0" sz="1900" spc="10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plant</a:t>
            </a:r>
            <a:r>
              <a:rPr dirty="0" sz="1900" spc="-15" b="1">
                <a:latin typeface="Arial"/>
                <a:cs typeface="Arial"/>
              </a:rPr>
              <a:t> </a:t>
            </a:r>
            <a:r>
              <a:rPr dirty="0" sz="1900" spc="-20" b="1">
                <a:latin typeface="Arial"/>
                <a:cs typeface="Arial"/>
              </a:rPr>
              <a:t>type</a:t>
            </a:r>
            <a:r>
              <a:rPr dirty="0" sz="1900" spc="20" b="1">
                <a:latin typeface="Arial"/>
                <a:cs typeface="Arial"/>
              </a:rPr>
              <a:t> </a:t>
            </a:r>
            <a:r>
              <a:rPr dirty="0" sz="1900" spc="-10" b="1">
                <a:latin typeface="Arial"/>
                <a:cs typeface="Arial"/>
              </a:rPr>
              <a:t>for </a:t>
            </a:r>
            <a:r>
              <a:rPr dirty="0" sz="1900" spc="-5" b="1">
                <a:latin typeface="Arial"/>
                <a:cs typeface="Arial"/>
              </a:rPr>
              <a:t>intercropping in</a:t>
            </a:r>
            <a:r>
              <a:rPr dirty="0" sz="1900" spc="-15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northern</a:t>
            </a:r>
            <a:r>
              <a:rPr dirty="0" sz="1900" spc="114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India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56944" y="57911"/>
            <a:ext cx="9812020" cy="3456940"/>
            <a:chOff x="1456944" y="57911"/>
            <a:chExt cx="9812020" cy="34569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56432" y="57911"/>
              <a:ext cx="5583936" cy="58521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6944" y="649224"/>
              <a:ext cx="4029455" cy="284683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59167" y="649224"/>
              <a:ext cx="4209287" cy="286512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698498" y="3561333"/>
            <a:ext cx="25082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Long</a:t>
            </a:r>
            <a:r>
              <a:rPr dirty="0" sz="18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fruiting</a:t>
            </a:r>
            <a:r>
              <a:rPr dirty="0" sz="1800" spc="-1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branches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26805" y="3538220"/>
            <a:ext cx="17799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9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4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spc="-9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pod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ring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56944" y="3950208"/>
            <a:ext cx="4029455" cy="232257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705101" y="6445097"/>
            <a:ext cx="26460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Non</a:t>
            </a:r>
            <a:r>
              <a:rPr dirty="0" sz="1800" spc="-4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cluster</a:t>
            </a:r>
            <a:r>
              <a:rPr dirty="0" sz="1800" spc="-8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pod</a:t>
            </a:r>
            <a:r>
              <a:rPr dirty="0" sz="1800" spc="-5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bearing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56119" y="3898391"/>
            <a:ext cx="4209287" cy="2481072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8301355" y="6422237"/>
            <a:ext cx="24663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Determinate</a:t>
            </a:r>
            <a:r>
              <a:rPr dirty="0" sz="1800" spc="-1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plant</a:t>
            </a:r>
            <a:r>
              <a:rPr dirty="0" sz="1800" spc="-9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0000FF"/>
                </a:solidFill>
                <a:latin typeface="Arial"/>
                <a:cs typeface="Arial"/>
              </a:rPr>
              <a:t>type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75632" y="539495"/>
            <a:ext cx="1926589" cy="363220"/>
            <a:chOff x="4675632" y="539495"/>
            <a:chExt cx="1926589" cy="3632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75632" y="539495"/>
              <a:ext cx="350520" cy="35661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8304" y="554735"/>
              <a:ext cx="265175" cy="2712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95672" y="588263"/>
              <a:ext cx="1606296" cy="31394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35296" y="603503"/>
              <a:ext cx="1520952" cy="22555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759958" y="1789427"/>
            <a:ext cx="5888355" cy="171132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5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spc="5" b="1">
                <a:latin typeface="Arial"/>
                <a:cs typeface="Arial"/>
              </a:rPr>
              <a:t>Optimum</a:t>
            </a:r>
            <a:r>
              <a:rPr dirty="0" sz="2200" spc="-11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duration</a:t>
            </a:r>
            <a:r>
              <a:rPr dirty="0" sz="2200" spc="-5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(65-75</a:t>
            </a:r>
            <a:r>
              <a:rPr dirty="0" sz="2200" spc="-20" b="1">
                <a:latin typeface="Arial"/>
                <a:cs typeface="Arial"/>
              </a:rPr>
              <a:t> </a:t>
            </a:r>
            <a:r>
              <a:rPr dirty="0" sz="2200" spc="-10" b="1">
                <a:latin typeface="Arial"/>
                <a:cs typeface="Arial"/>
              </a:rPr>
              <a:t>days)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15"/>
              </a:spcBef>
              <a:buClr>
                <a:srgbClr val="FC8537"/>
              </a:buClr>
              <a:buSzPct val="68181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Balanced</a:t>
            </a:r>
            <a:r>
              <a:rPr dirty="0" sz="2200" spc="-6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-5" b="1">
                <a:solidFill>
                  <a:srgbClr val="800080"/>
                </a:solidFill>
                <a:latin typeface="Arial"/>
                <a:cs typeface="Arial"/>
              </a:rPr>
              <a:t>vegetative</a:t>
            </a:r>
            <a:r>
              <a:rPr dirty="0" sz="2200" spc="15" b="1">
                <a:solidFill>
                  <a:srgbClr val="800080"/>
                </a:solidFill>
                <a:latin typeface="Arial"/>
                <a:cs typeface="Arial"/>
              </a:rPr>
              <a:t> growth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spc="-5" b="1">
                <a:latin typeface="Arial"/>
                <a:cs typeface="Arial"/>
              </a:rPr>
              <a:t>Clear</a:t>
            </a:r>
            <a:r>
              <a:rPr dirty="0" sz="2200" spc="-55" b="1">
                <a:latin typeface="Arial"/>
                <a:cs typeface="Arial"/>
              </a:rPr>
              <a:t> </a:t>
            </a:r>
            <a:r>
              <a:rPr dirty="0" sz="2200" spc="5" b="1">
                <a:latin typeface="Arial"/>
                <a:cs typeface="Arial"/>
              </a:rPr>
              <a:t>distinction</a:t>
            </a:r>
            <a:r>
              <a:rPr dirty="0" sz="2200" spc="-30" b="1">
                <a:latin typeface="Arial"/>
                <a:cs typeface="Arial"/>
              </a:rPr>
              <a:t> </a:t>
            </a:r>
            <a:r>
              <a:rPr dirty="0" sz="2200" spc="5" b="1">
                <a:latin typeface="Arial"/>
                <a:cs typeface="Arial"/>
              </a:rPr>
              <a:t>between</a:t>
            </a:r>
            <a:r>
              <a:rPr dirty="0" sz="2200" spc="-50" b="1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vegetative</a:t>
            </a:r>
            <a:r>
              <a:rPr dirty="0" sz="2200" spc="-25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and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65"/>
              </a:spcBef>
            </a:pPr>
            <a:r>
              <a:rPr dirty="0" sz="2200" b="1">
                <a:latin typeface="Arial"/>
                <a:cs typeface="Arial"/>
              </a:rPr>
              <a:t>reproductive</a:t>
            </a:r>
            <a:r>
              <a:rPr dirty="0" sz="2200" spc="-40" b="1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phase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9958" y="3608578"/>
            <a:ext cx="6156960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spc="-85" b="1">
                <a:solidFill>
                  <a:srgbClr val="800080"/>
                </a:solidFill>
                <a:latin typeface="Arial"/>
                <a:cs typeface="Arial"/>
              </a:rPr>
              <a:t>Tall</a:t>
            </a:r>
            <a:r>
              <a:rPr dirty="0" sz="2200" spc="-5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plants</a:t>
            </a:r>
            <a:r>
              <a:rPr dirty="0" sz="2200" spc="-3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(80-100</a:t>
            </a:r>
            <a:r>
              <a:rPr dirty="0" sz="2200" spc="-6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cm)</a:t>
            </a:r>
            <a:r>
              <a:rPr dirty="0" sz="2200" spc="-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10" b="1">
                <a:solidFill>
                  <a:srgbClr val="800080"/>
                </a:solidFill>
                <a:latin typeface="Arial"/>
                <a:cs typeface="Arial"/>
              </a:rPr>
              <a:t>with</a:t>
            </a:r>
            <a:r>
              <a:rPr dirty="0" sz="2200" spc="-5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more</a:t>
            </a:r>
            <a:r>
              <a:rPr dirty="0" sz="2200" spc="6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branches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9958" y="4053966"/>
            <a:ext cx="345503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spc="-5" b="1">
                <a:latin typeface="Arial"/>
                <a:cs typeface="Arial"/>
              </a:rPr>
              <a:t>Synchronous</a:t>
            </a:r>
            <a:r>
              <a:rPr dirty="0" sz="2200" spc="-45" b="1">
                <a:latin typeface="Arial"/>
                <a:cs typeface="Arial"/>
              </a:rPr>
              <a:t> </a:t>
            </a:r>
            <a:r>
              <a:rPr dirty="0" sz="2200" spc="5" b="1">
                <a:latin typeface="Arial"/>
                <a:cs typeface="Arial"/>
              </a:rPr>
              <a:t>maturity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9958" y="4498670"/>
            <a:ext cx="6214110" cy="3625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0"/>
              </a:spcBef>
              <a:buClr>
                <a:srgbClr val="FC8537"/>
              </a:buClr>
              <a:buSzPct val="68181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spc="5" b="1">
                <a:solidFill>
                  <a:srgbClr val="800080"/>
                </a:solidFill>
                <a:latin typeface="Arial"/>
                <a:cs typeface="Arial"/>
              </a:rPr>
              <a:t>More</a:t>
            </a:r>
            <a:r>
              <a:rPr dirty="0" sz="2200" spc="-5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no.</a:t>
            </a:r>
            <a:r>
              <a:rPr dirty="0" sz="2200" spc="-3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of</a:t>
            </a:r>
            <a:r>
              <a:rPr dirty="0" sz="2200" spc="-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clusters/plant</a:t>
            </a:r>
            <a:r>
              <a:rPr dirty="0" sz="2200" spc="-2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and</a:t>
            </a:r>
            <a:r>
              <a:rPr dirty="0" sz="2200" spc="7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pods/cluster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9958" y="4862497"/>
            <a:ext cx="5485765" cy="123126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50"/>
              </a:spcBef>
              <a:buClr>
                <a:srgbClr val="FC8537"/>
              </a:buClr>
              <a:buSzPct val="68181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200" spc="5" b="1">
                <a:latin typeface="Arial"/>
                <a:cs typeface="Arial"/>
              </a:rPr>
              <a:t>More</a:t>
            </a:r>
            <a:r>
              <a:rPr dirty="0" sz="2200" spc="-6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number</a:t>
            </a:r>
            <a:r>
              <a:rPr dirty="0" sz="2200" spc="-70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of</a:t>
            </a:r>
            <a:r>
              <a:rPr dirty="0" sz="2200" spc="45" b="1">
                <a:latin typeface="Arial"/>
                <a:cs typeface="Arial"/>
              </a:rPr>
              <a:t> </a:t>
            </a:r>
            <a:r>
              <a:rPr dirty="0" sz="2200" b="1">
                <a:latin typeface="Arial"/>
                <a:cs typeface="Arial"/>
              </a:rPr>
              <a:t>seeds/pod</a:t>
            </a:r>
            <a:endParaRPr sz="2200">
              <a:latin typeface="Arial"/>
              <a:cs typeface="Arial"/>
            </a:endParaRPr>
          </a:p>
          <a:p>
            <a:pPr marL="469900" marR="5080" indent="-457200">
              <a:lnSpc>
                <a:spcPct val="110100"/>
              </a:lnSpc>
              <a:spcBef>
                <a:spcPts val="385"/>
              </a:spcBef>
              <a:buClr>
                <a:srgbClr val="FC8537"/>
              </a:buClr>
              <a:buSzPct val="65909"/>
              <a:buFont typeface="Wingdings"/>
              <a:buChar char=""/>
              <a:tabLst>
                <a:tab pos="469265" algn="l"/>
                <a:tab pos="469900" algn="l"/>
                <a:tab pos="2012314" algn="l"/>
              </a:tabLst>
            </a:pP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Shattering	and</a:t>
            </a:r>
            <a:r>
              <a:rPr dirty="0" sz="2200" spc="-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spc="-5" b="1">
                <a:solidFill>
                  <a:srgbClr val="800080"/>
                </a:solidFill>
                <a:latin typeface="Arial"/>
                <a:cs typeface="Arial"/>
              </a:rPr>
              <a:t>pre-harvest</a:t>
            </a:r>
            <a:r>
              <a:rPr dirty="0" sz="2200" spc="-6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sprouting </a:t>
            </a:r>
            <a:r>
              <a:rPr dirty="0" sz="2200" spc="-60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800080"/>
                </a:solidFill>
                <a:latin typeface="Arial"/>
                <a:cs typeface="Arial"/>
              </a:rPr>
              <a:t>tolerance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9600" y="1569719"/>
            <a:ext cx="4876800" cy="658495"/>
          </a:xfrm>
          <a:custGeom>
            <a:avLst/>
            <a:gdLst/>
            <a:ahLst/>
            <a:cxnLst/>
            <a:rect l="l" t="t" r="r" b="b"/>
            <a:pathLst>
              <a:path w="4876800" h="658494">
                <a:moveTo>
                  <a:pt x="4767072" y="0"/>
                </a:moveTo>
                <a:lnTo>
                  <a:pt x="109728" y="0"/>
                </a:lnTo>
                <a:lnTo>
                  <a:pt x="67017" y="8635"/>
                </a:lnTo>
                <a:lnTo>
                  <a:pt x="32131" y="32130"/>
                </a:lnTo>
                <a:lnTo>
                  <a:pt x="8623" y="67055"/>
                </a:lnTo>
                <a:lnTo>
                  <a:pt x="0" y="109727"/>
                </a:lnTo>
                <a:lnTo>
                  <a:pt x="0" y="548513"/>
                </a:lnTo>
                <a:lnTo>
                  <a:pt x="8623" y="591184"/>
                </a:lnTo>
                <a:lnTo>
                  <a:pt x="32131" y="626109"/>
                </a:lnTo>
                <a:lnTo>
                  <a:pt x="67017" y="649604"/>
                </a:lnTo>
                <a:lnTo>
                  <a:pt x="109728" y="658240"/>
                </a:lnTo>
                <a:lnTo>
                  <a:pt x="4767072" y="658240"/>
                </a:lnTo>
                <a:lnTo>
                  <a:pt x="4809744" y="649604"/>
                </a:lnTo>
                <a:lnTo>
                  <a:pt x="4844669" y="626109"/>
                </a:lnTo>
                <a:lnTo>
                  <a:pt x="4868164" y="591184"/>
                </a:lnTo>
                <a:lnTo>
                  <a:pt x="4876800" y="548513"/>
                </a:lnTo>
                <a:lnTo>
                  <a:pt x="4876800" y="109727"/>
                </a:lnTo>
                <a:lnTo>
                  <a:pt x="4868164" y="67055"/>
                </a:lnTo>
                <a:lnTo>
                  <a:pt x="4844669" y="32130"/>
                </a:lnTo>
                <a:lnTo>
                  <a:pt x="4809744" y="8635"/>
                </a:lnTo>
                <a:lnTo>
                  <a:pt x="4767072" y="0"/>
                </a:lnTo>
                <a:close/>
              </a:path>
            </a:pathLst>
          </a:custGeom>
          <a:solidFill>
            <a:srgbClr val="FC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23189" y="1377132"/>
            <a:ext cx="5050155" cy="426720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408940">
              <a:lnSpc>
                <a:spcPct val="100000"/>
              </a:lnSpc>
              <a:spcBef>
                <a:spcPts val="1300"/>
              </a:spcBef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Spring/Summer</a:t>
            </a:r>
            <a:r>
              <a:rPr dirty="0" sz="2000" spc="-6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season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295"/>
              </a:spcBef>
              <a:buClr>
                <a:srgbClr val="FC8537"/>
              </a:buClr>
              <a:buSzPct val="69047"/>
              <a:buFont typeface="Wingdings"/>
              <a:buChar char=""/>
              <a:tabLst>
                <a:tab pos="287020" algn="l"/>
              </a:tabLst>
            </a:pPr>
            <a:r>
              <a:rPr dirty="0" sz="2100" spc="5" b="1">
                <a:latin typeface="Arial"/>
                <a:cs typeface="Arial"/>
              </a:rPr>
              <a:t>Shorter</a:t>
            </a:r>
            <a:r>
              <a:rPr dirty="0" sz="2100" spc="-5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duration</a:t>
            </a:r>
            <a:r>
              <a:rPr dirty="0" sz="2100" spc="-6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(50-60</a:t>
            </a:r>
            <a:r>
              <a:rPr dirty="0" sz="2100" spc="-90" b="1">
                <a:latin typeface="Arial"/>
                <a:cs typeface="Arial"/>
              </a:rPr>
              <a:t> </a:t>
            </a:r>
            <a:r>
              <a:rPr dirty="0" sz="2100" spc="-5" b="1">
                <a:latin typeface="Arial"/>
                <a:cs typeface="Arial"/>
              </a:rPr>
              <a:t>days)</a:t>
            </a:r>
            <a:endParaRPr sz="21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915"/>
              </a:spcBef>
              <a:buClr>
                <a:srgbClr val="FC8537"/>
              </a:buClr>
              <a:buSzPct val="69047"/>
              <a:buFont typeface="Wingdings"/>
              <a:buChar char=""/>
              <a:tabLst>
                <a:tab pos="469265" algn="l"/>
                <a:tab pos="469900" algn="l"/>
                <a:tab pos="3216275" algn="l"/>
              </a:tabLst>
            </a:pPr>
            <a:r>
              <a:rPr dirty="0" sz="2100" spc="10" b="1">
                <a:solidFill>
                  <a:srgbClr val="800080"/>
                </a:solidFill>
                <a:latin typeface="Arial"/>
                <a:cs typeface="Arial"/>
              </a:rPr>
              <a:t>Medium</a:t>
            </a:r>
            <a:r>
              <a:rPr dirty="0" sz="2100" spc="-7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5" b="1">
                <a:solidFill>
                  <a:srgbClr val="800080"/>
                </a:solidFill>
                <a:latin typeface="Arial"/>
                <a:cs typeface="Arial"/>
              </a:rPr>
              <a:t>plant</a:t>
            </a:r>
            <a:r>
              <a:rPr dirty="0" sz="2100" spc="-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5" b="1">
                <a:solidFill>
                  <a:srgbClr val="800080"/>
                </a:solidFill>
                <a:latin typeface="Arial"/>
                <a:cs typeface="Arial"/>
              </a:rPr>
              <a:t>height	</a:t>
            </a:r>
            <a:r>
              <a:rPr dirty="0" sz="2100" b="1">
                <a:solidFill>
                  <a:srgbClr val="800080"/>
                </a:solidFill>
                <a:latin typeface="Arial"/>
                <a:cs typeface="Arial"/>
              </a:rPr>
              <a:t>(60-80</a:t>
            </a:r>
            <a:r>
              <a:rPr dirty="0" sz="2100" spc="-14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5" b="1">
                <a:solidFill>
                  <a:srgbClr val="800080"/>
                </a:solidFill>
                <a:latin typeface="Arial"/>
                <a:cs typeface="Arial"/>
              </a:rPr>
              <a:t>cm)</a:t>
            </a:r>
            <a:endParaRPr sz="21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Clr>
                <a:srgbClr val="FC8537"/>
              </a:buClr>
              <a:buSzPct val="69047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100" spc="-5" b="1">
                <a:latin typeface="Arial"/>
                <a:cs typeface="Arial"/>
              </a:rPr>
              <a:t>Determinate</a:t>
            </a:r>
            <a:r>
              <a:rPr dirty="0" sz="2100" spc="-30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growth</a:t>
            </a:r>
            <a:r>
              <a:rPr dirty="0" sz="2100" spc="-5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habit</a:t>
            </a:r>
            <a:r>
              <a:rPr dirty="0" sz="2100" spc="-135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and</a:t>
            </a:r>
            <a:endParaRPr sz="21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65"/>
              </a:spcBef>
            </a:pPr>
            <a:r>
              <a:rPr dirty="0" sz="2100" b="1">
                <a:latin typeface="Arial"/>
                <a:cs typeface="Arial"/>
              </a:rPr>
              <a:t>synchronous</a:t>
            </a:r>
            <a:r>
              <a:rPr dirty="0" sz="2100" spc="-8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maturity</a:t>
            </a:r>
            <a:endParaRPr sz="21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05"/>
              </a:spcBef>
              <a:buClr>
                <a:srgbClr val="FC8537"/>
              </a:buClr>
              <a:buSzPct val="69047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100" b="1">
                <a:solidFill>
                  <a:srgbClr val="800080"/>
                </a:solidFill>
                <a:latin typeface="Arial"/>
                <a:cs typeface="Arial"/>
              </a:rPr>
              <a:t>High</a:t>
            </a:r>
            <a:r>
              <a:rPr dirty="0" sz="2100" spc="-3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800080"/>
                </a:solidFill>
                <a:latin typeface="Arial"/>
                <a:cs typeface="Arial"/>
              </a:rPr>
              <a:t>initial</a:t>
            </a:r>
            <a:r>
              <a:rPr dirty="0" sz="2100" spc="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10" b="1">
                <a:solidFill>
                  <a:srgbClr val="800080"/>
                </a:solidFill>
                <a:latin typeface="Arial"/>
                <a:cs typeface="Arial"/>
              </a:rPr>
              <a:t>growth</a:t>
            </a:r>
            <a:r>
              <a:rPr dirty="0" sz="2100" spc="-7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800080"/>
                </a:solidFill>
                <a:latin typeface="Arial"/>
                <a:cs typeface="Arial"/>
              </a:rPr>
              <a:t>vigor</a:t>
            </a:r>
            <a:endParaRPr sz="21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50"/>
              </a:spcBef>
              <a:buClr>
                <a:srgbClr val="FC8537"/>
              </a:buClr>
              <a:buSzPct val="69047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100" spc="15" b="1">
                <a:latin typeface="Arial"/>
                <a:cs typeface="Arial"/>
              </a:rPr>
              <a:t>More</a:t>
            </a:r>
            <a:r>
              <a:rPr dirty="0" sz="2100" spc="-110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number</a:t>
            </a:r>
            <a:r>
              <a:rPr dirty="0" sz="2100" spc="-35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of</a:t>
            </a:r>
            <a:r>
              <a:rPr dirty="0" sz="2100" spc="-15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pods</a:t>
            </a:r>
            <a:r>
              <a:rPr dirty="0" sz="2100" spc="-25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at</a:t>
            </a:r>
            <a:r>
              <a:rPr dirty="0" sz="2100" spc="-45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top</a:t>
            </a:r>
            <a:r>
              <a:rPr dirty="0" sz="2100" spc="-5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of</a:t>
            </a:r>
            <a:r>
              <a:rPr dirty="0" sz="2100" spc="-1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plant</a:t>
            </a:r>
            <a:endParaRPr sz="21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40"/>
              </a:spcBef>
              <a:tabLst>
                <a:tab pos="1167765" algn="l"/>
              </a:tabLst>
            </a:pPr>
            <a:r>
              <a:rPr dirty="0" sz="2100" spc="5" b="1">
                <a:latin typeface="Arial"/>
                <a:cs typeface="Arial"/>
              </a:rPr>
              <a:t>and	</a:t>
            </a:r>
            <a:r>
              <a:rPr dirty="0" sz="2100" spc="-5" b="1">
                <a:latin typeface="Arial"/>
                <a:cs typeface="Arial"/>
              </a:rPr>
              <a:t>non-shattering</a:t>
            </a:r>
            <a:r>
              <a:rPr dirty="0" sz="2100" spc="-80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habit</a:t>
            </a:r>
            <a:endParaRPr sz="21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Clr>
                <a:srgbClr val="FC8537"/>
              </a:buClr>
              <a:buSzPct val="69047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100" spc="5" b="1">
                <a:solidFill>
                  <a:srgbClr val="800080"/>
                </a:solidFill>
                <a:latin typeface="Arial"/>
                <a:cs typeface="Arial"/>
              </a:rPr>
              <a:t>Longer</a:t>
            </a:r>
            <a:r>
              <a:rPr dirty="0" sz="2100" spc="-60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5" b="1">
                <a:solidFill>
                  <a:srgbClr val="800080"/>
                </a:solidFill>
                <a:latin typeface="Arial"/>
                <a:cs typeface="Arial"/>
              </a:rPr>
              <a:t>pods</a:t>
            </a:r>
            <a:r>
              <a:rPr dirty="0" sz="2100" spc="-1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5" b="1">
                <a:solidFill>
                  <a:srgbClr val="800080"/>
                </a:solidFill>
                <a:latin typeface="Arial"/>
                <a:cs typeface="Arial"/>
              </a:rPr>
              <a:t>with</a:t>
            </a:r>
            <a:r>
              <a:rPr dirty="0" sz="2100" spc="-25" b="1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800080"/>
                </a:solidFill>
                <a:latin typeface="Arial"/>
                <a:cs typeface="Arial"/>
              </a:rPr>
              <a:t>&gt;10seeds/pod</a:t>
            </a:r>
            <a:endParaRPr sz="21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890"/>
              </a:spcBef>
              <a:buClr>
                <a:srgbClr val="FC8537"/>
              </a:buClr>
              <a:buSzPct val="69047"/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dirty="0" sz="2100" spc="-35" b="1">
                <a:latin typeface="Arial"/>
                <a:cs typeface="Arial"/>
              </a:rPr>
              <a:t>Tolerance</a:t>
            </a:r>
            <a:r>
              <a:rPr dirty="0" sz="2100" spc="-70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to</a:t>
            </a:r>
            <a:r>
              <a:rPr dirty="0" sz="2100" spc="-15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terminal</a:t>
            </a:r>
            <a:r>
              <a:rPr dirty="0" sz="2100" spc="-70" b="1">
                <a:latin typeface="Arial"/>
                <a:cs typeface="Arial"/>
              </a:rPr>
              <a:t> </a:t>
            </a:r>
            <a:r>
              <a:rPr dirty="0" sz="2100" spc="5" b="1">
                <a:latin typeface="Arial"/>
                <a:cs typeface="Arial"/>
              </a:rPr>
              <a:t>heat</a:t>
            </a:r>
            <a:r>
              <a:rPr dirty="0" sz="2100" spc="-65" b="1">
                <a:latin typeface="Arial"/>
                <a:cs typeface="Arial"/>
              </a:rPr>
              <a:t> </a:t>
            </a:r>
            <a:r>
              <a:rPr dirty="0" sz="2100" b="1">
                <a:latin typeface="Arial"/>
                <a:cs typeface="Arial"/>
              </a:rPr>
              <a:t>stress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754623" y="1472183"/>
            <a:ext cx="4913630" cy="756285"/>
            <a:chOff x="5754623" y="1472183"/>
            <a:chExt cx="4913630" cy="756285"/>
          </a:xfrm>
        </p:grpSpPr>
        <p:sp>
          <p:nvSpPr>
            <p:cNvPr id="15" name="object 15"/>
            <p:cNvSpPr/>
            <p:nvPr/>
          </p:nvSpPr>
          <p:spPr>
            <a:xfrm>
              <a:off x="5791199" y="1569719"/>
              <a:ext cx="4876800" cy="658495"/>
            </a:xfrm>
            <a:custGeom>
              <a:avLst/>
              <a:gdLst/>
              <a:ahLst/>
              <a:cxnLst/>
              <a:rect l="l" t="t" r="r" b="b"/>
              <a:pathLst>
                <a:path w="4876800" h="658494">
                  <a:moveTo>
                    <a:pt x="4767072" y="0"/>
                  </a:moveTo>
                  <a:lnTo>
                    <a:pt x="109727" y="0"/>
                  </a:lnTo>
                  <a:lnTo>
                    <a:pt x="67055" y="8635"/>
                  </a:lnTo>
                  <a:lnTo>
                    <a:pt x="32130" y="32130"/>
                  </a:lnTo>
                  <a:lnTo>
                    <a:pt x="8636" y="67055"/>
                  </a:lnTo>
                  <a:lnTo>
                    <a:pt x="0" y="109727"/>
                  </a:lnTo>
                  <a:lnTo>
                    <a:pt x="0" y="548513"/>
                  </a:lnTo>
                  <a:lnTo>
                    <a:pt x="8636" y="591184"/>
                  </a:lnTo>
                  <a:lnTo>
                    <a:pt x="32130" y="626109"/>
                  </a:lnTo>
                  <a:lnTo>
                    <a:pt x="67055" y="649604"/>
                  </a:lnTo>
                  <a:lnTo>
                    <a:pt x="109727" y="658240"/>
                  </a:lnTo>
                  <a:lnTo>
                    <a:pt x="4767072" y="658240"/>
                  </a:lnTo>
                  <a:lnTo>
                    <a:pt x="4809744" y="649604"/>
                  </a:lnTo>
                  <a:lnTo>
                    <a:pt x="4844669" y="626109"/>
                  </a:lnTo>
                  <a:lnTo>
                    <a:pt x="4868164" y="591184"/>
                  </a:lnTo>
                  <a:lnTo>
                    <a:pt x="4876800" y="548513"/>
                  </a:lnTo>
                  <a:lnTo>
                    <a:pt x="4876800" y="109727"/>
                  </a:lnTo>
                  <a:lnTo>
                    <a:pt x="4868164" y="67055"/>
                  </a:lnTo>
                  <a:lnTo>
                    <a:pt x="4844669" y="32130"/>
                  </a:lnTo>
                  <a:lnTo>
                    <a:pt x="4809744" y="8635"/>
                  </a:lnTo>
                  <a:lnTo>
                    <a:pt x="4767072" y="0"/>
                  </a:lnTo>
                  <a:close/>
                </a:path>
              </a:pathLst>
            </a:custGeom>
            <a:solidFill>
              <a:srgbClr val="FC853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54623" y="1472183"/>
              <a:ext cx="2090927" cy="569976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5903721" y="1531366"/>
            <a:ext cx="1688464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 b="1">
                <a:solidFill>
                  <a:srgbClr val="0033CC"/>
                </a:solidFill>
                <a:latin typeface="Arial"/>
                <a:cs typeface="Arial"/>
              </a:rPr>
              <a:t>K</a:t>
            </a:r>
            <a:r>
              <a:rPr dirty="0" sz="2000" b="1">
                <a:solidFill>
                  <a:srgbClr val="0033CC"/>
                </a:solidFill>
                <a:latin typeface="Arial"/>
                <a:cs typeface="Arial"/>
              </a:rPr>
              <a:t>h</a:t>
            </a:r>
            <a:r>
              <a:rPr dirty="0" sz="2000" spc="-5" b="1">
                <a:solidFill>
                  <a:srgbClr val="0033CC"/>
                </a:solidFill>
                <a:latin typeface="Arial"/>
                <a:cs typeface="Arial"/>
              </a:rPr>
              <a:t>a</a:t>
            </a:r>
            <a:r>
              <a:rPr dirty="0" sz="2000" spc="-15" b="1">
                <a:solidFill>
                  <a:srgbClr val="0033CC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0033CC"/>
                </a:solidFill>
                <a:latin typeface="Arial"/>
                <a:cs typeface="Arial"/>
              </a:rPr>
              <a:t>if</a:t>
            </a:r>
            <a:r>
              <a:rPr dirty="0" sz="2000" spc="-65" b="1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33CC"/>
                </a:solidFill>
                <a:latin typeface="Arial"/>
                <a:cs typeface="Arial"/>
              </a:rPr>
              <a:t>s</a:t>
            </a:r>
            <a:r>
              <a:rPr dirty="0" sz="2000" spc="-15" b="1">
                <a:solidFill>
                  <a:srgbClr val="0033CC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0033CC"/>
                </a:solidFill>
                <a:latin typeface="Arial"/>
                <a:cs typeface="Arial"/>
              </a:rPr>
              <a:t>a</a:t>
            </a:r>
            <a:r>
              <a:rPr dirty="0" sz="2000" spc="-15" b="1">
                <a:solidFill>
                  <a:srgbClr val="0033CC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0033CC"/>
                </a:solidFill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833" y="327101"/>
            <a:ext cx="513461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12185" algn="l"/>
              </a:tabLst>
            </a:pPr>
            <a:r>
              <a:rPr dirty="0" sz="3000"/>
              <a:t>M</a:t>
            </a:r>
            <a:r>
              <a:rPr dirty="0"/>
              <a:t>ERITS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0"/>
              <a:t> </a:t>
            </a:r>
            <a:r>
              <a:rPr dirty="0" sz="3000" spc="-5"/>
              <a:t>I</a:t>
            </a:r>
            <a:r>
              <a:rPr dirty="0" spc="-5"/>
              <a:t>DEOTYPE	BREEDING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62813" y="1156208"/>
            <a:ext cx="186690" cy="2781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50" spc="10">
                <a:solidFill>
                  <a:srgbClr val="FC8537"/>
                </a:solidFill>
                <a:latin typeface="Times New Roman"/>
                <a:cs typeface="Times New Roman"/>
              </a:rPr>
              <a:t>1.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7874" y="1060526"/>
            <a:ext cx="10337800" cy="3105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latin typeface="Times New Roman"/>
                <a:cs typeface="Times New Roman"/>
              </a:rPr>
              <a:t>Ideotype </a:t>
            </a:r>
            <a:r>
              <a:rPr dirty="0" sz="2400" spc="-5">
                <a:latin typeface="Times New Roman"/>
                <a:cs typeface="Times New Roman"/>
              </a:rPr>
              <a:t>breeding </a:t>
            </a:r>
            <a:r>
              <a:rPr dirty="0" sz="2400">
                <a:latin typeface="Times New Roman"/>
                <a:cs typeface="Times New Roman"/>
              </a:rPr>
              <a:t>is </a:t>
            </a:r>
            <a:r>
              <a:rPr dirty="0" sz="2400" spc="-5">
                <a:latin typeface="Times New Roman"/>
                <a:cs typeface="Times New Roman"/>
              </a:rPr>
              <a:t>an </a:t>
            </a:r>
            <a:r>
              <a:rPr dirty="0" sz="2400" spc="-10">
                <a:solidFill>
                  <a:srgbClr val="224583"/>
                </a:solidFill>
                <a:latin typeface="Times New Roman"/>
                <a:cs typeface="Times New Roman"/>
              </a:rPr>
              <a:t>effective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method </a:t>
            </a:r>
            <a:r>
              <a:rPr dirty="0" sz="2400">
                <a:solidFill>
                  <a:srgbClr val="224583"/>
                </a:solidFill>
                <a:latin typeface="Times New Roman"/>
                <a:cs typeface="Times New Roman"/>
              </a:rPr>
              <a:t>of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enhancing </a:t>
            </a:r>
            <a:r>
              <a:rPr dirty="0" sz="2400" spc="-15">
                <a:solidFill>
                  <a:srgbClr val="224583"/>
                </a:solidFill>
                <a:latin typeface="Times New Roman"/>
                <a:cs typeface="Times New Roman"/>
              </a:rPr>
              <a:t>yield </a:t>
            </a:r>
            <a:r>
              <a:rPr dirty="0" sz="2400" spc="-5">
                <a:latin typeface="Times New Roman"/>
                <a:cs typeface="Times New Roman"/>
              </a:rPr>
              <a:t>through </a:t>
            </a:r>
            <a:r>
              <a:rPr dirty="0" sz="2400">
                <a:latin typeface="Times New Roman"/>
                <a:cs typeface="Times New Roman"/>
              </a:rPr>
              <a:t>manipulation of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various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morphological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physiological</a:t>
            </a:r>
            <a:r>
              <a:rPr dirty="0" sz="2400" spc="7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crop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characters.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Thus, it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exploits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both 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morphological</a:t>
            </a:r>
            <a:r>
              <a:rPr dirty="0" sz="2400" spc="-7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physiological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variation.</a:t>
            </a:r>
            <a:endParaRPr sz="2400">
              <a:latin typeface="Times New Roman"/>
              <a:cs typeface="Times New Roman"/>
            </a:endParaRPr>
          </a:p>
          <a:p>
            <a:pPr marL="12700" marR="384175">
              <a:lnSpc>
                <a:spcPct val="100000"/>
              </a:lnSpc>
              <a:spcBef>
                <a:spcPts val="605"/>
              </a:spcBef>
            </a:pPr>
            <a:r>
              <a:rPr dirty="0" sz="2400" spc="-30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this method of </a:t>
            </a:r>
            <a:r>
              <a:rPr dirty="0" sz="2400" spc="-5">
                <a:latin typeface="Times New Roman"/>
                <a:cs typeface="Times New Roman"/>
              </a:rPr>
              <a:t>various morphological and </a:t>
            </a:r>
            <a:r>
              <a:rPr dirty="0" sz="2400" spc="-10">
                <a:latin typeface="Times New Roman"/>
                <a:cs typeface="Times New Roman"/>
              </a:rPr>
              <a:t>physiological </a:t>
            </a:r>
            <a:r>
              <a:rPr dirty="0" sz="2400" spc="-5">
                <a:latin typeface="Times New Roman"/>
                <a:cs typeface="Times New Roman"/>
              </a:rPr>
              <a:t>traits are specified and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each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character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trait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contributes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towards</a:t>
            </a:r>
            <a:r>
              <a:rPr dirty="0" sz="2400" spc="25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24583"/>
                </a:solidFill>
                <a:latin typeface="Times New Roman"/>
                <a:cs typeface="Times New Roman"/>
              </a:rPr>
              <a:t>enhanced</a:t>
            </a:r>
            <a:r>
              <a:rPr dirty="0" sz="2400" spc="-120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224583"/>
                </a:solidFill>
                <a:latin typeface="Times New Roman"/>
                <a:cs typeface="Times New Roman"/>
              </a:rPr>
              <a:t>yield</a:t>
            </a:r>
            <a:r>
              <a:rPr dirty="0" sz="2400" spc="-15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11430">
              <a:lnSpc>
                <a:spcPct val="100000"/>
              </a:lnSpc>
              <a:spcBef>
                <a:spcPts val="605"/>
              </a:spcBef>
            </a:pPr>
            <a:r>
              <a:rPr dirty="0" sz="2400" spc="-20">
                <a:latin typeface="Times New Roman"/>
                <a:cs typeface="Times New Roman"/>
              </a:rPr>
              <a:t>Ideotype </a:t>
            </a:r>
            <a:r>
              <a:rPr dirty="0" sz="2400" spc="-5">
                <a:latin typeface="Times New Roman"/>
                <a:cs typeface="Times New Roman"/>
              </a:rPr>
              <a:t>breeding </a:t>
            </a:r>
            <a:r>
              <a:rPr dirty="0" sz="2400">
                <a:solidFill>
                  <a:srgbClr val="224583"/>
                </a:solidFill>
                <a:latin typeface="Times New Roman"/>
                <a:cs typeface="Times New Roman"/>
              </a:rPr>
              <a:t>involves experts </a:t>
            </a:r>
            <a:r>
              <a:rPr dirty="0" sz="2400" spc="-5">
                <a:latin typeface="Times New Roman"/>
                <a:cs typeface="Times New Roman"/>
              </a:rPr>
              <a:t>from </a:t>
            </a:r>
            <a:r>
              <a:rPr dirty="0" sz="2400">
                <a:latin typeface="Times New Roman"/>
                <a:cs typeface="Times New Roman"/>
              </a:rPr>
              <a:t>the discipline of </a:t>
            </a:r>
            <a:r>
              <a:rPr dirty="0" sz="2400" spc="-5">
                <a:latin typeface="Times New Roman"/>
                <a:cs typeface="Times New Roman"/>
              </a:rPr>
              <a:t>plant </a:t>
            </a:r>
            <a:r>
              <a:rPr dirty="0" sz="2400" spc="-10">
                <a:latin typeface="Times New Roman"/>
                <a:cs typeface="Times New Roman"/>
              </a:rPr>
              <a:t>breeding, </a:t>
            </a:r>
            <a:r>
              <a:rPr dirty="0" sz="2400" spc="-45">
                <a:latin typeface="Times New Roman"/>
                <a:cs typeface="Times New Roman"/>
              </a:rPr>
              <a:t>physiology,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40">
                <a:latin typeface="Times New Roman"/>
                <a:cs typeface="Times New Roman"/>
              </a:rPr>
              <a:t>biochemistry,</a:t>
            </a:r>
            <a:r>
              <a:rPr dirty="0" sz="2400" spc="7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entomology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plant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0">
                <a:latin typeface="Times New Roman"/>
                <a:cs typeface="Times New Roman"/>
              </a:rPr>
              <a:t>pathology.</a:t>
            </a:r>
            <a:r>
              <a:rPr dirty="0" sz="2400" spc="7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Each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specialist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contributes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development</a:t>
            </a:r>
            <a:r>
              <a:rPr dirty="0" sz="2400" spc="-7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model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plants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for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traits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related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to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his</a:t>
            </a:r>
            <a:r>
              <a:rPr dirty="0" sz="2400" spc="-1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field.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2813" y="2330018"/>
            <a:ext cx="184785" cy="2787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50" spc="10">
                <a:solidFill>
                  <a:srgbClr val="FC8537"/>
                </a:solidFill>
                <a:latin typeface="Times New Roman"/>
                <a:cs typeface="Times New Roman"/>
              </a:rPr>
              <a:t>2</a:t>
            </a:r>
            <a:r>
              <a:rPr dirty="0" sz="1650">
                <a:solidFill>
                  <a:srgbClr val="FC8537"/>
                </a:solidFill>
                <a:latin typeface="Times New Roman"/>
                <a:cs typeface="Times New Roman"/>
              </a:rPr>
              <a:t>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813" y="3137738"/>
            <a:ext cx="184785" cy="2787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50" spc="10">
                <a:solidFill>
                  <a:srgbClr val="FC8537"/>
                </a:solidFill>
                <a:latin typeface="Times New Roman"/>
                <a:cs typeface="Times New Roman"/>
              </a:rPr>
              <a:t>3</a:t>
            </a:r>
            <a:r>
              <a:rPr dirty="0" sz="1650">
                <a:solidFill>
                  <a:srgbClr val="FC8537"/>
                </a:solidFill>
                <a:latin typeface="Times New Roman"/>
                <a:cs typeface="Times New Roman"/>
              </a:rPr>
              <a:t>.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0254" y="520395"/>
            <a:ext cx="513715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15360" algn="l"/>
              </a:tabLst>
            </a:pPr>
            <a:r>
              <a:rPr dirty="0" sz="3000" spc="-5"/>
              <a:t>M</a:t>
            </a:r>
            <a:r>
              <a:rPr dirty="0" spc="-5"/>
              <a:t>ERITS</a:t>
            </a:r>
            <a:r>
              <a:rPr dirty="0" spc="-25"/>
              <a:t> </a:t>
            </a:r>
            <a:r>
              <a:rPr dirty="0"/>
              <a:t>OF </a:t>
            </a:r>
            <a:r>
              <a:rPr dirty="0" sz="3000" spc="-5"/>
              <a:t>I</a:t>
            </a:r>
            <a:r>
              <a:rPr dirty="0" spc="-5"/>
              <a:t>DEOTYPE	BREEDING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87502" y="1544573"/>
            <a:ext cx="10680065" cy="2739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27685" marR="5080" indent="-515620">
              <a:lnSpc>
                <a:spcPct val="100000"/>
              </a:lnSpc>
              <a:spcBef>
                <a:spcPts val="100"/>
              </a:spcBef>
              <a:buClr>
                <a:srgbClr val="FC8537"/>
              </a:buClr>
              <a:buSzPct val="68750"/>
              <a:buAutoNum type="arabicPeriod" startAt="4"/>
              <a:tabLst>
                <a:tab pos="528320" algn="l"/>
              </a:tabLst>
            </a:pPr>
            <a:r>
              <a:rPr dirty="0" sz="2400" spc="-10">
                <a:latin typeface="Times New Roman"/>
                <a:cs typeface="Times New Roman"/>
              </a:rPr>
              <a:t>Ideotype </a:t>
            </a:r>
            <a:r>
              <a:rPr dirty="0" sz="2400">
                <a:latin typeface="Times New Roman"/>
                <a:cs typeface="Times New Roman"/>
              </a:rPr>
              <a:t>breeding is </a:t>
            </a:r>
            <a:r>
              <a:rPr dirty="0" sz="2400" spc="-5">
                <a:latin typeface="Times New Roman"/>
                <a:cs typeface="Times New Roman"/>
              </a:rPr>
              <a:t>an </a:t>
            </a:r>
            <a:r>
              <a:rPr dirty="0" sz="2400" spc="-15">
                <a:solidFill>
                  <a:srgbClr val="224583"/>
                </a:solidFill>
                <a:latin typeface="Times New Roman"/>
                <a:cs typeface="Times New Roman"/>
              </a:rPr>
              <a:t>effective </a:t>
            </a:r>
            <a:r>
              <a:rPr dirty="0" sz="2400" spc="-10">
                <a:solidFill>
                  <a:srgbClr val="224583"/>
                </a:solidFill>
                <a:latin typeface="Times New Roman"/>
                <a:cs typeface="Times New Roman"/>
              </a:rPr>
              <a:t>method </a:t>
            </a:r>
            <a:r>
              <a:rPr dirty="0" sz="2400">
                <a:solidFill>
                  <a:srgbClr val="224583"/>
                </a:solidFill>
                <a:latin typeface="Times New Roman"/>
                <a:cs typeface="Times New Roman"/>
              </a:rPr>
              <a:t>of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breaking </a:t>
            </a:r>
            <a:r>
              <a:rPr dirty="0" sz="2400" spc="-15">
                <a:solidFill>
                  <a:srgbClr val="224583"/>
                </a:solidFill>
                <a:latin typeface="Times New Roman"/>
                <a:cs typeface="Times New Roman"/>
              </a:rPr>
              <a:t>yield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barriers </a:t>
            </a:r>
            <a:r>
              <a:rPr dirty="0" sz="2400" spc="-5">
                <a:latin typeface="Times New Roman"/>
                <a:cs typeface="Times New Roman"/>
              </a:rPr>
              <a:t>through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use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of genetically controlled </a:t>
            </a:r>
            <a:r>
              <a:rPr dirty="0" sz="2400" spc="-10">
                <a:latin typeface="Times New Roman"/>
                <a:cs typeface="Times New Roman"/>
              </a:rPr>
              <a:t>physiological </a:t>
            </a:r>
            <a:r>
              <a:rPr dirty="0" sz="2400" spc="-5">
                <a:latin typeface="Times New Roman"/>
                <a:cs typeface="Times New Roman"/>
              </a:rPr>
              <a:t>variation for various characters </a:t>
            </a:r>
            <a:r>
              <a:rPr dirty="0" sz="2400">
                <a:latin typeface="Times New Roman"/>
                <a:cs typeface="Times New Roman"/>
              </a:rPr>
              <a:t>contributing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towards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higher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yield.</a:t>
            </a:r>
            <a:endParaRPr sz="2400">
              <a:latin typeface="Times New Roman"/>
              <a:cs typeface="Times New Roman"/>
            </a:endParaRPr>
          </a:p>
          <a:p>
            <a:pPr marL="527685" marR="431165" indent="-515620">
              <a:lnSpc>
                <a:spcPct val="100000"/>
              </a:lnSpc>
              <a:spcBef>
                <a:spcPts val="605"/>
              </a:spcBef>
              <a:buClr>
                <a:srgbClr val="FC8537"/>
              </a:buClr>
              <a:buSzPct val="68750"/>
              <a:buAutoNum type="arabicPeriod" startAt="4"/>
              <a:tabLst>
                <a:tab pos="527685" algn="l"/>
                <a:tab pos="528320" algn="l"/>
              </a:tabLst>
            </a:pPr>
            <a:r>
              <a:rPr dirty="0" sz="2400" spc="-20">
                <a:latin typeface="Times New Roman"/>
                <a:cs typeface="Times New Roman"/>
              </a:rPr>
              <a:t>Ideotype</a:t>
            </a:r>
            <a:r>
              <a:rPr dirty="0" sz="2400" spc="10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breeding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provides</a:t>
            </a:r>
            <a:r>
              <a:rPr dirty="0" sz="2400">
                <a:solidFill>
                  <a:srgbClr val="224583"/>
                </a:solidFill>
                <a:latin typeface="Times New Roman"/>
                <a:cs typeface="Times New Roman"/>
              </a:rPr>
              <a:t> solution</a:t>
            </a:r>
            <a:r>
              <a:rPr dirty="0" sz="2400" spc="-25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24583"/>
                </a:solidFill>
                <a:latin typeface="Times New Roman"/>
                <a:cs typeface="Times New Roman"/>
              </a:rPr>
              <a:t>to</a:t>
            </a:r>
            <a:r>
              <a:rPr dirty="0" sz="2400" spc="5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several</a:t>
            </a:r>
            <a:r>
              <a:rPr dirty="0" sz="2400" spc="40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problems</a:t>
            </a:r>
            <a:r>
              <a:rPr dirty="0" sz="2400" spc="-40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at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time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like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disease,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insect and lodging resistance, maturity duration, </a:t>
            </a:r>
            <a:r>
              <a:rPr dirty="0" sz="2400" spc="-15">
                <a:latin typeface="Times New Roman"/>
                <a:cs typeface="Times New Roman"/>
              </a:rPr>
              <a:t>yield </a:t>
            </a:r>
            <a:r>
              <a:rPr dirty="0" sz="2400" spc="-5">
                <a:latin typeface="Times New Roman"/>
                <a:cs typeface="Times New Roman"/>
              </a:rPr>
              <a:t>and quality </a:t>
            </a:r>
            <a:r>
              <a:rPr dirty="0" sz="2400">
                <a:latin typeface="Times New Roman"/>
                <a:cs typeface="Times New Roman"/>
              </a:rPr>
              <a:t>by combining </a:t>
            </a:r>
            <a:r>
              <a:rPr dirty="0" sz="2400" spc="-5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desirable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genes</a:t>
            </a:r>
            <a:r>
              <a:rPr dirty="0" sz="2400" spc="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these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traits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from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different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sources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into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5">
                <a:latin typeface="Times New Roman"/>
                <a:cs typeface="Times New Roman"/>
              </a:rPr>
              <a:t> single</a:t>
            </a:r>
            <a:r>
              <a:rPr dirty="0" sz="2400" spc="-105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genotype.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AutoNum type="arabicPeriod" startAt="4"/>
              <a:tabLst>
                <a:tab pos="527685" algn="l"/>
                <a:tab pos="528320" algn="l"/>
              </a:tabLst>
            </a:pPr>
            <a:r>
              <a:rPr dirty="0" sz="2400" spc="-30">
                <a:latin typeface="Times New Roman"/>
                <a:cs typeface="Times New Roman"/>
              </a:rPr>
              <a:t>It</a:t>
            </a:r>
            <a:r>
              <a:rPr dirty="0" sz="2400" spc="50"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24583"/>
                </a:solidFill>
                <a:latin typeface="Times New Roman"/>
                <a:cs typeface="Times New Roman"/>
              </a:rPr>
              <a:t>is</a:t>
            </a:r>
            <a:r>
              <a:rPr dirty="0" sz="2400" spc="-15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24583"/>
                </a:solidFill>
                <a:latin typeface="Times New Roman"/>
                <a:cs typeface="Times New Roman"/>
              </a:rPr>
              <a:t>efficient</a:t>
            </a:r>
            <a:r>
              <a:rPr dirty="0" sz="2400" spc="-95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24583"/>
                </a:solidFill>
                <a:latin typeface="Times New Roman"/>
                <a:cs typeface="Times New Roman"/>
              </a:rPr>
              <a:t>method</a:t>
            </a:r>
            <a:r>
              <a:rPr dirty="0" sz="2400" spc="-55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24583"/>
                </a:solidFill>
                <a:latin typeface="Times New Roman"/>
                <a:cs typeface="Times New Roman"/>
              </a:rPr>
              <a:t>of</a:t>
            </a:r>
            <a:r>
              <a:rPr dirty="0" sz="2400" spc="15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developing</a:t>
            </a:r>
            <a:r>
              <a:rPr dirty="0" sz="2400" spc="-20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Times New Roman"/>
                <a:cs typeface="Times New Roman"/>
              </a:rPr>
              <a:t>cultivars</a:t>
            </a:r>
            <a:r>
              <a:rPr dirty="0" sz="2400" spc="20">
                <a:solidFill>
                  <a:srgbClr val="224583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for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specific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environment.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5968" y="0"/>
            <a:ext cx="603885" cy="6858000"/>
          </a:xfrm>
          <a:custGeom>
            <a:avLst/>
            <a:gdLst/>
            <a:ahLst/>
            <a:cxnLst/>
            <a:rect l="l" t="t" r="r" b="b"/>
            <a:pathLst>
              <a:path w="603885" h="6858000">
                <a:moveTo>
                  <a:pt x="603504" y="0"/>
                </a:moveTo>
                <a:lnTo>
                  <a:pt x="0" y="0"/>
                </a:lnTo>
                <a:lnTo>
                  <a:pt x="0" y="6858000"/>
                </a:lnTo>
                <a:lnTo>
                  <a:pt x="603504" y="6858000"/>
                </a:lnTo>
                <a:lnTo>
                  <a:pt x="603504" y="0"/>
                </a:lnTo>
                <a:close/>
              </a:path>
            </a:pathLst>
          </a:custGeom>
          <a:solidFill>
            <a:srgbClr val="FCC3AC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67383" y="0"/>
            <a:ext cx="21590" cy="6858000"/>
          </a:xfrm>
          <a:custGeom>
            <a:avLst/>
            <a:gdLst/>
            <a:ahLst/>
            <a:cxnLst/>
            <a:rect l="l" t="t" r="r" b="b"/>
            <a:pathLst>
              <a:path w="21590" h="6858000">
                <a:moveTo>
                  <a:pt x="21336" y="0"/>
                </a:moveTo>
                <a:lnTo>
                  <a:pt x="0" y="0"/>
                </a:lnTo>
                <a:lnTo>
                  <a:pt x="0" y="6858000"/>
                </a:lnTo>
                <a:lnTo>
                  <a:pt x="21336" y="6858000"/>
                </a:lnTo>
                <a:lnTo>
                  <a:pt x="21336" y="0"/>
                </a:lnTo>
                <a:close/>
              </a:path>
            </a:pathLst>
          </a:custGeom>
          <a:solidFill>
            <a:srgbClr val="FCC3AC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49177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29" y="6858000"/>
                </a:lnTo>
                <a:lnTo>
                  <a:pt x="7312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CC3AC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8808" y="0"/>
            <a:ext cx="140335" cy="6858000"/>
          </a:xfrm>
          <a:custGeom>
            <a:avLst/>
            <a:gdLst/>
            <a:ahLst/>
            <a:cxnLst/>
            <a:rect l="l" t="t" r="r" b="b"/>
            <a:pathLst>
              <a:path w="140334" h="6858000">
                <a:moveTo>
                  <a:pt x="139826" y="0"/>
                </a:moveTo>
                <a:lnTo>
                  <a:pt x="0" y="0"/>
                </a:lnTo>
                <a:lnTo>
                  <a:pt x="0" y="6858000"/>
                </a:lnTo>
                <a:lnTo>
                  <a:pt x="139826" y="6858000"/>
                </a:lnTo>
                <a:lnTo>
                  <a:pt x="139826" y="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1322832" y="0"/>
            <a:ext cx="304800" cy="6858000"/>
            <a:chOff x="1322832" y="0"/>
            <a:chExt cx="304800" cy="6858000"/>
          </a:xfrm>
        </p:grpSpPr>
        <p:sp>
          <p:nvSpPr>
            <p:cNvPr id="7" name="object 7"/>
            <p:cNvSpPr/>
            <p:nvPr/>
          </p:nvSpPr>
          <p:spPr>
            <a:xfrm>
              <a:off x="1322832" y="0"/>
              <a:ext cx="201295" cy="6858000"/>
            </a:xfrm>
            <a:custGeom>
              <a:avLst/>
              <a:gdLst/>
              <a:ahLst/>
              <a:cxnLst/>
              <a:rect l="l" t="t" r="r" b="b"/>
              <a:pathLst>
                <a:path w="201294" h="6858000">
                  <a:moveTo>
                    <a:pt x="2010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01040" y="6858000"/>
                  </a:lnTo>
                  <a:lnTo>
                    <a:pt x="201040" y="0"/>
                  </a:lnTo>
                  <a:close/>
                </a:path>
              </a:pathLst>
            </a:custGeom>
            <a:solidFill>
              <a:srgbClr val="FFD9CE">
                <a:alpha val="7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524000" y="0"/>
              <a:ext cx="103505" cy="6858000"/>
            </a:xfrm>
            <a:custGeom>
              <a:avLst/>
              <a:gdLst/>
              <a:ahLst/>
              <a:cxnLst/>
              <a:rect l="l" t="t" r="r" b="b"/>
              <a:pathLst>
                <a:path w="103505" h="6858000">
                  <a:moveTo>
                    <a:pt x="103126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03126" y="6858000"/>
                  </a:lnTo>
                  <a:lnTo>
                    <a:pt x="103126" y="0"/>
                  </a:lnTo>
                  <a:close/>
                </a:path>
              </a:pathLst>
            </a:custGeom>
            <a:solidFill>
              <a:srgbClr val="FFEBE8">
                <a:alpha val="70979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1728216" y="0"/>
            <a:ext cx="100965" cy="6858000"/>
          </a:xfrm>
          <a:custGeom>
            <a:avLst/>
            <a:gdLst/>
            <a:ahLst/>
            <a:cxnLst/>
            <a:rect l="l" t="t" r="r" b="b"/>
            <a:pathLst>
              <a:path w="100964" h="6858000">
                <a:moveTo>
                  <a:pt x="100459" y="0"/>
                </a:moveTo>
                <a:lnTo>
                  <a:pt x="0" y="0"/>
                </a:lnTo>
                <a:lnTo>
                  <a:pt x="0" y="6858000"/>
                </a:lnTo>
                <a:lnTo>
                  <a:pt x="100459" y="6858000"/>
                </a:lnTo>
                <a:lnTo>
                  <a:pt x="100459" y="0"/>
                </a:lnTo>
                <a:close/>
              </a:path>
            </a:pathLst>
          </a:custGeom>
          <a:solidFill>
            <a:srgbClr val="FFEBE8">
              <a:alpha val="709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1731" y="1523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57912">
            <a:solidFill>
              <a:srgbClr val="FCC3AC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1109472" y="0"/>
            <a:ext cx="139700" cy="6858000"/>
            <a:chOff x="1109472" y="0"/>
            <a:chExt cx="139700" cy="6858000"/>
          </a:xfrm>
        </p:grpSpPr>
        <p:sp>
          <p:nvSpPr>
            <p:cNvPr id="12" name="object 12"/>
            <p:cNvSpPr/>
            <p:nvPr/>
          </p:nvSpPr>
          <p:spPr>
            <a:xfrm>
              <a:off x="1191768" y="0"/>
              <a:ext cx="57785" cy="6858000"/>
            </a:xfrm>
            <a:custGeom>
              <a:avLst/>
              <a:gdLst/>
              <a:ahLst/>
              <a:cxnLst/>
              <a:rect l="l" t="t" r="r" b="b"/>
              <a:pathLst>
                <a:path w="57784" h="6858000">
                  <a:moveTo>
                    <a:pt x="5740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7409" y="6858000"/>
                  </a:lnTo>
                  <a:lnTo>
                    <a:pt x="57409" y="0"/>
                  </a:lnTo>
                  <a:close/>
                </a:path>
              </a:pathLst>
            </a:custGeom>
            <a:solidFill>
              <a:srgbClr val="FFEB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109472" y="0"/>
              <a:ext cx="57785" cy="6858000"/>
            </a:xfrm>
            <a:custGeom>
              <a:avLst/>
              <a:gdLst/>
              <a:ahLst/>
              <a:cxnLst/>
              <a:rect l="l" t="t" r="r" b="b"/>
              <a:pathLst>
                <a:path w="57784" h="6858000">
                  <a:moveTo>
                    <a:pt x="5740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7409" y="6858000"/>
                  </a:lnTo>
                  <a:lnTo>
                    <a:pt x="57409" y="0"/>
                  </a:lnTo>
                  <a:close/>
                </a:path>
              </a:pathLst>
            </a:custGeom>
            <a:solidFill>
              <a:srgbClr val="FCC3A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/>
          <p:nvPr/>
        </p:nvSpPr>
        <p:spPr>
          <a:xfrm>
            <a:off x="2304288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0480">
            <a:solidFill>
              <a:srgbClr val="FCC3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21891" y="1523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CC3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124944" y="0"/>
            <a:ext cx="57785" cy="6858000"/>
          </a:xfrm>
          <a:custGeom>
            <a:avLst/>
            <a:gdLst/>
            <a:ahLst/>
            <a:cxnLst/>
            <a:rect l="l" t="t" r="r" b="b"/>
            <a:pathLst>
              <a:path w="57784" h="6858000">
                <a:moveTo>
                  <a:pt x="11455" y="0"/>
                </a:moveTo>
                <a:lnTo>
                  <a:pt x="0" y="0"/>
                </a:lnTo>
                <a:lnTo>
                  <a:pt x="0" y="6858000"/>
                </a:lnTo>
                <a:lnTo>
                  <a:pt x="11455" y="6858000"/>
                </a:lnTo>
                <a:lnTo>
                  <a:pt x="11455" y="0"/>
                </a:lnTo>
                <a:close/>
              </a:path>
              <a:path w="57784" h="6858000">
                <a:moveTo>
                  <a:pt x="57353" y="0"/>
                </a:moveTo>
                <a:lnTo>
                  <a:pt x="22860" y="0"/>
                </a:lnTo>
                <a:lnTo>
                  <a:pt x="22860" y="6858000"/>
                </a:lnTo>
                <a:lnTo>
                  <a:pt x="57353" y="6858000"/>
                </a:lnTo>
                <a:lnTo>
                  <a:pt x="57353" y="0"/>
                </a:lnTo>
                <a:close/>
              </a:path>
            </a:pathLst>
          </a:custGeom>
          <a:solidFill>
            <a:srgbClr val="FCC3A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7" name="object 17"/>
          <p:cNvGrpSpPr/>
          <p:nvPr/>
        </p:nvGrpSpPr>
        <p:grpSpPr>
          <a:xfrm>
            <a:off x="813816" y="0"/>
            <a:ext cx="2215515" cy="6858000"/>
            <a:chOff x="813816" y="0"/>
            <a:chExt cx="2215515" cy="6858000"/>
          </a:xfrm>
        </p:grpSpPr>
        <p:sp>
          <p:nvSpPr>
            <p:cNvPr id="18" name="object 18"/>
            <p:cNvSpPr/>
            <p:nvPr/>
          </p:nvSpPr>
          <p:spPr>
            <a:xfrm>
              <a:off x="1627632" y="0"/>
              <a:ext cx="100330" cy="6858000"/>
            </a:xfrm>
            <a:custGeom>
              <a:avLst/>
              <a:gdLst/>
              <a:ahLst/>
              <a:cxnLst/>
              <a:rect l="l" t="t" r="r" b="b"/>
              <a:pathLst>
                <a:path w="100330" h="6858000">
                  <a:moveTo>
                    <a:pt x="100204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00204" y="6858000"/>
                  </a:lnTo>
                  <a:lnTo>
                    <a:pt x="100204" y="0"/>
                  </a:lnTo>
                  <a:close/>
                </a:path>
              </a:pathLst>
            </a:custGeom>
            <a:solidFill>
              <a:srgbClr val="FCC3AC">
                <a:alpha val="5097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813816" y="3429000"/>
              <a:ext cx="1789430" cy="2078989"/>
            </a:xfrm>
            <a:custGeom>
              <a:avLst/>
              <a:gdLst/>
              <a:ahLst/>
              <a:cxnLst/>
              <a:rect l="l" t="t" r="r" b="b"/>
              <a:pathLst>
                <a:path w="1789430" h="2078989">
                  <a:moveTo>
                    <a:pt x="1727962" y="647573"/>
                  </a:moveTo>
                  <a:lnTo>
                    <a:pt x="1726311" y="606679"/>
                  </a:lnTo>
                  <a:lnTo>
                    <a:pt x="1721231" y="566420"/>
                  </a:lnTo>
                  <a:lnTo>
                    <a:pt x="1712976" y="526796"/>
                  </a:lnTo>
                  <a:lnTo>
                    <a:pt x="1701546" y="488188"/>
                  </a:lnTo>
                  <a:lnTo>
                    <a:pt x="1687195" y="450342"/>
                  </a:lnTo>
                  <a:lnTo>
                    <a:pt x="1669796" y="413512"/>
                  </a:lnTo>
                  <a:lnTo>
                    <a:pt x="1649603" y="377825"/>
                  </a:lnTo>
                  <a:lnTo>
                    <a:pt x="1626743" y="343154"/>
                  </a:lnTo>
                  <a:lnTo>
                    <a:pt x="1601216" y="309753"/>
                  </a:lnTo>
                  <a:lnTo>
                    <a:pt x="1573149" y="277622"/>
                  </a:lnTo>
                  <a:lnTo>
                    <a:pt x="1542669" y="246888"/>
                  </a:lnTo>
                  <a:lnTo>
                    <a:pt x="1509903" y="217551"/>
                  </a:lnTo>
                  <a:lnTo>
                    <a:pt x="1474978" y="189738"/>
                  </a:lnTo>
                  <a:lnTo>
                    <a:pt x="1437767" y="163449"/>
                  </a:lnTo>
                  <a:lnTo>
                    <a:pt x="1398651" y="138811"/>
                  </a:lnTo>
                  <a:lnTo>
                    <a:pt x="1357630" y="116078"/>
                  </a:lnTo>
                  <a:lnTo>
                    <a:pt x="1314704" y="94996"/>
                  </a:lnTo>
                  <a:lnTo>
                    <a:pt x="1270127" y="75819"/>
                  </a:lnTo>
                  <a:lnTo>
                    <a:pt x="1224026" y="58674"/>
                  </a:lnTo>
                  <a:lnTo>
                    <a:pt x="1176274" y="43561"/>
                  </a:lnTo>
                  <a:lnTo>
                    <a:pt x="1127125" y="30607"/>
                  </a:lnTo>
                  <a:lnTo>
                    <a:pt x="1076706" y="19812"/>
                  </a:lnTo>
                  <a:lnTo>
                    <a:pt x="1025144" y="11176"/>
                  </a:lnTo>
                  <a:lnTo>
                    <a:pt x="972312" y="5080"/>
                  </a:lnTo>
                  <a:lnTo>
                    <a:pt x="918591" y="1270"/>
                  </a:lnTo>
                  <a:lnTo>
                    <a:pt x="863981" y="0"/>
                  </a:lnTo>
                  <a:lnTo>
                    <a:pt x="809371" y="1270"/>
                  </a:lnTo>
                  <a:lnTo>
                    <a:pt x="755650" y="5080"/>
                  </a:lnTo>
                  <a:lnTo>
                    <a:pt x="702818" y="11176"/>
                  </a:lnTo>
                  <a:lnTo>
                    <a:pt x="651256" y="19812"/>
                  </a:lnTo>
                  <a:lnTo>
                    <a:pt x="600837" y="30607"/>
                  </a:lnTo>
                  <a:lnTo>
                    <a:pt x="551688" y="43561"/>
                  </a:lnTo>
                  <a:lnTo>
                    <a:pt x="504063" y="58674"/>
                  </a:lnTo>
                  <a:lnTo>
                    <a:pt x="457835" y="75819"/>
                  </a:lnTo>
                  <a:lnTo>
                    <a:pt x="413232" y="94996"/>
                  </a:lnTo>
                  <a:lnTo>
                    <a:pt x="370370" y="116078"/>
                  </a:lnTo>
                  <a:lnTo>
                    <a:pt x="329311" y="138811"/>
                  </a:lnTo>
                  <a:lnTo>
                    <a:pt x="290182" y="163449"/>
                  </a:lnTo>
                  <a:lnTo>
                    <a:pt x="253047" y="189738"/>
                  </a:lnTo>
                  <a:lnTo>
                    <a:pt x="218046" y="217551"/>
                  </a:lnTo>
                  <a:lnTo>
                    <a:pt x="185254" y="246888"/>
                  </a:lnTo>
                  <a:lnTo>
                    <a:pt x="154787" y="277622"/>
                  </a:lnTo>
                  <a:lnTo>
                    <a:pt x="126758" y="309753"/>
                  </a:lnTo>
                  <a:lnTo>
                    <a:pt x="101231" y="343154"/>
                  </a:lnTo>
                  <a:lnTo>
                    <a:pt x="78320" y="377825"/>
                  </a:lnTo>
                  <a:lnTo>
                    <a:pt x="58140" y="413512"/>
                  </a:lnTo>
                  <a:lnTo>
                    <a:pt x="40805" y="450342"/>
                  </a:lnTo>
                  <a:lnTo>
                    <a:pt x="26390" y="488188"/>
                  </a:lnTo>
                  <a:lnTo>
                    <a:pt x="14986" y="526796"/>
                  </a:lnTo>
                  <a:lnTo>
                    <a:pt x="6731" y="566420"/>
                  </a:lnTo>
                  <a:lnTo>
                    <a:pt x="1676" y="606679"/>
                  </a:lnTo>
                  <a:lnTo>
                    <a:pt x="0" y="647573"/>
                  </a:lnTo>
                  <a:lnTo>
                    <a:pt x="1676" y="688594"/>
                  </a:lnTo>
                  <a:lnTo>
                    <a:pt x="6731" y="728853"/>
                  </a:lnTo>
                  <a:lnTo>
                    <a:pt x="14986" y="768350"/>
                  </a:lnTo>
                  <a:lnTo>
                    <a:pt x="26390" y="807085"/>
                  </a:lnTo>
                  <a:lnTo>
                    <a:pt x="40805" y="844931"/>
                  </a:lnTo>
                  <a:lnTo>
                    <a:pt x="58140" y="881761"/>
                  </a:lnTo>
                  <a:lnTo>
                    <a:pt x="78320" y="917448"/>
                  </a:lnTo>
                  <a:lnTo>
                    <a:pt x="101231" y="952119"/>
                  </a:lnTo>
                  <a:lnTo>
                    <a:pt x="126758" y="985520"/>
                  </a:lnTo>
                  <a:lnTo>
                    <a:pt x="154787" y="1017651"/>
                  </a:lnTo>
                  <a:lnTo>
                    <a:pt x="185254" y="1048385"/>
                  </a:lnTo>
                  <a:lnTo>
                    <a:pt x="218046" y="1077722"/>
                  </a:lnTo>
                  <a:lnTo>
                    <a:pt x="253047" y="1105535"/>
                  </a:lnTo>
                  <a:lnTo>
                    <a:pt x="290182" y="1131824"/>
                  </a:lnTo>
                  <a:lnTo>
                    <a:pt x="329311" y="1156335"/>
                  </a:lnTo>
                  <a:lnTo>
                    <a:pt x="370370" y="1179195"/>
                  </a:lnTo>
                  <a:lnTo>
                    <a:pt x="413232" y="1200277"/>
                  </a:lnTo>
                  <a:lnTo>
                    <a:pt x="457835" y="1219327"/>
                  </a:lnTo>
                  <a:lnTo>
                    <a:pt x="504063" y="1236599"/>
                  </a:lnTo>
                  <a:lnTo>
                    <a:pt x="551688" y="1251712"/>
                  </a:lnTo>
                  <a:lnTo>
                    <a:pt x="600837" y="1264666"/>
                  </a:lnTo>
                  <a:lnTo>
                    <a:pt x="651256" y="1275461"/>
                  </a:lnTo>
                  <a:lnTo>
                    <a:pt x="702818" y="1283970"/>
                  </a:lnTo>
                  <a:lnTo>
                    <a:pt x="755650" y="1290193"/>
                  </a:lnTo>
                  <a:lnTo>
                    <a:pt x="809371" y="1294003"/>
                  </a:lnTo>
                  <a:lnTo>
                    <a:pt x="863981" y="1295273"/>
                  </a:lnTo>
                  <a:lnTo>
                    <a:pt x="918591" y="1294003"/>
                  </a:lnTo>
                  <a:lnTo>
                    <a:pt x="972312" y="1290193"/>
                  </a:lnTo>
                  <a:lnTo>
                    <a:pt x="1025144" y="1283970"/>
                  </a:lnTo>
                  <a:lnTo>
                    <a:pt x="1076706" y="1275461"/>
                  </a:lnTo>
                  <a:lnTo>
                    <a:pt x="1127125" y="1264666"/>
                  </a:lnTo>
                  <a:lnTo>
                    <a:pt x="1176274" y="1251712"/>
                  </a:lnTo>
                  <a:lnTo>
                    <a:pt x="1224026" y="1236599"/>
                  </a:lnTo>
                  <a:lnTo>
                    <a:pt x="1270127" y="1219327"/>
                  </a:lnTo>
                  <a:lnTo>
                    <a:pt x="1314704" y="1200277"/>
                  </a:lnTo>
                  <a:lnTo>
                    <a:pt x="1357630" y="1179195"/>
                  </a:lnTo>
                  <a:lnTo>
                    <a:pt x="1398651" y="1156335"/>
                  </a:lnTo>
                  <a:lnTo>
                    <a:pt x="1437767" y="1131824"/>
                  </a:lnTo>
                  <a:lnTo>
                    <a:pt x="1474978" y="1105535"/>
                  </a:lnTo>
                  <a:lnTo>
                    <a:pt x="1509903" y="1077722"/>
                  </a:lnTo>
                  <a:lnTo>
                    <a:pt x="1542669" y="1048385"/>
                  </a:lnTo>
                  <a:lnTo>
                    <a:pt x="1573149" y="1017651"/>
                  </a:lnTo>
                  <a:lnTo>
                    <a:pt x="1601216" y="985520"/>
                  </a:lnTo>
                  <a:lnTo>
                    <a:pt x="1626743" y="952119"/>
                  </a:lnTo>
                  <a:lnTo>
                    <a:pt x="1649603" y="917448"/>
                  </a:lnTo>
                  <a:lnTo>
                    <a:pt x="1669796" y="881761"/>
                  </a:lnTo>
                  <a:lnTo>
                    <a:pt x="1687195" y="844931"/>
                  </a:lnTo>
                  <a:lnTo>
                    <a:pt x="1701546" y="807085"/>
                  </a:lnTo>
                  <a:lnTo>
                    <a:pt x="1712976" y="768350"/>
                  </a:lnTo>
                  <a:lnTo>
                    <a:pt x="1721231" y="728853"/>
                  </a:lnTo>
                  <a:lnTo>
                    <a:pt x="1726311" y="688594"/>
                  </a:lnTo>
                  <a:lnTo>
                    <a:pt x="1727962" y="647573"/>
                  </a:lnTo>
                  <a:close/>
                </a:path>
                <a:path w="1789430" h="2078989">
                  <a:moveTo>
                    <a:pt x="1788922" y="1757680"/>
                  </a:moveTo>
                  <a:lnTo>
                    <a:pt x="1785620" y="1717548"/>
                  </a:lnTo>
                  <a:lnTo>
                    <a:pt x="1775841" y="1678686"/>
                  </a:lnTo>
                  <a:lnTo>
                    <a:pt x="1760093" y="1641856"/>
                  </a:lnTo>
                  <a:lnTo>
                    <a:pt x="1738884" y="1606931"/>
                  </a:lnTo>
                  <a:lnTo>
                    <a:pt x="1712341" y="1574419"/>
                  </a:lnTo>
                  <a:lnTo>
                    <a:pt x="1681099" y="1544701"/>
                  </a:lnTo>
                  <a:lnTo>
                    <a:pt x="1645412" y="1517904"/>
                  </a:lnTo>
                  <a:lnTo>
                    <a:pt x="1605661" y="1494409"/>
                  </a:lnTo>
                  <a:lnTo>
                    <a:pt x="1562481" y="1474597"/>
                  </a:lnTo>
                  <a:lnTo>
                    <a:pt x="1515999" y="1458595"/>
                  </a:lnTo>
                  <a:lnTo>
                    <a:pt x="1466723" y="1446784"/>
                  </a:lnTo>
                  <a:lnTo>
                    <a:pt x="1415161" y="1439418"/>
                  </a:lnTo>
                  <a:lnTo>
                    <a:pt x="1361440" y="1437005"/>
                  </a:lnTo>
                  <a:lnTo>
                    <a:pt x="1307846" y="1439418"/>
                  </a:lnTo>
                  <a:lnTo>
                    <a:pt x="1256284" y="1446784"/>
                  </a:lnTo>
                  <a:lnTo>
                    <a:pt x="1207008" y="1458595"/>
                  </a:lnTo>
                  <a:lnTo>
                    <a:pt x="1160526" y="1474597"/>
                  </a:lnTo>
                  <a:lnTo>
                    <a:pt x="1117346" y="1494409"/>
                  </a:lnTo>
                  <a:lnTo>
                    <a:pt x="1077595" y="1517904"/>
                  </a:lnTo>
                  <a:lnTo>
                    <a:pt x="1041908" y="1544701"/>
                  </a:lnTo>
                  <a:lnTo>
                    <a:pt x="1010666" y="1574419"/>
                  </a:lnTo>
                  <a:lnTo>
                    <a:pt x="984123" y="1606931"/>
                  </a:lnTo>
                  <a:lnTo>
                    <a:pt x="962787" y="1641856"/>
                  </a:lnTo>
                  <a:lnTo>
                    <a:pt x="947166" y="1678686"/>
                  </a:lnTo>
                  <a:lnTo>
                    <a:pt x="937387" y="1717548"/>
                  </a:lnTo>
                  <a:lnTo>
                    <a:pt x="934085" y="1757680"/>
                  </a:lnTo>
                  <a:lnTo>
                    <a:pt x="937387" y="1797939"/>
                  </a:lnTo>
                  <a:lnTo>
                    <a:pt x="947166" y="1836674"/>
                  </a:lnTo>
                  <a:lnTo>
                    <a:pt x="962787" y="1873631"/>
                  </a:lnTo>
                  <a:lnTo>
                    <a:pt x="984123" y="1908556"/>
                  </a:lnTo>
                  <a:lnTo>
                    <a:pt x="1010666" y="1940941"/>
                  </a:lnTo>
                  <a:lnTo>
                    <a:pt x="1041908" y="1970786"/>
                  </a:lnTo>
                  <a:lnTo>
                    <a:pt x="1077595" y="1997583"/>
                  </a:lnTo>
                  <a:lnTo>
                    <a:pt x="1117346" y="2021078"/>
                  </a:lnTo>
                  <a:lnTo>
                    <a:pt x="1160526" y="2040890"/>
                  </a:lnTo>
                  <a:lnTo>
                    <a:pt x="1207008" y="2056892"/>
                  </a:lnTo>
                  <a:lnTo>
                    <a:pt x="1256284" y="2068703"/>
                  </a:lnTo>
                  <a:lnTo>
                    <a:pt x="1307846" y="2075942"/>
                  </a:lnTo>
                  <a:lnTo>
                    <a:pt x="1361440" y="2078482"/>
                  </a:lnTo>
                  <a:lnTo>
                    <a:pt x="1415161" y="2075942"/>
                  </a:lnTo>
                  <a:lnTo>
                    <a:pt x="1466723" y="2068703"/>
                  </a:lnTo>
                  <a:lnTo>
                    <a:pt x="1515999" y="2056892"/>
                  </a:lnTo>
                  <a:lnTo>
                    <a:pt x="1562481" y="2040890"/>
                  </a:lnTo>
                  <a:lnTo>
                    <a:pt x="1605661" y="2021078"/>
                  </a:lnTo>
                  <a:lnTo>
                    <a:pt x="1645412" y="1997583"/>
                  </a:lnTo>
                  <a:lnTo>
                    <a:pt x="1681099" y="1970786"/>
                  </a:lnTo>
                  <a:lnTo>
                    <a:pt x="1712341" y="1940941"/>
                  </a:lnTo>
                  <a:lnTo>
                    <a:pt x="1738884" y="1908556"/>
                  </a:lnTo>
                  <a:lnTo>
                    <a:pt x="1760093" y="1873631"/>
                  </a:lnTo>
                  <a:lnTo>
                    <a:pt x="1775841" y="1836674"/>
                  </a:lnTo>
                  <a:lnTo>
                    <a:pt x="1785620" y="1797939"/>
                  </a:lnTo>
                  <a:lnTo>
                    <a:pt x="1788922" y="1757680"/>
                  </a:lnTo>
                  <a:close/>
                </a:path>
              </a:pathLst>
            </a:custGeom>
            <a:solidFill>
              <a:srgbClr val="FC853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3896" y="5498591"/>
              <a:ext cx="182879" cy="13715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218944" y="4495800"/>
              <a:ext cx="810895" cy="1566545"/>
            </a:xfrm>
            <a:custGeom>
              <a:avLst/>
              <a:gdLst/>
              <a:ahLst/>
              <a:cxnLst/>
              <a:rect l="l" t="t" r="r" b="b"/>
              <a:pathLst>
                <a:path w="810894" h="1566545">
                  <a:moveTo>
                    <a:pt x="366268" y="1429054"/>
                  </a:moveTo>
                  <a:lnTo>
                    <a:pt x="356870" y="1385722"/>
                  </a:lnTo>
                  <a:lnTo>
                    <a:pt x="330962" y="1348079"/>
                  </a:lnTo>
                  <a:lnTo>
                    <a:pt x="291338" y="1318387"/>
                  </a:lnTo>
                  <a:lnTo>
                    <a:pt x="241046" y="1298930"/>
                  </a:lnTo>
                  <a:lnTo>
                    <a:pt x="183134" y="1291932"/>
                  </a:lnTo>
                  <a:lnTo>
                    <a:pt x="125222" y="1298930"/>
                  </a:lnTo>
                  <a:lnTo>
                    <a:pt x="74930" y="1318387"/>
                  </a:lnTo>
                  <a:lnTo>
                    <a:pt x="35306" y="1348079"/>
                  </a:lnTo>
                  <a:lnTo>
                    <a:pt x="9271" y="1385722"/>
                  </a:lnTo>
                  <a:lnTo>
                    <a:pt x="0" y="1429054"/>
                  </a:lnTo>
                  <a:lnTo>
                    <a:pt x="9271" y="1472387"/>
                  </a:lnTo>
                  <a:lnTo>
                    <a:pt x="35306" y="1510030"/>
                  </a:lnTo>
                  <a:lnTo>
                    <a:pt x="74930" y="1539722"/>
                  </a:lnTo>
                  <a:lnTo>
                    <a:pt x="125222" y="1559179"/>
                  </a:lnTo>
                  <a:lnTo>
                    <a:pt x="183134" y="1566164"/>
                  </a:lnTo>
                  <a:lnTo>
                    <a:pt x="241046" y="1559179"/>
                  </a:lnTo>
                  <a:lnTo>
                    <a:pt x="291338" y="1539722"/>
                  </a:lnTo>
                  <a:lnTo>
                    <a:pt x="330962" y="1510030"/>
                  </a:lnTo>
                  <a:lnTo>
                    <a:pt x="356870" y="1472387"/>
                  </a:lnTo>
                  <a:lnTo>
                    <a:pt x="366268" y="1429054"/>
                  </a:lnTo>
                  <a:close/>
                </a:path>
                <a:path w="810894" h="1566545">
                  <a:moveTo>
                    <a:pt x="810387" y="182880"/>
                  </a:moveTo>
                  <a:lnTo>
                    <a:pt x="803910" y="140970"/>
                  </a:lnTo>
                  <a:lnTo>
                    <a:pt x="785495" y="102489"/>
                  </a:lnTo>
                  <a:lnTo>
                    <a:pt x="756666" y="68453"/>
                  </a:lnTo>
                  <a:lnTo>
                    <a:pt x="718947" y="40132"/>
                  </a:lnTo>
                  <a:lnTo>
                    <a:pt x="673608" y="18542"/>
                  </a:lnTo>
                  <a:lnTo>
                    <a:pt x="622173" y="4826"/>
                  </a:lnTo>
                  <a:lnTo>
                    <a:pt x="566166" y="0"/>
                  </a:lnTo>
                  <a:lnTo>
                    <a:pt x="510159" y="4826"/>
                  </a:lnTo>
                  <a:lnTo>
                    <a:pt x="458851" y="18542"/>
                  </a:lnTo>
                  <a:lnTo>
                    <a:pt x="413512" y="40132"/>
                  </a:lnTo>
                  <a:lnTo>
                    <a:pt x="375666" y="68453"/>
                  </a:lnTo>
                  <a:lnTo>
                    <a:pt x="346837" y="102489"/>
                  </a:lnTo>
                  <a:lnTo>
                    <a:pt x="328422" y="140970"/>
                  </a:lnTo>
                  <a:lnTo>
                    <a:pt x="322072" y="182880"/>
                  </a:lnTo>
                  <a:lnTo>
                    <a:pt x="328422" y="224790"/>
                  </a:lnTo>
                  <a:lnTo>
                    <a:pt x="346837" y="263271"/>
                  </a:lnTo>
                  <a:lnTo>
                    <a:pt x="375666" y="297180"/>
                  </a:lnTo>
                  <a:lnTo>
                    <a:pt x="413512" y="325501"/>
                  </a:lnTo>
                  <a:lnTo>
                    <a:pt x="458851" y="347091"/>
                  </a:lnTo>
                  <a:lnTo>
                    <a:pt x="510159" y="360807"/>
                  </a:lnTo>
                  <a:lnTo>
                    <a:pt x="566166" y="365633"/>
                  </a:lnTo>
                  <a:lnTo>
                    <a:pt x="622173" y="360807"/>
                  </a:lnTo>
                  <a:lnTo>
                    <a:pt x="673608" y="347091"/>
                  </a:lnTo>
                  <a:lnTo>
                    <a:pt x="718947" y="325501"/>
                  </a:lnTo>
                  <a:lnTo>
                    <a:pt x="756666" y="297180"/>
                  </a:lnTo>
                  <a:lnTo>
                    <a:pt x="785495" y="263271"/>
                  </a:lnTo>
                  <a:lnTo>
                    <a:pt x="803910" y="224790"/>
                  </a:lnTo>
                  <a:lnTo>
                    <a:pt x="810387" y="182880"/>
                  </a:lnTo>
                  <a:close/>
                </a:path>
              </a:pathLst>
            </a:custGeom>
            <a:solidFill>
              <a:srgbClr val="FC853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407667" y="671576"/>
            <a:ext cx="431990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9570" algn="l"/>
              </a:tabLst>
            </a:pPr>
            <a:r>
              <a:rPr dirty="0" sz="3000" spc="-5"/>
              <a:t>M</a:t>
            </a:r>
            <a:r>
              <a:rPr dirty="0" spc="-85"/>
              <a:t>A</a:t>
            </a:r>
            <a:r>
              <a:rPr dirty="0" spc="-5"/>
              <a:t>IN</a:t>
            </a:r>
            <a:r>
              <a:rPr dirty="0" spc="50"/>
              <a:t> </a:t>
            </a:r>
            <a:r>
              <a:rPr dirty="0"/>
              <a:t>PO</a:t>
            </a:r>
            <a:r>
              <a:rPr dirty="0" spc="5"/>
              <a:t>I</a:t>
            </a:r>
            <a:r>
              <a:rPr dirty="0" spc="-5"/>
              <a:t>NT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0"/>
              <a:t> </a:t>
            </a:r>
            <a:r>
              <a:rPr dirty="0" sz="3000" spc="5"/>
              <a:t>I</a:t>
            </a:r>
            <a:r>
              <a:rPr dirty="0"/>
              <a:t>DEOT</a:t>
            </a:r>
            <a:r>
              <a:rPr dirty="0" spc="-20"/>
              <a:t>Y</a:t>
            </a:r>
            <a:r>
              <a:rPr dirty="0"/>
              <a:t>PE	</a:t>
            </a:r>
            <a:r>
              <a:rPr dirty="0" sz="3000"/>
              <a:t>:</a:t>
            </a:r>
            <a:endParaRPr sz="3000"/>
          </a:p>
        </p:txBody>
      </p:sp>
      <p:sp>
        <p:nvSpPr>
          <p:cNvPr id="23" name="object 2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05"/>
              </a:spcBef>
              <a:buClr>
                <a:srgbClr val="FC8537"/>
              </a:buClr>
              <a:buSzPct val="69444"/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dirty="0" spc="-5"/>
              <a:t>Crop</a:t>
            </a:r>
            <a:r>
              <a:rPr dirty="0" spc="-20"/>
              <a:t> </a:t>
            </a:r>
            <a:r>
              <a:rPr dirty="0" spc="-15"/>
              <a:t>Ideotype</a:t>
            </a:r>
            <a:r>
              <a:rPr dirty="0" spc="10"/>
              <a:t> </a:t>
            </a:r>
            <a:r>
              <a:rPr dirty="0"/>
              <a:t>refers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/>
              <a:t>model</a:t>
            </a:r>
            <a:r>
              <a:rPr dirty="0" spc="-30"/>
              <a:t> </a:t>
            </a:r>
            <a:r>
              <a:rPr dirty="0"/>
              <a:t>plants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20"/>
              <a:t> </a:t>
            </a:r>
            <a:r>
              <a:rPr dirty="0"/>
              <a:t>specific</a:t>
            </a:r>
            <a:r>
              <a:rPr dirty="0" spc="-50"/>
              <a:t> </a:t>
            </a:r>
            <a:r>
              <a:rPr dirty="0" spc="-5"/>
              <a:t>environment.</a:t>
            </a: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9444"/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dirty="0" spc="-175"/>
              <a:t>Ideot</a:t>
            </a:r>
            <a:r>
              <a:rPr dirty="0" spc="15"/>
              <a:t> </a:t>
            </a:r>
            <a:r>
              <a:rPr dirty="0" spc="-35"/>
              <a:t>ype</a:t>
            </a:r>
            <a:r>
              <a:rPr dirty="0" spc="30"/>
              <a:t> </a:t>
            </a:r>
            <a:r>
              <a:rPr dirty="0"/>
              <a:t>differs</a:t>
            </a:r>
            <a:r>
              <a:rPr dirty="0" spc="-20"/>
              <a:t> </a:t>
            </a:r>
            <a:r>
              <a:rPr dirty="0" spc="-5"/>
              <a:t>from</a:t>
            </a:r>
            <a:r>
              <a:rPr dirty="0" spc="-20"/>
              <a:t> </a:t>
            </a:r>
            <a:r>
              <a:rPr dirty="0" spc="-10"/>
              <a:t>Idiotype.</a:t>
            </a: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9444"/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dirty="0"/>
              <a:t>It</a:t>
            </a:r>
            <a:r>
              <a:rPr dirty="0" spc="5"/>
              <a:t> </a:t>
            </a:r>
            <a:r>
              <a:rPr dirty="0"/>
              <a:t>include</a:t>
            </a:r>
            <a:r>
              <a:rPr dirty="0" spc="-35"/>
              <a:t> </a:t>
            </a:r>
            <a:r>
              <a:rPr dirty="0"/>
              <a:t>morphological</a:t>
            </a:r>
            <a:r>
              <a:rPr dirty="0" spc="-10"/>
              <a:t> </a:t>
            </a:r>
            <a:r>
              <a:rPr dirty="0"/>
              <a:t>as</a:t>
            </a:r>
            <a:r>
              <a:rPr dirty="0" spc="-30"/>
              <a:t> </a:t>
            </a:r>
            <a:r>
              <a:rPr dirty="0" spc="5"/>
              <a:t>well</a:t>
            </a:r>
            <a:r>
              <a:rPr dirty="0" spc="-5"/>
              <a:t> </a:t>
            </a:r>
            <a:r>
              <a:rPr dirty="0"/>
              <a:t>as</a:t>
            </a:r>
            <a:r>
              <a:rPr dirty="0" spc="-40"/>
              <a:t> </a:t>
            </a:r>
            <a:r>
              <a:rPr dirty="0" spc="-10"/>
              <a:t>physiological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10"/>
              <a:t> </a:t>
            </a:r>
            <a:r>
              <a:rPr dirty="0" spc="-5"/>
              <a:t>biochemical</a:t>
            </a:r>
            <a:r>
              <a:rPr dirty="0" spc="-45"/>
              <a:t> </a:t>
            </a:r>
            <a:r>
              <a:rPr dirty="0"/>
              <a:t>traits.</a:t>
            </a: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Clr>
                <a:srgbClr val="FC8537"/>
              </a:buClr>
              <a:buSzPct val="69444"/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dirty="0" spc="-175"/>
              <a:t>Ideot</a:t>
            </a:r>
            <a:r>
              <a:rPr dirty="0" spc="20"/>
              <a:t> </a:t>
            </a:r>
            <a:r>
              <a:rPr dirty="0" spc="-35"/>
              <a:t>ype</a:t>
            </a:r>
            <a:r>
              <a:rPr dirty="0" spc="30"/>
              <a:t> </a:t>
            </a:r>
            <a:r>
              <a:rPr dirty="0" spc="-5"/>
              <a:t>is</a:t>
            </a:r>
            <a:r>
              <a:rPr dirty="0" spc="10"/>
              <a:t> </a:t>
            </a:r>
            <a:r>
              <a:rPr dirty="0" spc="-5"/>
              <a:t>a</a:t>
            </a:r>
            <a:r>
              <a:rPr dirty="0" spc="-20"/>
              <a:t> </a:t>
            </a:r>
            <a:r>
              <a:rPr dirty="0" spc="-5"/>
              <a:t>moving</a:t>
            </a:r>
            <a:r>
              <a:rPr dirty="0" spc="-45"/>
              <a:t> </a:t>
            </a:r>
            <a:r>
              <a:rPr dirty="0"/>
              <a:t>goal.</a:t>
            </a: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9444"/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dirty="0"/>
              <a:t>It is</a:t>
            </a:r>
            <a:r>
              <a:rPr dirty="0" spc="-15"/>
              <a:t> </a:t>
            </a:r>
            <a:r>
              <a:rPr dirty="0"/>
              <a:t>difficult</a:t>
            </a:r>
            <a:r>
              <a:rPr dirty="0" spc="-10"/>
              <a:t> </a:t>
            </a:r>
            <a:r>
              <a:rPr dirty="0"/>
              <a:t>and</a:t>
            </a:r>
            <a:r>
              <a:rPr dirty="0" spc="-45"/>
              <a:t> </a:t>
            </a:r>
            <a:r>
              <a:rPr dirty="0"/>
              <a:t>slow</a:t>
            </a:r>
            <a:r>
              <a:rPr dirty="0" spc="-60"/>
              <a:t> </a:t>
            </a:r>
            <a:r>
              <a:rPr dirty="0"/>
              <a:t>method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5"/>
              <a:t>cultivar</a:t>
            </a:r>
            <a:r>
              <a:rPr dirty="0" spc="-90"/>
              <a:t> </a:t>
            </a:r>
            <a:r>
              <a:rPr dirty="0" spc="-5"/>
              <a:t>development.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543" y="258267"/>
            <a:ext cx="560768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015" algn="l"/>
              </a:tabLst>
            </a:pPr>
            <a:r>
              <a:rPr dirty="0" sz="3000" spc="-5"/>
              <a:t>D</a:t>
            </a:r>
            <a:r>
              <a:rPr dirty="0" spc="-5"/>
              <a:t>EMERITS</a:t>
            </a:r>
            <a:r>
              <a:rPr dirty="0"/>
              <a:t> OF</a:t>
            </a:r>
            <a:r>
              <a:rPr dirty="0" spc="-5"/>
              <a:t> </a:t>
            </a:r>
            <a:r>
              <a:rPr dirty="0" sz="3000" spc="-5"/>
              <a:t>I</a:t>
            </a:r>
            <a:r>
              <a:rPr dirty="0" spc="-5"/>
              <a:t>DEOTYPE	</a:t>
            </a:r>
            <a:r>
              <a:rPr dirty="0" sz="3000" spc="-5"/>
              <a:t>B</a:t>
            </a:r>
            <a:r>
              <a:rPr dirty="0" spc="-5"/>
              <a:t>REEDING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87832" y="969009"/>
            <a:ext cx="10599420" cy="310261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527685" marR="5080" indent="-515620">
              <a:lnSpc>
                <a:spcPct val="90000"/>
              </a:lnSpc>
              <a:spcBef>
                <a:spcPts val="385"/>
              </a:spcBef>
              <a:buClr>
                <a:srgbClr val="FC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dirty="0" sz="2400" spc="-10">
                <a:latin typeface="Times New Roman"/>
                <a:cs typeface="Times New Roman"/>
              </a:rPr>
              <a:t>Incorporation</a:t>
            </a:r>
            <a:r>
              <a:rPr dirty="0" sz="2400" spc="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several</a:t>
            </a:r>
            <a:r>
              <a:rPr dirty="0" sz="2400" spc="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desirable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morphological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physiological</a:t>
            </a:r>
            <a:r>
              <a:rPr dirty="0" sz="2400" spc="8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disease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resistance traits from </a:t>
            </a:r>
            <a:r>
              <a:rPr dirty="0" sz="2400" spc="-10">
                <a:latin typeface="Times New Roman"/>
                <a:cs typeface="Times New Roman"/>
              </a:rPr>
              <a:t>different </a:t>
            </a:r>
            <a:r>
              <a:rPr dirty="0" sz="2400" spc="-5">
                <a:latin typeface="Times New Roman"/>
                <a:cs typeface="Times New Roman"/>
              </a:rPr>
              <a:t>sources </a:t>
            </a:r>
            <a:r>
              <a:rPr dirty="0" sz="2400">
                <a:latin typeface="Times New Roman"/>
                <a:cs typeface="Times New Roman"/>
              </a:rPr>
              <a:t>into a </a:t>
            </a:r>
            <a:r>
              <a:rPr dirty="0" sz="2400" spc="-5">
                <a:latin typeface="Times New Roman"/>
                <a:cs typeface="Times New Roman"/>
              </a:rPr>
              <a:t>single </a:t>
            </a:r>
            <a:r>
              <a:rPr dirty="0" sz="2400" spc="-15">
                <a:latin typeface="Times New Roman"/>
                <a:cs typeface="Times New Roman"/>
              </a:rPr>
              <a:t>genotype </a:t>
            </a:r>
            <a:r>
              <a:rPr dirty="0" sz="2400">
                <a:latin typeface="Times New Roman"/>
                <a:cs typeface="Times New Roman"/>
              </a:rPr>
              <a:t>is a </a:t>
            </a:r>
            <a:r>
              <a:rPr dirty="0" sz="2400" spc="-10">
                <a:solidFill>
                  <a:srgbClr val="FF0000"/>
                </a:solidFill>
                <a:latin typeface="Times New Roman"/>
                <a:cs typeface="Times New Roman"/>
              </a:rPr>
              <a:t>difficult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task</a:t>
            </a:r>
            <a:r>
              <a:rPr dirty="0" sz="2400" spc="-5">
                <a:latin typeface="Times New Roman"/>
                <a:cs typeface="Times New Roman"/>
              </a:rPr>
              <a:t>.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Sometimes, combining </a:t>
            </a:r>
            <a:r>
              <a:rPr dirty="0" sz="2400">
                <a:latin typeface="Times New Roman"/>
                <a:cs typeface="Times New Roman"/>
              </a:rPr>
              <a:t>of some </a:t>
            </a:r>
            <a:r>
              <a:rPr dirty="0" sz="2400" spc="-10">
                <a:latin typeface="Times New Roman"/>
                <a:cs typeface="Times New Roman"/>
              </a:rPr>
              <a:t>characters </a:t>
            </a:r>
            <a:r>
              <a:rPr dirty="0" sz="2400" spc="-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not possible due to </a:t>
            </a:r>
            <a:r>
              <a:rPr dirty="0" sz="2400" spc="-5">
                <a:latin typeface="Times New Roman"/>
                <a:cs typeface="Times New Roman"/>
              </a:rPr>
              <a:t>tight linkage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between desirable and undesirable </a:t>
            </a:r>
            <a:r>
              <a:rPr dirty="0" sz="2400" spc="-10">
                <a:latin typeface="Times New Roman"/>
                <a:cs typeface="Times New Roman"/>
              </a:rPr>
              <a:t>characters. </a:t>
            </a:r>
            <a:r>
              <a:rPr dirty="0" sz="2400" spc="-5">
                <a:latin typeface="Times New Roman"/>
                <a:cs typeface="Times New Roman"/>
              </a:rPr>
              <a:t>Presence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such linkage hinders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progress</a:t>
            </a:r>
            <a:r>
              <a:rPr dirty="0" sz="2400" spc="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20">
                <a:latin typeface="Times New Roman"/>
                <a:cs typeface="Times New Roman"/>
              </a:rPr>
              <a:t>Ideotype</a:t>
            </a:r>
            <a:r>
              <a:rPr dirty="0" sz="2400" spc="9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breeding.</a:t>
            </a:r>
            <a:endParaRPr sz="2400">
              <a:latin typeface="Times New Roman"/>
              <a:cs typeface="Times New Roman"/>
            </a:endParaRPr>
          </a:p>
          <a:p>
            <a:pPr marL="527685" marR="243840" indent="-515620">
              <a:lnSpc>
                <a:spcPct val="90000"/>
              </a:lnSpc>
              <a:spcBef>
                <a:spcPts val="605"/>
              </a:spcBef>
              <a:buClr>
                <a:srgbClr val="FC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dirty="0" sz="2400" spc="-20">
                <a:latin typeface="Times New Roman"/>
                <a:cs typeface="Times New Roman"/>
              </a:rPr>
              <a:t>Ideotype</a:t>
            </a:r>
            <a:r>
              <a:rPr dirty="0" sz="2400" spc="1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breeding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slow</a:t>
            </a:r>
            <a:r>
              <a:rPr dirty="0" sz="24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method</a:t>
            </a:r>
            <a:r>
              <a:rPr dirty="0" sz="24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2400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cultivar development</a:t>
            </a:r>
            <a:r>
              <a:rPr dirty="0" sz="2400" spc="-5">
                <a:latin typeface="Times New Roman"/>
                <a:cs typeface="Times New Roman"/>
              </a:rPr>
              <a:t>,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because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combining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together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various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morphological</a:t>
            </a:r>
            <a:r>
              <a:rPr dirty="0" sz="2400" spc="-6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physiological</a:t>
            </a:r>
            <a:r>
              <a:rPr dirty="0" sz="2400" spc="7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features</a:t>
            </a:r>
            <a:r>
              <a:rPr dirty="0" sz="2400" spc="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from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different 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sources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takes</a:t>
            </a:r>
            <a:r>
              <a:rPr dirty="0" sz="2400" spc="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more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time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than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traditional</a:t>
            </a:r>
            <a:r>
              <a:rPr dirty="0" sz="2400" spc="-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breeding</a:t>
            </a:r>
            <a:r>
              <a:rPr dirty="0" sz="2400" spc="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where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improvement</a:t>
            </a:r>
            <a:r>
              <a:rPr dirty="0" sz="2400" spc="-6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made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yield</a:t>
            </a:r>
            <a:r>
              <a:rPr dirty="0" sz="2400" spc="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one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 </a:t>
            </a:r>
            <a:r>
              <a:rPr dirty="0" sz="2400" spc="-5">
                <a:latin typeface="Times New Roman"/>
                <a:cs typeface="Times New Roman"/>
              </a:rPr>
              <a:t>two </a:t>
            </a:r>
            <a:r>
              <a:rPr dirty="0" sz="2400">
                <a:latin typeface="Times New Roman"/>
                <a:cs typeface="Times New Roman"/>
              </a:rPr>
              <a:t>other</a:t>
            </a:r>
            <a:r>
              <a:rPr dirty="0" sz="2400" spc="-8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characters.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2835" y="753236"/>
            <a:ext cx="56076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015" algn="l"/>
              </a:tabLst>
            </a:pPr>
            <a:r>
              <a:rPr dirty="0" sz="3000" spc="-5"/>
              <a:t>D</a:t>
            </a:r>
            <a:r>
              <a:rPr dirty="0" spc="-5"/>
              <a:t>EMERITS</a:t>
            </a:r>
            <a:r>
              <a:rPr dirty="0" spc="-50"/>
              <a:t> </a:t>
            </a:r>
            <a:r>
              <a:rPr dirty="0"/>
              <a:t>OF</a:t>
            </a:r>
            <a:r>
              <a:rPr dirty="0" spc="-5"/>
              <a:t> </a:t>
            </a:r>
            <a:r>
              <a:rPr dirty="0" sz="3000" spc="-5"/>
              <a:t>I</a:t>
            </a:r>
            <a:r>
              <a:rPr dirty="0" spc="-5"/>
              <a:t>DEOTYPE	</a:t>
            </a:r>
            <a:r>
              <a:rPr dirty="0" sz="3000" spc="-5"/>
              <a:t>B</a:t>
            </a:r>
            <a:r>
              <a:rPr dirty="0" spc="-5"/>
              <a:t>REEDING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035" y="1617726"/>
            <a:ext cx="9409430" cy="2297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buClr>
                <a:srgbClr val="FC8537"/>
              </a:buClr>
              <a:buSzPct val="68750"/>
              <a:buAutoNum type="arabicPeriod" startAt="3"/>
              <a:tabLst>
                <a:tab pos="527685" algn="l"/>
                <a:tab pos="528320" algn="l"/>
              </a:tabLst>
            </a:pPr>
            <a:r>
              <a:rPr dirty="0" sz="2400">
                <a:latin typeface="Arial MT"/>
                <a:cs typeface="Arial MT"/>
              </a:rPr>
              <a:t>Ideotype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breeding</a:t>
            </a:r>
            <a:r>
              <a:rPr dirty="0" sz="2400" spc="-7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is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224583"/>
                </a:solidFill>
                <a:latin typeface="Arial MT"/>
                <a:cs typeface="Arial MT"/>
              </a:rPr>
              <a:t>not</a:t>
            </a:r>
            <a:r>
              <a:rPr dirty="0" sz="2400" spc="-3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Arial MT"/>
                <a:cs typeface="Arial MT"/>
              </a:rPr>
              <a:t>a</a:t>
            </a:r>
            <a:r>
              <a:rPr dirty="0" sz="2400" spc="-1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224583"/>
                </a:solidFill>
                <a:latin typeface="Arial MT"/>
                <a:cs typeface="Arial MT"/>
              </a:rPr>
              <a:t>substitute</a:t>
            </a:r>
            <a:r>
              <a:rPr dirty="0" sz="2400" spc="-65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400" spc="10">
                <a:solidFill>
                  <a:srgbClr val="224583"/>
                </a:solidFill>
                <a:latin typeface="Arial MT"/>
                <a:cs typeface="Arial MT"/>
              </a:rPr>
              <a:t>for</a:t>
            </a:r>
            <a:r>
              <a:rPr dirty="0" sz="2400" spc="-4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224583"/>
                </a:solidFill>
                <a:latin typeface="Arial MT"/>
                <a:cs typeface="Arial MT"/>
              </a:rPr>
              <a:t>traditional</a:t>
            </a:r>
            <a:r>
              <a:rPr dirty="0" sz="2400" spc="-7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224583"/>
                </a:solidFill>
                <a:latin typeface="Arial MT"/>
                <a:cs typeface="Arial MT"/>
              </a:rPr>
              <a:t>or</a:t>
            </a:r>
            <a:r>
              <a:rPr dirty="0" sz="2400" spc="-3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Arial MT"/>
                <a:cs typeface="Arial MT"/>
              </a:rPr>
              <a:t>conventional </a:t>
            </a:r>
            <a:r>
              <a:rPr dirty="0" sz="2400" spc="-650">
                <a:solidFill>
                  <a:srgbClr val="224583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224583"/>
                </a:solidFill>
                <a:latin typeface="Arial MT"/>
                <a:cs typeface="Arial MT"/>
              </a:rPr>
              <a:t>breeding</a:t>
            </a:r>
            <a:r>
              <a:rPr dirty="0" sz="2400" spc="-5">
                <a:latin typeface="Arial MT"/>
                <a:cs typeface="Arial MT"/>
              </a:rPr>
              <a:t>.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It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is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supplement</a:t>
            </a:r>
            <a:r>
              <a:rPr dirty="0" sz="2400" spc="-9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to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40">
                <a:latin typeface="Arial MT"/>
                <a:cs typeface="Arial MT"/>
              </a:rPr>
              <a:t>former.</a:t>
            </a:r>
            <a:endParaRPr sz="2400">
              <a:latin typeface="Arial MT"/>
              <a:cs typeface="Arial MT"/>
            </a:endParaRPr>
          </a:p>
          <a:p>
            <a:pPr marL="527685" marR="497205" indent="-5156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AutoNum type="arabicPeriod" startAt="3"/>
              <a:tabLst>
                <a:tab pos="527685" algn="l"/>
                <a:tab pos="528320" algn="l"/>
              </a:tabLst>
            </a:pPr>
            <a:r>
              <a:rPr dirty="0" sz="2400">
                <a:latin typeface="Arial MT"/>
                <a:cs typeface="Arial MT"/>
              </a:rPr>
              <a:t>Ideotype </a:t>
            </a:r>
            <a:r>
              <a:rPr dirty="0" sz="2400" spc="-5">
                <a:latin typeface="Arial MT"/>
                <a:cs typeface="Arial MT"/>
              </a:rPr>
              <a:t>is a </a:t>
            </a:r>
            <a:r>
              <a:rPr dirty="0" sz="2400" spc="-5">
                <a:solidFill>
                  <a:srgbClr val="224583"/>
                </a:solidFill>
                <a:latin typeface="Arial MT"/>
                <a:cs typeface="Arial MT"/>
              </a:rPr>
              <a:t>moving </a:t>
            </a:r>
            <a:r>
              <a:rPr dirty="0" sz="2400">
                <a:solidFill>
                  <a:srgbClr val="224583"/>
                </a:solidFill>
                <a:latin typeface="Arial MT"/>
                <a:cs typeface="Arial MT"/>
              </a:rPr>
              <a:t>object </a:t>
            </a:r>
            <a:r>
              <a:rPr dirty="0" sz="2400" spc="-10">
                <a:latin typeface="Arial MT"/>
                <a:cs typeface="Arial MT"/>
              </a:rPr>
              <a:t>which </a:t>
            </a:r>
            <a:r>
              <a:rPr dirty="0" sz="2400">
                <a:latin typeface="Arial MT"/>
                <a:cs typeface="Arial MT"/>
              </a:rPr>
              <a:t>changes </a:t>
            </a:r>
            <a:r>
              <a:rPr dirty="0" sz="2400" spc="-10">
                <a:latin typeface="Arial MT"/>
                <a:cs typeface="Arial MT"/>
              </a:rPr>
              <a:t>with </a:t>
            </a:r>
            <a:r>
              <a:rPr dirty="0" sz="2400" spc="-5">
                <a:latin typeface="Arial MT"/>
                <a:cs typeface="Arial MT"/>
              </a:rPr>
              <a:t>change in 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knowledge, </a:t>
            </a:r>
            <a:r>
              <a:rPr dirty="0" sz="2400">
                <a:latin typeface="Arial MT"/>
                <a:cs typeface="Arial MT"/>
              </a:rPr>
              <a:t>new requirements, national </a:t>
            </a:r>
            <a:r>
              <a:rPr dirty="0" sz="2400" spc="-50">
                <a:latin typeface="Arial MT"/>
                <a:cs typeface="Arial MT"/>
              </a:rPr>
              <a:t>policy, </a:t>
            </a:r>
            <a:r>
              <a:rPr dirty="0" sz="2400">
                <a:latin typeface="Arial MT"/>
                <a:cs typeface="Arial MT"/>
              </a:rPr>
              <a:t>etc. </a:t>
            </a:r>
            <a:r>
              <a:rPr dirty="0" sz="2400" spc="5">
                <a:latin typeface="Arial MT"/>
                <a:cs typeface="Arial MT"/>
              </a:rPr>
              <a:t>Thus </a:t>
            </a:r>
            <a:r>
              <a:rPr dirty="0" sz="2400">
                <a:latin typeface="Arial MT"/>
                <a:cs typeface="Arial MT"/>
              </a:rPr>
              <a:t>new 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Ideotype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have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to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evolved</a:t>
            </a:r>
            <a:r>
              <a:rPr dirty="0" sz="2400" spc="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to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meet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changing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and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increasing </a:t>
            </a:r>
            <a:r>
              <a:rPr dirty="0" sz="2400" spc="-650">
                <a:latin typeface="Arial MT"/>
                <a:cs typeface="Arial MT"/>
              </a:rPr>
              <a:t> </a:t>
            </a:r>
            <a:r>
              <a:rPr dirty="0" sz="2400" spc="5">
                <a:latin typeface="Arial MT"/>
                <a:cs typeface="Arial MT"/>
              </a:rPr>
              <a:t>demands</a:t>
            </a:r>
            <a:r>
              <a:rPr dirty="0" sz="2400" spc="-8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economic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products.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8960" y="491439"/>
            <a:ext cx="880618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54065" algn="l"/>
              </a:tabLst>
            </a:pPr>
            <a:r>
              <a:rPr dirty="0" sz="4800" spc="-5" b="0">
                <a:latin typeface="Arial Black"/>
                <a:cs typeface="Arial Black"/>
              </a:rPr>
              <a:t>S</a:t>
            </a:r>
            <a:r>
              <a:rPr dirty="0" sz="3850" spc="-5" b="0">
                <a:latin typeface="Arial Black"/>
                <a:cs typeface="Arial Black"/>
              </a:rPr>
              <a:t>TEPS</a:t>
            </a:r>
            <a:r>
              <a:rPr dirty="0" sz="3850" spc="-70" b="0">
                <a:latin typeface="Arial Black"/>
                <a:cs typeface="Arial Black"/>
              </a:rPr>
              <a:t> </a:t>
            </a:r>
            <a:r>
              <a:rPr dirty="0" sz="3850" spc="-10" b="0">
                <a:latin typeface="Arial Black"/>
                <a:cs typeface="Arial Black"/>
              </a:rPr>
              <a:t>IN</a:t>
            </a:r>
            <a:r>
              <a:rPr dirty="0" sz="3850" spc="15" b="0">
                <a:latin typeface="Arial Black"/>
                <a:cs typeface="Arial Black"/>
              </a:rPr>
              <a:t> </a:t>
            </a:r>
            <a:r>
              <a:rPr dirty="0" sz="4800" spc="-30" b="0">
                <a:latin typeface="Arial Black"/>
                <a:cs typeface="Arial Black"/>
              </a:rPr>
              <a:t>I</a:t>
            </a:r>
            <a:r>
              <a:rPr dirty="0" sz="3850" spc="-30" b="0">
                <a:latin typeface="Arial Black"/>
                <a:cs typeface="Arial Black"/>
              </a:rPr>
              <a:t>DEOTYPE	</a:t>
            </a:r>
            <a:r>
              <a:rPr dirty="0" sz="4800" spc="-15" b="0">
                <a:latin typeface="Arial Black"/>
                <a:cs typeface="Arial Black"/>
              </a:rPr>
              <a:t>B</a:t>
            </a:r>
            <a:r>
              <a:rPr dirty="0" sz="3850" spc="-15" b="0">
                <a:latin typeface="Arial Black"/>
                <a:cs typeface="Arial Black"/>
              </a:rPr>
              <a:t>REEDING</a:t>
            </a:r>
            <a:endParaRPr sz="385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97408" y="1615439"/>
            <a:ext cx="9984740" cy="1167130"/>
            <a:chOff x="597408" y="1615439"/>
            <a:chExt cx="9984740" cy="1167130"/>
          </a:xfrm>
        </p:grpSpPr>
        <p:sp>
          <p:nvSpPr>
            <p:cNvPr id="4" name="object 4"/>
            <p:cNvSpPr/>
            <p:nvPr/>
          </p:nvSpPr>
          <p:spPr>
            <a:xfrm>
              <a:off x="609600" y="1627631"/>
              <a:ext cx="9957435" cy="1139825"/>
            </a:xfrm>
            <a:custGeom>
              <a:avLst/>
              <a:gdLst/>
              <a:ahLst/>
              <a:cxnLst/>
              <a:rect l="l" t="t" r="r" b="b"/>
              <a:pathLst>
                <a:path w="9957435" h="1139825">
                  <a:moveTo>
                    <a:pt x="9767316" y="0"/>
                  </a:moveTo>
                  <a:lnTo>
                    <a:pt x="190017" y="0"/>
                  </a:lnTo>
                  <a:lnTo>
                    <a:pt x="139496" y="6730"/>
                  </a:lnTo>
                  <a:lnTo>
                    <a:pt x="94106" y="25907"/>
                  </a:lnTo>
                  <a:lnTo>
                    <a:pt x="55651" y="55625"/>
                  </a:lnTo>
                  <a:lnTo>
                    <a:pt x="25946" y="94106"/>
                  </a:lnTo>
                  <a:lnTo>
                    <a:pt x="6781" y="139445"/>
                  </a:lnTo>
                  <a:lnTo>
                    <a:pt x="0" y="189864"/>
                  </a:lnTo>
                  <a:lnTo>
                    <a:pt x="0" y="949578"/>
                  </a:lnTo>
                  <a:lnTo>
                    <a:pt x="6781" y="999997"/>
                  </a:lnTo>
                  <a:lnTo>
                    <a:pt x="25946" y="1045337"/>
                  </a:lnTo>
                  <a:lnTo>
                    <a:pt x="55651" y="1083817"/>
                  </a:lnTo>
                  <a:lnTo>
                    <a:pt x="94106" y="1113535"/>
                  </a:lnTo>
                  <a:lnTo>
                    <a:pt x="139496" y="1132713"/>
                  </a:lnTo>
                  <a:lnTo>
                    <a:pt x="190017" y="1139443"/>
                  </a:lnTo>
                  <a:lnTo>
                    <a:pt x="9767316" y="1139443"/>
                  </a:lnTo>
                  <a:lnTo>
                    <a:pt x="9817735" y="1132713"/>
                  </a:lnTo>
                  <a:lnTo>
                    <a:pt x="9863201" y="1113535"/>
                  </a:lnTo>
                  <a:lnTo>
                    <a:pt x="9901682" y="1083817"/>
                  </a:lnTo>
                  <a:lnTo>
                    <a:pt x="9931400" y="1045337"/>
                  </a:lnTo>
                  <a:lnTo>
                    <a:pt x="9950577" y="999997"/>
                  </a:lnTo>
                  <a:lnTo>
                    <a:pt x="9957308" y="949578"/>
                  </a:lnTo>
                  <a:lnTo>
                    <a:pt x="9957308" y="189864"/>
                  </a:lnTo>
                  <a:lnTo>
                    <a:pt x="9950577" y="139445"/>
                  </a:lnTo>
                  <a:lnTo>
                    <a:pt x="9931400" y="94106"/>
                  </a:lnTo>
                  <a:lnTo>
                    <a:pt x="9901682" y="55625"/>
                  </a:lnTo>
                  <a:lnTo>
                    <a:pt x="9863201" y="25907"/>
                  </a:lnTo>
                  <a:lnTo>
                    <a:pt x="9817735" y="6730"/>
                  </a:lnTo>
                  <a:lnTo>
                    <a:pt x="9767316" y="0"/>
                  </a:lnTo>
                  <a:close/>
                </a:path>
              </a:pathLst>
            </a:custGeom>
            <a:solidFill>
              <a:srgbClr val="7596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11124" y="1629155"/>
              <a:ext cx="9957435" cy="1139825"/>
            </a:xfrm>
            <a:custGeom>
              <a:avLst/>
              <a:gdLst/>
              <a:ahLst/>
              <a:cxnLst/>
              <a:rect l="l" t="t" r="r" b="b"/>
              <a:pathLst>
                <a:path w="9957435" h="1139825">
                  <a:moveTo>
                    <a:pt x="0" y="189865"/>
                  </a:moveTo>
                  <a:lnTo>
                    <a:pt x="6781" y="139446"/>
                  </a:lnTo>
                  <a:lnTo>
                    <a:pt x="25946" y="94107"/>
                  </a:lnTo>
                  <a:lnTo>
                    <a:pt x="55651" y="55626"/>
                  </a:lnTo>
                  <a:lnTo>
                    <a:pt x="94107" y="25908"/>
                  </a:lnTo>
                  <a:lnTo>
                    <a:pt x="139496" y="6731"/>
                  </a:lnTo>
                  <a:lnTo>
                    <a:pt x="190017" y="0"/>
                  </a:lnTo>
                  <a:lnTo>
                    <a:pt x="9767316" y="0"/>
                  </a:lnTo>
                  <a:lnTo>
                    <a:pt x="9817735" y="6731"/>
                  </a:lnTo>
                  <a:lnTo>
                    <a:pt x="9863201" y="25908"/>
                  </a:lnTo>
                  <a:lnTo>
                    <a:pt x="9901682" y="55626"/>
                  </a:lnTo>
                  <a:lnTo>
                    <a:pt x="9931400" y="94107"/>
                  </a:lnTo>
                  <a:lnTo>
                    <a:pt x="9950577" y="139446"/>
                  </a:lnTo>
                  <a:lnTo>
                    <a:pt x="9957308" y="189865"/>
                  </a:lnTo>
                  <a:lnTo>
                    <a:pt x="9957308" y="949579"/>
                  </a:lnTo>
                  <a:lnTo>
                    <a:pt x="9950577" y="999998"/>
                  </a:lnTo>
                  <a:lnTo>
                    <a:pt x="9931400" y="1045337"/>
                  </a:lnTo>
                  <a:lnTo>
                    <a:pt x="9901682" y="1083818"/>
                  </a:lnTo>
                  <a:lnTo>
                    <a:pt x="9863201" y="1113536"/>
                  </a:lnTo>
                  <a:lnTo>
                    <a:pt x="9817735" y="1132713"/>
                  </a:lnTo>
                  <a:lnTo>
                    <a:pt x="9767316" y="1139444"/>
                  </a:lnTo>
                  <a:lnTo>
                    <a:pt x="190017" y="1139444"/>
                  </a:lnTo>
                  <a:lnTo>
                    <a:pt x="139496" y="1132713"/>
                  </a:lnTo>
                  <a:lnTo>
                    <a:pt x="94107" y="1113536"/>
                  </a:lnTo>
                  <a:lnTo>
                    <a:pt x="55651" y="1083818"/>
                  </a:lnTo>
                  <a:lnTo>
                    <a:pt x="25946" y="1045337"/>
                  </a:lnTo>
                  <a:lnTo>
                    <a:pt x="6781" y="999998"/>
                  </a:lnTo>
                  <a:lnTo>
                    <a:pt x="0" y="949579"/>
                  </a:lnTo>
                  <a:lnTo>
                    <a:pt x="0" y="189865"/>
                  </a:lnTo>
                  <a:close/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597408" y="2840735"/>
            <a:ext cx="9984740" cy="1170305"/>
            <a:chOff x="597408" y="2840735"/>
            <a:chExt cx="9984740" cy="1170305"/>
          </a:xfrm>
        </p:grpSpPr>
        <p:sp>
          <p:nvSpPr>
            <p:cNvPr id="7" name="object 7"/>
            <p:cNvSpPr/>
            <p:nvPr/>
          </p:nvSpPr>
          <p:spPr>
            <a:xfrm>
              <a:off x="609600" y="2852927"/>
              <a:ext cx="9957435" cy="1143000"/>
            </a:xfrm>
            <a:custGeom>
              <a:avLst/>
              <a:gdLst/>
              <a:ahLst/>
              <a:cxnLst/>
              <a:rect l="l" t="t" r="r" b="b"/>
              <a:pathLst>
                <a:path w="9957435" h="1143000">
                  <a:moveTo>
                    <a:pt x="9767062" y="0"/>
                  </a:moveTo>
                  <a:lnTo>
                    <a:pt x="190258" y="0"/>
                  </a:lnTo>
                  <a:lnTo>
                    <a:pt x="146634" y="5080"/>
                  </a:lnTo>
                  <a:lnTo>
                    <a:pt x="106591" y="19304"/>
                  </a:lnTo>
                  <a:lnTo>
                    <a:pt x="71259" y="41910"/>
                  </a:lnTo>
                  <a:lnTo>
                    <a:pt x="41795" y="71374"/>
                  </a:lnTo>
                  <a:lnTo>
                    <a:pt x="19342" y="106680"/>
                  </a:lnTo>
                  <a:lnTo>
                    <a:pt x="5029" y="146812"/>
                  </a:lnTo>
                  <a:lnTo>
                    <a:pt x="0" y="190500"/>
                  </a:lnTo>
                  <a:lnTo>
                    <a:pt x="0" y="952246"/>
                  </a:lnTo>
                  <a:lnTo>
                    <a:pt x="5029" y="995934"/>
                  </a:lnTo>
                  <a:lnTo>
                    <a:pt x="19342" y="1036066"/>
                  </a:lnTo>
                  <a:lnTo>
                    <a:pt x="41795" y="1071372"/>
                  </a:lnTo>
                  <a:lnTo>
                    <a:pt x="71259" y="1100836"/>
                  </a:lnTo>
                  <a:lnTo>
                    <a:pt x="106591" y="1123442"/>
                  </a:lnTo>
                  <a:lnTo>
                    <a:pt x="146634" y="1137666"/>
                  </a:lnTo>
                  <a:lnTo>
                    <a:pt x="190258" y="1142746"/>
                  </a:lnTo>
                  <a:lnTo>
                    <a:pt x="9767062" y="1142746"/>
                  </a:lnTo>
                  <a:lnTo>
                    <a:pt x="9810623" y="1137666"/>
                  </a:lnTo>
                  <a:lnTo>
                    <a:pt x="9850755" y="1123442"/>
                  </a:lnTo>
                  <a:lnTo>
                    <a:pt x="9886061" y="1100836"/>
                  </a:lnTo>
                  <a:lnTo>
                    <a:pt x="9915525" y="1071372"/>
                  </a:lnTo>
                  <a:lnTo>
                    <a:pt x="9938004" y="1036066"/>
                  </a:lnTo>
                  <a:lnTo>
                    <a:pt x="9952228" y="995934"/>
                  </a:lnTo>
                  <a:lnTo>
                    <a:pt x="9957308" y="952246"/>
                  </a:lnTo>
                  <a:lnTo>
                    <a:pt x="9957308" y="190500"/>
                  </a:lnTo>
                  <a:lnTo>
                    <a:pt x="9952228" y="146812"/>
                  </a:lnTo>
                  <a:lnTo>
                    <a:pt x="9938004" y="106680"/>
                  </a:lnTo>
                  <a:lnTo>
                    <a:pt x="9915525" y="71374"/>
                  </a:lnTo>
                  <a:lnTo>
                    <a:pt x="9886061" y="41910"/>
                  </a:lnTo>
                  <a:lnTo>
                    <a:pt x="9850755" y="19304"/>
                  </a:lnTo>
                  <a:lnTo>
                    <a:pt x="9810623" y="5080"/>
                  </a:lnTo>
                  <a:lnTo>
                    <a:pt x="9767062" y="0"/>
                  </a:lnTo>
                  <a:close/>
                </a:path>
              </a:pathLst>
            </a:custGeom>
            <a:solidFill>
              <a:srgbClr val="B32C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11124" y="2854451"/>
              <a:ext cx="9957435" cy="1143000"/>
            </a:xfrm>
            <a:custGeom>
              <a:avLst/>
              <a:gdLst/>
              <a:ahLst/>
              <a:cxnLst/>
              <a:rect l="l" t="t" r="r" b="b"/>
              <a:pathLst>
                <a:path w="9957435" h="1143000">
                  <a:moveTo>
                    <a:pt x="0" y="190500"/>
                  </a:moveTo>
                  <a:lnTo>
                    <a:pt x="5029" y="146812"/>
                  </a:lnTo>
                  <a:lnTo>
                    <a:pt x="19342" y="106680"/>
                  </a:lnTo>
                  <a:lnTo>
                    <a:pt x="41795" y="71374"/>
                  </a:lnTo>
                  <a:lnTo>
                    <a:pt x="71259" y="41910"/>
                  </a:lnTo>
                  <a:lnTo>
                    <a:pt x="106591" y="19303"/>
                  </a:lnTo>
                  <a:lnTo>
                    <a:pt x="146634" y="5080"/>
                  </a:lnTo>
                  <a:lnTo>
                    <a:pt x="190258" y="0"/>
                  </a:lnTo>
                  <a:lnTo>
                    <a:pt x="9767062" y="0"/>
                  </a:lnTo>
                  <a:lnTo>
                    <a:pt x="9810623" y="5080"/>
                  </a:lnTo>
                  <a:lnTo>
                    <a:pt x="9850755" y="19303"/>
                  </a:lnTo>
                  <a:lnTo>
                    <a:pt x="9886061" y="41910"/>
                  </a:lnTo>
                  <a:lnTo>
                    <a:pt x="9915525" y="71374"/>
                  </a:lnTo>
                  <a:lnTo>
                    <a:pt x="9938004" y="106680"/>
                  </a:lnTo>
                  <a:lnTo>
                    <a:pt x="9952228" y="146812"/>
                  </a:lnTo>
                  <a:lnTo>
                    <a:pt x="9957308" y="190500"/>
                  </a:lnTo>
                  <a:lnTo>
                    <a:pt x="9957308" y="952246"/>
                  </a:lnTo>
                  <a:lnTo>
                    <a:pt x="9952228" y="995934"/>
                  </a:lnTo>
                  <a:lnTo>
                    <a:pt x="9938004" y="1036066"/>
                  </a:lnTo>
                  <a:lnTo>
                    <a:pt x="9915525" y="1071372"/>
                  </a:lnTo>
                  <a:lnTo>
                    <a:pt x="9886061" y="1100836"/>
                  </a:lnTo>
                  <a:lnTo>
                    <a:pt x="9850755" y="1123442"/>
                  </a:lnTo>
                  <a:lnTo>
                    <a:pt x="9810623" y="1137666"/>
                  </a:lnTo>
                  <a:lnTo>
                    <a:pt x="9767062" y="1142746"/>
                  </a:lnTo>
                  <a:lnTo>
                    <a:pt x="190258" y="1142746"/>
                  </a:lnTo>
                  <a:lnTo>
                    <a:pt x="146634" y="1137666"/>
                  </a:lnTo>
                  <a:lnTo>
                    <a:pt x="106591" y="1123442"/>
                  </a:lnTo>
                  <a:lnTo>
                    <a:pt x="71259" y="1100836"/>
                  </a:lnTo>
                  <a:lnTo>
                    <a:pt x="41795" y="1071372"/>
                  </a:lnTo>
                  <a:lnTo>
                    <a:pt x="19342" y="1036066"/>
                  </a:lnTo>
                  <a:lnTo>
                    <a:pt x="5029" y="995934"/>
                  </a:lnTo>
                  <a:lnTo>
                    <a:pt x="0" y="952246"/>
                  </a:lnTo>
                  <a:lnTo>
                    <a:pt x="0" y="190500"/>
                  </a:lnTo>
                  <a:close/>
                </a:path>
              </a:pathLst>
            </a:custGeom>
            <a:ln w="274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597408" y="4069079"/>
            <a:ext cx="9984740" cy="1167130"/>
            <a:chOff x="597408" y="4069079"/>
            <a:chExt cx="9984740" cy="1167130"/>
          </a:xfrm>
        </p:grpSpPr>
        <p:sp>
          <p:nvSpPr>
            <p:cNvPr id="10" name="object 10"/>
            <p:cNvSpPr/>
            <p:nvPr/>
          </p:nvSpPr>
          <p:spPr>
            <a:xfrm>
              <a:off x="609600" y="4081271"/>
              <a:ext cx="9957435" cy="1139825"/>
            </a:xfrm>
            <a:custGeom>
              <a:avLst/>
              <a:gdLst/>
              <a:ahLst/>
              <a:cxnLst/>
              <a:rect l="l" t="t" r="r" b="b"/>
              <a:pathLst>
                <a:path w="9957435" h="1139825">
                  <a:moveTo>
                    <a:pt x="9767062" y="0"/>
                  </a:moveTo>
                  <a:lnTo>
                    <a:pt x="190258" y="0"/>
                  </a:lnTo>
                  <a:lnTo>
                    <a:pt x="146634" y="5079"/>
                  </a:lnTo>
                  <a:lnTo>
                    <a:pt x="106591" y="19303"/>
                  </a:lnTo>
                  <a:lnTo>
                    <a:pt x="71259" y="41782"/>
                  </a:lnTo>
                  <a:lnTo>
                    <a:pt x="41795" y="71119"/>
                  </a:lnTo>
                  <a:lnTo>
                    <a:pt x="19342" y="106425"/>
                  </a:lnTo>
                  <a:lnTo>
                    <a:pt x="5029" y="146430"/>
                  </a:lnTo>
                  <a:lnTo>
                    <a:pt x="0" y="189991"/>
                  </a:lnTo>
                  <a:lnTo>
                    <a:pt x="0" y="949705"/>
                  </a:lnTo>
                  <a:lnTo>
                    <a:pt x="5029" y="993266"/>
                  </a:lnTo>
                  <a:lnTo>
                    <a:pt x="19342" y="1033271"/>
                  </a:lnTo>
                  <a:lnTo>
                    <a:pt x="41795" y="1068577"/>
                  </a:lnTo>
                  <a:lnTo>
                    <a:pt x="71259" y="1097914"/>
                  </a:lnTo>
                  <a:lnTo>
                    <a:pt x="106591" y="1120394"/>
                  </a:lnTo>
                  <a:lnTo>
                    <a:pt x="146634" y="1134617"/>
                  </a:lnTo>
                  <a:lnTo>
                    <a:pt x="190258" y="1139697"/>
                  </a:lnTo>
                  <a:lnTo>
                    <a:pt x="9767062" y="1139697"/>
                  </a:lnTo>
                  <a:lnTo>
                    <a:pt x="9810623" y="1134617"/>
                  </a:lnTo>
                  <a:lnTo>
                    <a:pt x="9850755" y="1120394"/>
                  </a:lnTo>
                  <a:lnTo>
                    <a:pt x="9886061" y="1097914"/>
                  </a:lnTo>
                  <a:lnTo>
                    <a:pt x="9915525" y="1068577"/>
                  </a:lnTo>
                  <a:lnTo>
                    <a:pt x="9938004" y="1033271"/>
                  </a:lnTo>
                  <a:lnTo>
                    <a:pt x="9952228" y="993266"/>
                  </a:lnTo>
                  <a:lnTo>
                    <a:pt x="9957308" y="949705"/>
                  </a:lnTo>
                  <a:lnTo>
                    <a:pt x="9957308" y="189991"/>
                  </a:lnTo>
                  <a:lnTo>
                    <a:pt x="9952228" y="146430"/>
                  </a:lnTo>
                  <a:lnTo>
                    <a:pt x="9938004" y="106425"/>
                  </a:lnTo>
                  <a:lnTo>
                    <a:pt x="9915525" y="71119"/>
                  </a:lnTo>
                  <a:lnTo>
                    <a:pt x="9886061" y="41782"/>
                  </a:lnTo>
                  <a:lnTo>
                    <a:pt x="9850755" y="19303"/>
                  </a:lnTo>
                  <a:lnTo>
                    <a:pt x="9810623" y="5079"/>
                  </a:lnTo>
                  <a:lnTo>
                    <a:pt x="9767062" y="0"/>
                  </a:lnTo>
                  <a:close/>
                </a:path>
              </a:pathLst>
            </a:custGeom>
            <a:solidFill>
              <a:srgbClr val="F5CD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11124" y="4082795"/>
              <a:ext cx="9957435" cy="1139825"/>
            </a:xfrm>
            <a:custGeom>
              <a:avLst/>
              <a:gdLst/>
              <a:ahLst/>
              <a:cxnLst/>
              <a:rect l="l" t="t" r="r" b="b"/>
              <a:pathLst>
                <a:path w="9957435" h="1139825">
                  <a:moveTo>
                    <a:pt x="0" y="189991"/>
                  </a:moveTo>
                  <a:lnTo>
                    <a:pt x="5029" y="146430"/>
                  </a:lnTo>
                  <a:lnTo>
                    <a:pt x="19342" y="106425"/>
                  </a:lnTo>
                  <a:lnTo>
                    <a:pt x="41795" y="71119"/>
                  </a:lnTo>
                  <a:lnTo>
                    <a:pt x="71259" y="41782"/>
                  </a:lnTo>
                  <a:lnTo>
                    <a:pt x="106591" y="19303"/>
                  </a:lnTo>
                  <a:lnTo>
                    <a:pt x="146634" y="5079"/>
                  </a:lnTo>
                  <a:lnTo>
                    <a:pt x="190258" y="0"/>
                  </a:lnTo>
                  <a:lnTo>
                    <a:pt x="9767062" y="0"/>
                  </a:lnTo>
                  <a:lnTo>
                    <a:pt x="9810623" y="5079"/>
                  </a:lnTo>
                  <a:lnTo>
                    <a:pt x="9850755" y="19303"/>
                  </a:lnTo>
                  <a:lnTo>
                    <a:pt x="9886061" y="41782"/>
                  </a:lnTo>
                  <a:lnTo>
                    <a:pt x="9915525" y="71119"/>
                  </a:lnTo>
                  <a:lnTo>
                    <a:pt x="9938004" y="106425"/>
                  </a:lnTo>
                  <a:lnTo>
                    <a:pt x="9952228" y="146430"/>
                  </a:lnTo>
                  <a:lnTo>
                    <a:pt x="9957308" y="189991"/>
                  </a:lnTo>
                  <a:lnTo>
                    <a:pt x="9957308" y="949705"/>
                  </a:lnTo>
                  <a:lnTo>
                    <a:pt x="9952228" y="993266"/>
                  </a:lnTo>
                  <a:lnTo>
                    <a:pt x="9938004" y="1033271"/>
                  </a:lnTo>
                  <a:lnTo>
                    <a:pt x="9915525" y="1068577"/>
                  </a:lnTo>
                  <a:lnTo>
                    <a:pt x="9886061" y="1097914"/>
                  </a:lnTo>
                  <a:lnTo>
                    <a:pt x="9850755" y="1120393"/>
                  </a:lnTo>
                  <a:lnTo>
                    <a:pt x="9810623" y="1134617"/>
                  </a:lnTo>
                  <a:lnTo>
                    <a:pt x="9767062" y="1139697"/>
                  </a:lnTo>
                  <a:lnTo>
                    <a:pt x="190258" y="1139697"/>
                  </a:lnTo>
                  <a:lnTo>
                    <a:pt x="146634" y="1134617"/>
                  </a:lnTo>
                  <a:lnTo>
                    <a:pt x="106591" y="1120393"/>
                  </a:lnTo>
                  <a:lnTo>
                    <a:pt x="71259" y="1097914"/>
                  </a:lnTo>
                  <a:lnTo>
                    <a:pt x="41795" y="1068577"/>
                  </a:lnTo>
                  <a:lnTo>
                    <a:pt x="19342" y="1033271"/>
                  </a:lnTo>
                  <a:lnTo>
                    <a:pt x="5029" y="993266"/>
                  </a:lnTo>
                  <a:lnTo>
                    <a:pt x="0" y="949705"/>
                  </a:lnTo>
                  <a:lnTo>
                    <a:pt x="0" y="189991"/>
                  </a:lnTo>
                  <a:close/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597408" y="5297423"/>
            <a:ext cx="9984740" cy="1167130"/>
            <a:chOff x="597408" y="5297423"/>
            <a:chExt cx="9984740" cy="1167130"/>
          </a:xfrm>
        </p:grpSpPr>
        <p:sp>
          <p:nvSpPr>
            <p:cNvPr id="13" name="object 13"/>
            <p:cNvSpPr/>
            <p:nvPr/>
          </p:nvSpPr>
          <p:spPr>
            <a:xfrm>
              <a:off x="609600" y="5309615"/>
              <a:ext cx="9957435" cy="1139825"/>
            </a:xfrm>
            <a:custGeom>
              <a:avLst/>
              <a:gdLst/>
              <a:ahLst/>
              <a:cxnLst/>
              <a:rect l="l" t="t" r="r" b="b"/>
              <a:pathLst>
                <a:path w="9957435" h="1139825">
                  <a:moveTo>
                    <a:pt x="9767316" y="0"/>
                  </a:moveTo>
                  <a:lnTo>
                    <a:pt x="190017" y="0"/>
                  </a:lnTo>
                  <a:lnTo>
                    <a:pt x="139496" y="6731"/>
                  </a:lnTo>
                  <a:lnTo>
                    <a:pt x="94106" y="25908"/>
                  </a:lnTo>
                  <a:lnTo>
                    <a:pt x="55651" y="55626"/>
                  </a:lnTo>
                  <a:lnTo>
                    <a:pt x="25946" y="94107"/>
                  </a:lnTo>
                  <a:lnTo>
                    <a:pt x="6781" y="139446"/>
                  </a:lnTo>
                  <a:lnTo>
                    <a:pt x="0" y="189865"/>
                  </a:lnTo>
                  <a:lnTo>
                    <a:pt x="0" y="949540"/>
                  </a:lnTo>
                  <a:lnTo>
                    <a:pt x="6781" y="1000023"/>
                  </a:lnTo>
                  <a:lnTo>
                    <a:pt x="25946" y="1045387"/>
                  </a:lnTo>
                  <a:lnTo>
                    <a:pt x="55651" y="1083818"/>
                  </a:lnTo>
                  <a:lnTo>
                    <a:pt x="94106" y="1113510"/>
                  </a:lnTo>
                  <a:lnTo>
                    <a:pt x="139496" y="1132662"/>
                  </a:lnTo>
                  <a:lnTo>
                    <a:pt x="190017" y="1139444"/>
                  </a:lnTo>
                  <a:lnTo>
                    <a:pt x="9767316" y="1139444"/>
                  </a:lnTo>
                  <a:lnTo>
                    <a:pt x="9817735" y="1132662"/>
                  </a:lnTo>
                  <a:lnTo>
                    <a:pt x="9863201" y="1113510"/>
                  </a:lnTo>
                  <a:lnTo>
                    <a:pt x="9901682" y="1083818"/>
                  </a:lnTo>
                  <a:lnTo>
                    <a:pt x="9931400" y="1045387"/>
                  </a:lnTo>
                  <a:lnTo>
                    <a:pt x="9950577" y="1000023"/>
                  </a:lnTo>
                  <a:lnTo>
                    <a:pt x="9957308" y="949540"/>
                  </a:lnTo>
                  <a:lnTo>
                    <a:pt x="9957308" y="189865"/>
                  </a:lnTo>
                  <a:lnTo>
                    <a:pt x="9950577" y="139446"/>
                  </a:lnTo>
                  <a:lnTo>
                    <a:pt x="9931400" y="94107"/>
                  </a:lnTo>
                  <a:lnTo>
                    <a:pt x="9901682" y="55626"/>
                  </a:lnTo>
                  <a:lnTo>
                    <a:pt x="9863201" y="25908"/>
                  </a:lnTo>
                  <a:lnTo>
                    <a:pt x="9817735" y="6731"/>
                  </a:lnTo>
                  <a:lnTo>
                    <a:pt x="9767316" y="0"/>
                  </a:lnTo>
                  <a:close/>
                </a:path>
              </a:pathLst>
            </a:custGeom>
            <a:solidFill>
              <a:srgbClr val="ACB8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11124" y="5311139"/>
              <a:ext cx="9957435" cy="1139825"/>
            </a:xfrm>
            <a:custGeom>
              <a:avLst/>
              <a:gdLst/>
              <a:ahLst/>
              <a:cxnLst/>
              <a:rect l="l" t="t" r="r" b="b"/>
              <a:pathLst>
                <a:path w="9957435" h="1139825">
                  <a:moveTo>
                    <a:pt x="0" y="189865"/>
                  </a:moveTo>
                  <a:lnTo>
                    <a:pt x="6781" y="139446"/>
                  </a:lnTo>
                  <a:lnTo>
                    <a:pt x="25946" y="94107"/>
                  </a:lnTo>
                  <a:lnTo>
                    <a:pt x="55651" y="55626"/>
                  </a:lnTo>
                  <a:lnTo>
                    <a:pt x="94107" y="25908"/>
                  </a:lnTo>
                  <a:lnTo>
                    <a:pt x="139496" y="6731"/>
                  </a:lnTo>
                  <a:lnTo>
                    <a:pt x="190017" y="0"/>
                  </a:lnTo>
                  <a:lnTo>
                    <a:pt x="9767316" y="0"/>
                  </a:lnTo>
                  <a:lnTo>
                    <a:pt x="9817735" y="6731"/>
                  </a:lnTo>
                  <a:lnTo>
                    <a:pt x="9863201" y="25908"/>
                  </a:lnTo>
                  <a:lnTo>
                    <a:pt x="9901682" y="55626"/>
                  </a:lnTo>
                  <a:lnTo>
                    <a:pt x="9931400" y="94107"/>
                  </a:lnTo>
                  <a:lnTo>
                    <a:pt x="9950577" y="139446"/>
                  </a:lnTo>
                  <a:lnTo>
                    <a:pt x="9957308" y="189865"/>
                  </a:lnTo>
                  <a:lnTo>
                    <a:pt x="9957308" y="949540"/>
                  </a:lnTo>
                  <a:lnTo>
                    <a:pt x="9950577" y="1000023"/>
                  </a:lnTo>
                  <a:lnTo>
                    <a:pt x="9931400" y="1045387"/>
                  </a:lnTo>
                  <a:lnTo>
                    <a:pt x="9901682" y="1083818"/>
                  </a:lnTo>
                  <a:lnTo>
                    <a:pt x="9863201" y="1113510"/>
                  </a:lnTo>
                  <a:lnTo>
                    <a:pt x="9817735" y="1132662"/>
                  </a:lnTo>
                  <a:lnTo>
                    <a:pt x="9767316" y="1139444"/>
                  </a:lnTo>
                  <a:lnTo>
                    <a:pt x="190017" y="1139444"/>
                  </a:lnTo>
                  <a:lnTo>
                    <a:pt x="139496" y="1132662"/>
                  </a:lnTo>
                  <a:lnTo>
                    <a:pt x="94107" y="1113510"/>
                  </a:lnTo>
                  <a:lnTo>
                    <a:pt x="55651" y="1083818"/>
                  </a:lnTo>
                  <a:lnTo>
                    <a:pt x="25946" y="1045387"/>
                  </a:lnTo>
                  <a:lnTo>
                    <a:pt x="6781" y="1000023"/>
                  </a:lnTo>
                  <a:lnTo>
                    <a:pt x="0" y="949540"/>
                  </a:lnTo>
                  <a:lnTo>
                    <a:pt x="0" y="189865"/>
                  </a:lnTo>
                  <a:close/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766673" y="1911477"/>
            <a:ext cx="8348345" cy="4236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0" indent="-445134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457834" algn="l"/>
              </a:tabLst>
            </a:pPr>
            <a:r>
              <a:rPr dirty="0" sz="3000">
                <a:solidFill>
                  <a:srgbClr val="5E6776"/>
                </a:solidFill>
                <a:latin typeface="Arial MT"/>
                <a:cs typeface="Arial MT"/>
              </a:rPr>
              <a:t>Development</a:t>
            </a:r>
            <a:r>
              <a:rPr dirty="0" sz="3000" spc="-70">
                <a:solidFill>
                  <a:srgbClr val="5E6776"/>
                </a:solidFill>
                <a:latin typeface="Arial MT"/>
                <a:cs typeface="Arial MT"/>
              </a:rPr>
              <a:t> </a:t>
            </a:r>
            <a:r>
              <a:rPr dirty="0" sz="3000" spc="5">
                <a:solidFill>
                  <a:srgbClr val="5E6776"/>
                </a:solidFill>
                <a:latin typeface="Arial MT"/>
                <a:cs typeface="Arial MT"/>
              </a:rPr>
              <a:t>of</a:t>
            </a:r>
            <a:r>
              <a:rPr dirty="0" sz="3000" spc="-25">
                <a:solidFill>
                  <a:srgbClr val="5E6776"/>
                </a:solidFill>
                <a:latin typeface="Arial MT"/>
                <a:cs typeface="Arial MT"/>
              </a:rPr>
              <a:t> </a:t>
            </a:r>
            <a:r>
              <a:rPr dirty="0" sz="3000" spc="-5">
                <a:solidFill>
                  <a:srgbClr val="5E6776"/>
                </a:solidFill>
                <a:latin typeface="Arial MT"/>
                <a:cs typeface="Arial MT"/>
              </a:rPr>
              <a:t>conceptual</a:t>
            </a:r>
            <a:r>
              <a:rPr dirty="0" sz="3000" spc="-95">
                <a:solidFill>
                  <a:srgbClr val="5E6776"/>
                </a:solidFill>
                <a:latin typeface="Arial MT"/>
                <a:cs typeface="Arial MT"/>
              </a:rPr>
              <a:t> </a:t>
            </a:r>
            <a:r>
              <a:rPr dirty="0" sz="3000" spc="-5">
                <a:solidFill>
                  <a:srgbClr val="5E6776"/>
                </a:solidFill>
                <a:latin typeface="Arial MT"/>
                <a:cs typeface="Arial MT"/>
              </a:rPr>
              <a:t>theoretical</a:t>
            </a:r>
            <a:r>
              <a:rPr dirty="0" sz="3000" spc="-70">
                <a:solidFill>
                  <a:srgbClr val="5E6776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5E6776"/>
                </a:solidFill>
                <a:latin typeface="Arial MT"/>
                <a:cs typeface="Arial MT"/>
              </a:rPr>
              <a:t>model.</a:t>
            </a:r>
            <a:endParaRPr sz="3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AutoNum type="arabicParenR"/>
            </a:pPr>
            <a:endParaRPr sz="3300">
              <a:latin typeface="Arial MT"/>
              <a:cs typeface="Arial MT"/>
            </a:endParaRPr>
          </a:p>
          <a:p>
            <a:pPr marL="457200" indent="-445134">
              <a:lnSpc>
                <a:spcPct val="100000"/>
              </a:lnSpc>
              <a:spcBef>
                <a:spcPts val="2445"/>
              </a:spcBef>
              <a:buAutoNum type="arabicParenR"/>
              <a:tabLst>
                <a:tab pos="457834" algn="l"/>
              </a:tabLst>
            </a:pPr>
            <a:r>
              <a:rPr dirty="0" sz="3000">
                <a:solidFill>
                  <a:srgbClr val="C00000"/>
                </a:solidFill>
                <a:latin typeface="Arial MT"/>
                <a:cs typeface="Arial MT"/>
              </a:rPr>
              <a:t>Selection</a:t>
            </a:r>
            <a:r>
              <a:rPr dirty="0" sz="3000" spc="-85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C00000"/>
                </a:solidFill>
                <a:latin typeface="Arial MT"/>
                <a:cs typeface="Arial MT"/>
              </a:rPr>
              <a:t>of</a:t>
            </a:r>
            <a:r>
              <a:rPr dirty="0" sz="3000" spc="-15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C00000"/>
                </a:solidFill>
                <a:latin typeface="Arial MT"/>
                <a:cs typeface="Arial MT"/>
              </a:rPr>
              <a:t>base</a:t>
            </a:r>
            <a:r>
              <a:rPr dirty="0" sz="3000" spc="-65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dirty="0" sz="3000" spc="-5">
                <a:solidFill>
                  <a:srgbClr val="C00000"/>
                </a:solidFill>
                <a:latin typeface="Arial MT"/>
                <a:cs typeface="Arial MT"/>
              </a:rPr>
              <a:t>material.</a:t>
            </a:r>
            <a:endParaRPr sz="3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arenR"/>
            </a:pPr>
            <a:endParaRPr sz="4550">
              <a:latin typeface="Arial MT"/>
              <a:cs typeface="Arial MT"/>
            </a:endParaRPr>
          </a:p>
          <a:p>
            <a:pPr marL="12700" marR="5080">
              <a:lnSpc>
                <a:spcPts val="3100"/>
              </a:lnSpc>
              <a:buSzPct val="96666"/>
              <a:buAutoNum type="arabicParenR"/>
              <a:tabLst>
                <a:tab pos="353695" algn="l"/>
              </a:tabLst>
            </a:pPr>
            <a:r>
              <a:rPr dirty="0" sz="3000" spc="-5">
                <a:solidFill>
                  <a:srgbClr val="FFFFFF"/>
                </a:solidFill>
                <a:latin typeface="Arial MT"/>
                <a:cs typeface="Arial MT"/>
              </a:rPr>
              <a:t>Incorporation</a:t>
            </a:r>
            <a:r>
              <a:rPr dirty="0" sz="3000" spc="-7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dirty="0" sz="30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FFFFFF"/>
                </a:solidFill>
                <a:latin typeface="Arial MT"/>
                <a:cs typeface="Arial MT"/>
              </a:rPr>
              <a:t>desirable</a:t>
            </a:r>
            <a:r>
              <a:rPr dirty="0" sz="30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Arial MT"/>
                <a:cs typeface="Arial MT"/>
              </a:rPr>
              <a:t>characters</a:t>
            </a:r>
            <a:r>
              <a:rPr dirty="0" sz="3000" spc="-7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FFFFFF"/>
                </a:solidFill>
                <a:latin typeface="Arial MT"/>
                <a:cs typeface="Arial MT"/>
              </a:rPr>
              <a:t>into</a:t>
            </a:r>
            <a:r>
              <a:rPr dirty="0" sz="30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FFFFFF"/>
                </a:solidFill>
                <a:latin typeface="Arial MT"/>
                <a:cs typeface="Arial MT"/>
              </a:rPr>
              <a:t>single </a:t>
            </a:r>
            <a:r>
              <a:rPr dirty="0" sz="3000" spc="-819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Arial MT"/>
                <a:cs typeface="Arial MT"/>
              </a:rPr>
              <a:t>genotype.</a:t>
            </a:r>
            <a:endParaRPr sz="3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arenR"/>
            </a:pPr>
            <a:endParaRPr sz="4050">
              <a:latin typeface="Arial MT"/>
              <a:cs typeface="Arial MT"/>
            </a:endParaRPr>
          </a:p>
          <a:p>
            <a:pPr marL="457200" indent="-445134">
              <a:lnSpc>
                <a:spcPct val="100000"/>
              </a:lnSpc>
              <a:buAutoNum type="arabicParenR"/>
              <a:tabLst>
                <a:tab pos="457834" algn="l"/>
              </a:tabLst>
            </a:pPr>
            <a:r>
              <a:rPr dirty="0" sz="3000">
                <a:solidFill>
                  <a:srgbClr val="006EC0"/>
                </a:solidFill>
                <a:latin typeface="Arial MT"/>
                <a:cs typeface="Arial MT"/>
              </a:rPr>
              <a:t>Selection</a:t>
            </a:r>
            <a:r>
              <a:rPr dirty="0" sz="3000" spc="-85">
                <a:solidFill>
                  <a:srgbClr val="006EC0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006EC0"/>
                </a:solidFill>
                <a:latin typeface="Arial MT"/>
                <a:cs typeface="Arial MT"/>
              </a:rPr>
              <a:t>of</a:t>
            </a:r>
            <a:r>
              <a:rPr dirty="0" sz="3000" spc="-15">
                <a:solidFill>
                  <a:srgbClr val="006EC0"/>
                </a:solidFill>
                <a:latin typeface="Arial MT"/>
                <a:cs typeface="Arial MT"/>
              </a:rPr>
              <a:t> </a:t>
            </a:r>
            <a:r>
              <a:rPr dirty="0" sz="3000" spc="5">
                <a:solidFill>
                  <a:srgbClr val="006EC0"/>
                </a:solidFill>
                <a:latin typeface="Arial MT"/>
                <a:cs typeface="Arial MT"/>
              </a:rPr>
              <a:t>ideal</a:t>
            </a:r>
            <a:r>
              <a:rPr dirty="0" sz="3000" spc="-45">
                <a:solidFill>
                  <a:srgbClr val="006EC0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006EC0"/>
                </a:solidFill>
                <a:latin typeface="Arial MT"/>
                <a:cs typeface="Arial MT"/>
              </a:rPr>
              <a:t>or</a:t>
            </a:r>
            <a:r>
              <a:rPr dirty="0" sz="3000" spc="-35">
                <a:solidFill>
                  <a:srgbClr val="006EC0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006EC0"/>
                </a:solidFill>
                <a:latin typeface="Arial MT"/>
                <a:cs typeface="Arial MT"/>
              </a:rPr>
              <a:t>model</a:t>
            </a:r>
            <a:r>
              <a:rPr dirty="0" sz="3000" spc="-85">
                <a:solidFill>
                  <a:srgbClr val="006EC0"/>
                </a:solidFill>
                <a:latin typeface="Arial MT"/>
                <a:cs typeface="Arial MT"/>
              </a:rPr>
              <a:t> </a:t>
            </a:r>
            <a:r>
              <a:rPr dirty="0" sz="3000">
                <a:solidFill>
                  <a:srgbClr val="006EC0"/>
                </a:solidFill>
                <a:latin typeface="Arial MT"/>
                <a:cs typeface="Arial MT"/>
              </a:rPr>
              <a:t>plant</a:t>
            </a:r>
            <a:r>
              <a:rPr dirty="0" sz="3000" spc="-95">
                <a:solidFill>
                  <a:srgbClr val="006EC0"/>
                </a:solidFill>
                <a:latin typeface="Arial MT"/>
                <a:cs typeface="Arial MT"/>
              </a:rPr>
              <a:t> </a:t>
            </a:r>
            <a:r>
              <a:rPr dirty="0" sz="3000" spc="-5">
                <a:solidFill>
                  <a:srgbClr val="006EC0"/>
                </a:solidFill>
                <a:latin typeface="Arial MT"/>
                <a:cs typeface="Arial MT"/>
              </a:rPr>
              <a:t>type.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8905" y="833754"/>
            <a:ext cx="86055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91095" algn="l"/>
              </a:tabLst>
            </a:pPr>
            <a:r>
              <a:rPr dirty="0" sz="3000" spc="-15"/>
              <a:t>D</a:t>
            </a:r>
            <a:r>
              <a:rPr dirty="0" spc="5"/>
              <a:t>EVE</a:t>
            </a:r>
            <a:r>
              <a:rPr dirty="0"/>
              <a:t>L</a:t>
            </a:r>
            <a:r>
              <a:rPr dirty="0" spc="5"/>
              <a:t>OP</a:t>
            </a:r>
            <a:r>
              <a:rPr dirty="0"/>
              <a:t>MENT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 spc="-5"/>
              <a:t>CON</a:t>
            </a:r>
            <a:r>
              <a:rPr dirty="0" spc="-15"/>
              <a:t>C</a:t>
            </a:r>
            <a:r>
              <a:rPr dirty="0"/>
              <a:t>EP</a:t>
            </a:r>
            <a:r>
              <a:rPr dirty="0" spc="-5"/>
              <a:t>T</a:t>
            </a:r>
            <a:r>
              <a:rPr dirty="0" spc="-15"/>
              <a:t>U</a:t>
            </a:r>
            <a:r>
              <a:rPr dirty="0" spc="-85"/>
              <a:t>A</a:t>
            </a:r>
            <a:r>
              <a:rPr dirty="0"/>
              <a:t>L</a:t>
            </a:r>
            <a:r>
              <a:rPr dirty="0" spc="45"/>
              <a:t> </a:t>
            </a:r>
            <a:r>
              <a:rPr dirty="0" spc="-5"/>
              <a:t>T</a:t>
            </a:r>
            <a:r>
              <a:rPr dirty="0" spc="-15"/>
              <a:t>H</a:t>
            </a:r>
            <a:r>
              <a:rPr dirty="0"/>
              <a:t>EOR</a:t>
            </a:r>
            <a:r>
              <a:rPr dirty="0" spc="5"/>
              <a:t>E</a:t>
            </a:r>
            <a:r>
              <a:rPr dirty="0" spc="-5"/>
              <a:t>TIC</a:t>
            </a:r>
            <a:r>
              <a:rPr dirty="0" spc="-85"/>
              <a:t>A</a:t>
            </a:r>
            <a:r>
              <a:rPr dirty="0"/>
              <a:t>L	MOD</a:t>
            </a:r>
            <a:r>
              <a:rPr dirty="0" spc="5"/>
              <a:t>E</a:t>
            </a:r>
            <a:r>
              <a:rPr dirty="0"/>
              <a:t>L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83235" y="1491741"/>
            <a:ext cx="10832465" cy="3257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>
                <a:latin typeface="Arial MT"/>
                <a:cs typeface="Arial MT"/>
              </a:rPr>
              <a:t>Ideotype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consists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various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morphological</a:t>
            </a:r>
            <a:r>
              <a:rPr dirty="0" sz="2400" spc="-9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and</a:t>
            </a:r>
            <a:r>
              <a:rPr dirty="0" sz="2400" spc="-4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physiological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traits.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 spc="5">
                <a:latin typeface="Arial MT"/>
                <a:cs typeface="Arial MT"/>
              </a:rPr>
              <a:t>The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values </a:t>
            </a:r>
            <a:r>
              <a:rPr dirty="0" sz="2400" spc="-6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 </a:t>
            </a:r>
            <a:r>
              <a:rPr dirty="0" sz="2400" spc="-5">
                <a:latin typeface="Arial MT"/>
                <a:cs typeface="Arial MT"/>
              </a:rPr>
              <a:t>various morphological </a:t>
            </a:r>
            <a:r>
              <a:rPr dirty="0" sz="2400">
                <a:latin typeface="Arial MT"/>
                <a:cs typeface="Arial MT"/>
              </a:rPr>
              <a:t>and </a:t>
            </a:r>
            <a:r>
              <a:rPr dirty="0" sz="2400" spc="-5">
                <a:latin typeface="Arial MT"/>
                <a:cs typeface="Arial MT"/>
              </a:rPr>
              <a:t>physiological </a:t>
            </a:r>
            <a:r>
              <a:rPr dirty="0" sz="2400">
                <a:latin typeface="Arial MT"/>
                <a:cs typeface="Arial MT"/>
              </a:rPr>
              <a:t>traits </a:t>
            </a:r>
            <a:r>
              <a:rPr dirty="0" sz="2400" spc="-5">
                <a:latin typeface="Arial MT"/>
                <a:cs typeface="Arial MT"/>
              </a:rPr>
              <a:t>are </a:t>
            </a:r>
            <a:r>
              <a:rPr dirty="0" sz="2400">
                <a:latin typeface="Arial MT"/>
                <a:cs typeface="Arial MT"/>
              </a:rPr>
              <a:t>specified to </a:t>
            </a:r>
            <a:r>
              <a:rPr dirty="0" sz="2400" spc="-5">
                <a:latin typeface="Arial MT"/>
                <a:cs typeface="Arial MT"/>
              </a:rPr>
              <a:t>develop </a:t>
            </a:r>
            <a:r>
              <a:rPr dirty="0" sz="2400">
                <a:latin typeface="Arial MT"/>
                <a:cs typeface="Arial MT"/>
              </a:rPr>
              <a:t>a 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conceptual</a:t>
            </a:r>
            <a:r>
              <a:rPr dirty="0" sz="2400" spc="-8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theoretical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model.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>
                <a:latin typeface="Arial MT"/>
                <a:cs typeface="Arial MT"/>
              </a:rPr>
              <a:t>For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example,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C8537"/>
              </a:buClr>
              <a:buSzPct val="68750"/>
              <a:buFont typeface="Wingdings"/>
              <a:buChar char=""/>
              <a:tabLst>
                <a:tab pos="287020" algn="l"/>
              </a:tabLst>
            </a:pPr>
            <a:r>
              <a:rPr dirty="0" sz="2400">
                <a:latin typeface="Arial MT"/>
                <a:cs typeface="Arial MT"/>
              </a:rPr>
              <a:t>Plant</a:t>
            </a:r>
            <a:r>
              <a:rPr dirty="0" sz="2400" spc="-7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height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is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important</a:t>
            </a:r>
            <a:r>
              <a:rPr dirty="0" sz="2400" spc="-9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fodder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crops.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Font typeface="Wingdings"/>
              <a:buChar char=""/>
              <a:tabLst>
                <a:tab pos="287020" algn="l"/>
              </a:tabLst>
            </a:pPr>
            <a:r>
              <a:rPr dirty="0" sz="2400" spc="-5">
                <a:latin typeface="Arial MT"/>
                <a:cs typeface="Arial MT"/>
              </a:rPr>
              <a:t>Maturity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duration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is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important</a:t>
            </a:r>
            <a:r>
              <a:rPr dirty="0" sz="2400" spc="-7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in</a:t>
            </a:r>
            <a:r>
              <a:rPr dirty="0" sz="2400" spc="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rainfed.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Font typeface="Wingdings"/>
              <a:buChar char=""/>
              <a:tabLst>
                <a:tab pos="287020" algn="l"/>
              </a:tabLst>
            </a:pPr>
            <a:r>
              <a:rPr dirty="0" sz="2400" spc="-5">
                <a:latin typeface="Arial MT"/>
                <a:cs typeface="Arial MT"/>
              </a:rPr>
              <a:t>Similarly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leaf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 spc="-40">
                <a:latin typeface="Arial MT"/>
                <a:cs typeface="Arial MT"/>
              </a:rPr>
              <a:t>number,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leaf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angle,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leaf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size,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photosynthetic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rate,etc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are</a:t>
            </a:r>
            <a:endParaRPr sz="2400">
              <a:latin typeface="Arial MT"/>
              <a:cs typeface="Arial MT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Arial MT"/>
                <a:cs typeface="Arial MT"/>
              </a:rPr>
              <a:t>specified</a:t>
            </a:r>
            <a:r>
              <a:rPr dirty="0" sz="2400" spc="-75">
                <a:latin typeface="Arial MT"/>
                <a:cs typeface="Arial MT"/>
              </a:rPr>
              <a:t> </a:t>
            </a:r>
            <a:r>
              <a:rPr dirty="0" sz="2400" spc="10">
                <a:latin typeface="Arial MT"/>
                <a:cs typeface="Arial MT"/>
              </a:rPr>
              <a:t>for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each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crops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and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situation.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32810" algn="l"/>
              </a:tabLst>
            </a:pPr>
            <a:r>
              <a:rPr dirty="0" sz="3000"/>
              <a:t>S</a:t>
            </a:r>
            <a:r>
              <a:rPr dirty="0"/>
              <a:t>ELECTION</a:t>
            </a:r>
            <a:r>
              <a:rPr dirty="0" spc="-7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z="3000" spc="-25"/>
              <a:t>B</a:t>
            </a:r>
            <a:r>
              <a:rPr dirty="0" spc="-25"/>
              <a:t>ASE	</a:t>
            </a:r>
            <a:r>
              <a:rPr dirty="0" sz="3000" spc="-45"/>
              <a:t>M</a:t>
            </a:r>
            <a:r>
              <a:rPr dirty="0" spc="-45"/>
              <a:t>ATERIAL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18922" y="940765"/>
            <a:ext cx="11656695" cy="3824604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algn="just" marL="287020" marR="8255" indent="-274320">
              <a:lnSpc>
                <a:spcPts val="2500"/>
              </a:lnSpc>
              <a:spcBef>
                <a:spcPts val="695"/>
              </a:spcBef>
              <a:buClr>
                <a:srgbClr val="FC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dirty="0" sz="2600" spc="-5">
                <a:latin typeface="Arial MT"/>
                <a:cs typeface="Arial MT"/>
              </a:rPr>
              <a:t>Selection</a:t>
            </a:r>
            <a:r>
              <a:rPr dirty="0" sz="260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of</a:t>
            </a:r>
            <a:r>
              <a:rPr dirty="0" sz="2600">
                <a:latin typeface="Arial MT"/>
                <a:cs typeface="Arial MT"/>
              </a:rPr>
              <a:t> base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material</a:t>
            </a:r>
            <a:r>
              <a:rPr dirty="0" sz="260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is</a:t>
            </a:r>
            <a:r>
              <a:rPr dirty="0" sz="260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an</a:t>
            </a:r>
            <a:r>
              <a:rPr dirty="0" sz="2600" spc="-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important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step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after</a:t>
            </a:r>
            <a:r>
              <a:rPr dirty="0" sz="260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development</a:t>
            </a:r>
            <a:r>
              <a:rPr dirty="0" sz="260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of </a:t>
            </a:r>
            <a:r>
              <a:rPr dirty="0" sz="2600" spc="-5">
                <a:latin typeface="Arial MT"/>
                <a:cs typeface="Arial MT"/>
              </a:rPr>
              <a:t> conceptual</a:t>
            </a:r>
            <a:r>
              <a:rPr dirty="0" sz="2600" spc="6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model</a:t>
            </a:r>
            <a:r>
              <a:rPr dirty="0" sz="2600" spc="45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of</a:t>
            </a:r>
            <a:r>
              <a:rPr dirty="0" sz="2600" spc="-5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Ideotype.</a:t>
            </a:r>
            <a:endParaRPr sz="2600">
              <a:latin typeface="Arial MT"/>
              <a:cs typeface="Arial MT"/>
            </a:endParaRPr>
          </a:p>
          <a:p>
            <a:pPr algn="just" marL="287020" marR="5080" indent="-274320">
              <a:lnSpc>
                <a:spcPct val="80000"/>
              </a:lnSpc>
              <a:spcBef>
                <a:spcPts val="620"/>
              </a:spcBef>
              <a:buClr>
                <a:srgbClr val="FC8537"/>
              </a:buClr>
              <a:buSzPct val="48076"/>
              <a:buFont typeface="Wingdings"/>
              <a:buChar char=""/>
              <a:tabLst>
                <a:tab pos="378460" algn="l"/>
              </a:tabLst>
            </a:pPr>
            <a:r>
              <a:rPr dirty="0"/>
              <a:t>	</a:t>
            </a:r>
            <a:r>
              <a:rPr dirty="0" sz="2600" spc="-5">
                <a:latin typeface="Arial MT"/>
                <a:cs typeface="Arial MT"/>
              </a:rPr>
              <a:t>Genotype </a:t>
            </a:r>
            <a:r>
              <a:rPr dirty="0" sz="2600" spc="5">
                <a:latin typeface="Arial MT"/>
                <a:cs typeface="Arial MT"/>
              </a:rPr>
              <a:t>to </a:t>
            </a:r>
            <a:r>
              <a:rPr dirty="0" sz="2600" spc="-10">
                <a:latin typeface="Arial MT"/>
                <a:cs typeface="Arial MT"/>
              </a:rPr>
              <a:t>be </a:t>
            </a:r>
            <a:r>
              <a:rPr dirty="0" sz="2600">
                <a:latin typeface="Arial MT"/>
                <a:cs typeface="Arial MT"/>
              </a:rPr>
              <a:t>used </a:t>
            </a:r>
            <a:r>
              <a:rPr dirty="0" sz="2600" spc="-5">
                <a:latin typeface="Arial MT"/>
                <a:cs typeface="Arial MT"/>
              </a:rPr>
              <a:t>in </a:t>
            </a:r>
            <a:r>
              <a:rPr dirty="0" sz="2600">
                <a:latin typeface="Arial MT"/>
                <a:cs typeface="Arial MT"/>
              </a:rPr>
              <a:t>devising </a:t>
            </a:r>
            <a:r>
              <a:rPr dirty="0" sz="2600" spc="-5">
                <a:latin typeface="Arial MT"/>
                <a:cs typeface="Arial MT"/>
              </a:rPr>
              <a:t>a </a:t>
            </a:r>
            <a:r>
              <a:rPr dirty="0" sz="2600">
                <a:latin typeface="Arial MT"/>
                <a:cs typeface="Arial MT"/>
              </a:rPr>
              <a:t>model plant type </a:t>
            </a:r>
            <a:r>
              <a:rPr dirty="0" sz="2600" spc="-5">
                <a:latin typeface="Arial MT"/>
                <a:cs typeface="Arial MT"/>
              </a:rPr>
              <a:t>should have </a:t>
            </a:r>
            <a:r>
              <a:rPr dirty="0" sz="2600">
                <a:latin typeface="Arial MT"/>
                <a:cs typeface="Arial MT"/>
              </a:rPr>
              <a:t>broad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genetic</a:t>
            </a:r>
            <a:r>
              <a:rPr dirty="0" sz="2600">
                <a:latin typeface="Arial MT"/>
                <a:cs typeface="Arial MT"/>
              </a:rPr>
              <a:t> base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and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wider</a:t>
            </a:r>
            <a:r>
              <a:rPr dirty="0" sz="2600">
                <a:latin typeface="Arial MT"/>
                <a:cs typeface="Arial MT"/>
              </a:rPr>
              <a:t> adaptability</a:t>
            </a:r>
            <a:r>
              <a:rPr dirty="0" sz="2600" spc="5">
                <a:latin typeface="Arial MT"/>
                <a:cs typeface="Arial MT"/>
              </a:rPr>
              <a:t> so</a:t>
            </a:r>
            <a:r>
              <a:rPr dirty="0" sz="2600" spc="1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that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the</a:t>
            </a:r>
            <a:r>
              <a:rPr dirty="0" sz="2600" spc="5">
                <a:latin typeface="Arial MT"/>
                <a:cs typeface="Arial MT"/>
              </a:rPr>
              <a:t> new</a:t>
            </a:r>
            <a:r>
              <a:rPr dirty="0" sz="2600" spc="1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plant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type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can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15">
                <a:latin typeface="Arial MT"/>
                <a:cs typeface="Arial MT"/>
              </a:rPr>
              <a:t>be </a:t>
            </a:r>
            <a:r>
              <a:rPr dirty="0" sz="2600" spc="2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successfully grown </a:t>
            </a:r>
            <a:r>
              <a:rPr dirty="0" sz="2600">
                <a:latin typeface="Arial MT"/>
                <a:cs typeface="Arial MT"/>
              </a:rPr>
              <a:t>over </a:t>
            </a:r>
            <a:r>
              <a:rPr dirty="0" sz="2600" spc="-5">
                <a:latin typeface="Arial MT"/>
                <a:cs typeface="Arial MT"/>
              </a:rPr>
              <a:t>a </a:t>
            </a:r>
            <a:r>
              <a:rPr dirty="0" sz="2600" spc="-15">
                <a:latin typeface="Arial MT"/>
                <a:cs typeface="Arial MT"/>
              </a:rPr>
              <a:t>wide </a:t>
            </a:r>
            <a:r>
              <a:rPr dirty="0" sz="2600" spc="-5">
                <a:latin typeface="Arial MT"/>
                <a:cs typeface="Arial MT"/>
              </a:rPr>
              <a:t>range </a:t>
            </a:r>
            <a:r>
              <a:rPr dirty="0" sz="2600" spc="5">
                <a:latin typeface="Arial MT"/>
                <a:cs typeface="Arial MT"/>
              </a:rPr>
              <a:t>of </a:t>
            </a:r>
            <a:r>
              <a:rPr dirty="0" sz="2600" spc="-5">
                <a:latin typeface="Arial MT"/>
                <a:cs typeface="Arial MT"/>
              </a:rPr>
              <a:t>environmental </a:t>
            </a:r>
            <a:r>
              <a:rPr dirty="0" sz="2600">
                <a:latin typeface="Arial MT"/>
                <a:cs typeface="Arial MT"/>
              </a:rPr>
              <a:t>condition </a:t>
            </a:r>
            <a:r>
              <a:rPr dirty="0" sz="2600" spc="-10">
                <a:latin typeface="Arial MT"/>
                <a:cs typeface="Arial MT"/>
              </a:rPr>
              <a:t>with </a:t>
            </a:r>
            <a:r>
              <a:rPr dirty="0" sz="2600">
                <a:latin typeface="Arial MT"/>
                <a:cs typeface="Arial MT"/>
              </a:rPr>
              <a:t>stable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yield.</a:t>
            </a:r>
            <a:endParaRPr sz="2600">
              <a:latin typeface="Arial MT"/>
              <a:cs typeface="Arial MT"/>
            </a:endParaRPr>
          </a:p>
          <a:p>
            <a:pPr algn="just" marL="287020" marR="10795" indent="-274320">
              <a:lnSpc>
                <a:spcPts val="2500"/>
              </a:lnSpc>
              <a:spcBef>
                <a:spcPts val="600"/>
              </a:spcBef>
              <a:buClr>
                <a:srgbClr val="FC8537"/>
              </a:buClr>
              <a:buSzPct val="48076"/>
              <a:buFont typeface="Wingdings"/>
              <a:buChar char=""/>
              <a:tabLst>
                <a:tab pos="378460" algn="l"/>
              </a:tabLst>
            </a:pPr>
            <a:r>
              <a:rPr dirty="0"/>
              <a:t>	</a:t>
            </a:r>
            <a:r>
              <a:rPr dirty="0" sz="2600" spc="-5">
                <a:latin typeface="Arial MT"/>
                <a:cs typeface="Arial MT"/>
              </a:rPr>
              <a:t>Genotypes</a:t>
            </a:r>
            <a:r>
              <a:rPr dirty="0" sz="2600">
                <a:latin typeface="Arial MT"/>
                <a:cs typeface="Arial MT"/>
              </a:rPr>
              <a:t> for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plant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stature,</a:t>
            </a:r>
            <a:r>
              <a:rPr dirty="0" sz="2600">
                <a:latin typeface="Arial MT"/>
                <a:cs typeface="Arial MT"/>
              </a:rPr>
              <a:t> maturity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duration,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leaf size,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and angles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are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selected</a:t>
            </a:r>
            <a:r>
              <a:rPr dirty="0" sz="2600" spc="3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from</a:t>
            </a:r>
            <a:r>
              <a:rPr dirty="0" sz="2600" spc="1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the</a:t>
            </a:r>
            <a:r>
              <a:rPr dirty="0" sz="2600" spc="35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global</a:t>
            </a:r>
            <a:r>
              <a:rPr dirty="0" sz="2600" spc="2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gene</a:t>
            </a:r>
            <a:r>
              <a:rPr dirty="0" sz="2600" spc="4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pool</a:t>
            </a:r>
            <a:r>
              <a:rPr dirty="0" sz="2600" spc="4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of the</a:t>
            </a:r>
            <a:r>
              <a:rPr dirty="0" sz="2600" spc="4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concerned</a:t>
            </a:r>
            <a:r>
              <a:rPr dirty="0" sz="2600" spc="6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crop</a:t>
            </a:r>
            <a:r>
              <a:rPr dirty="0" sz="2600" spc="-1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species.</a:t>
            </a:r>
            <a:endParaRPr sz="2600">
              <a:latin typeface="Arial MT"/>
              <a:cs typeface="Arial MT"/>
            </a:endParaRPr>
          </a:p>
          <a:p>
            <a:pPr algn="just" marL="287020" marR="9525" indent="-274320">
              <a:lnSpc>
                <a:spcPts val="2500"/>
              </a:lnSpc>
              <a:spcBef>
                <a:spcPts val="595"/>
              </a:spcBef>
              <a:buClr>
                <a:srgbClr val="FC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dirty="0" sz="2600" spc="-5">
                <a:latin typeface="Arial MT"/>
                <a:cs typeface="Arial MT"/>
              </a:rPr>
              <a:t>Genotypes </a:t>
            </a:r>
            <a:r>
              <a:rPr dirty="0" sz="2600">
                <a:latin typeface="Arial MT"/>
                <a:cs typeface="Arial MT"/>
              </a:rPr>
              <a:t>resistant </a:t>
            </a:r>
            <a:r>
              <a:rPr dirty="0" sz="2600" spc="-10">
                <a:latin typeface="Arial MT"/>
                <a:cs typeface="Arial MT"/>
              </a:rPr>
              <a:t>or </a:t>
            </a:r>
            <a:r>
              <a:rPr dirty="0" sz="2600">
                <a:latin typeface="Arial MT"/>
                <a:cs typeface="Arial MT"/>
              </a:rPr>
              <a:t>tolerant </a:t>
            </a:r>
            <a:r>
              <a:rPr dirty="0" sz="2600" spc="-10">
                <a:latin typeface="Arial MT"/>
                <a:cs typeface="Arial MT"/>
              </a:rPr>
              <a:t>to </a:t>
            </a:r>
            <a:r>
              <a:rPr dirty="0" sz="2600">
                <a:latin typeface="Arial MT"/>
                <a:cs typeface="Arial MT"/>
              </a:rPr>
              <a:t>drought, </a:t>
            </a:r>
            <a:r>
              <a:rPr dirty="0" sz="2600" spc="-5">
                <a:latin typeface="Arial MT"/>
                <a:cs typeface="Arial MT"/>
              </a:rPr>
              <a:t>soil </a:t>
            </a:r>
            <a:r>
              <a:rPr dirty="0" sz="2600" spc="-50">
                <a:latin typeface="Arial MT"/>
                <a:cs typeface="Arial MT"/>
              </a:rPr>
              <a:t>salinity, </a:t>
            </a:r>
            <a:r>
              <a:rPr dirty="0" sz="2600" spc="-40">
                <a:latin typeface="Arial MT"/>
                <a:cs typeface="Arial MT"/>
              </a:rPr>
              <a:t>alkalinity, </a:t>
            </a:r>
            <a:r>
              <a:rPr dirty="0" sz="2600">
                <a:latin typeface="Arial MT"/>
                <a:cs typeface="Arial MT"/>
              </a:rPr>
              <a:t>disease </a:t>
            </a:r>
            <a:r>
              <a:rPr dirty="0" sz="2600" spc="-10">
                <a:latin typeface="Arial MT"/>
                <a:cs typeface="Arial MT"/>
              </a:rPr>
              <a:t>and </a:t>
            </a:r>
            <a:r>
              <a:rPr dirty="0" sz="2600" spc="-5">
                <a:latin typeface="Arial MT"/>
                <a:cs typeface="Arial MT"/>
              </a:rPr>
              <a:t> insects are </a:t>
            </a:r>
            <a:r>
              <a:rPr dirty="0" sz="2600">
                <a:latin typeface="Arial MT"/>
                <a:cs typeface="Arial MT"/>
              </a:rPr>
              <a:t>selected </a:t>
            </a:r>
            <a:r>
              <a:rPr dirty="0" sz="2600" spc="-5">
                <a:latin typeface="Arial MT"/>
                <a:cs typeface="Arial MT"/>
              </a:rPr>
              <a:t>from the </a:t>
            </a:r>
            <a:r>
              <a:rPr dirty="0" sz="2600" spc="5">
                <a:latin typeface="Arial MT"/>
                <a:cs typeface="Arial MT"/>
              </a:rPr>
              <a:t>gene </a:t>
            </a:r>
            <a:r>
              <a:rPr dirty="0" sz="2600">
                <a:latin typeface="Arial MT"/>
                <a:cs typeface="Arial MT"/>
              </a:rPr>
              <a:t>pool </a:t>
            </a:r>
            <a:r>
              <a:rPr dirty="0" sz="2600" spc="-10">
                <a:latin typeface="Arial MT"/>
                <a:cs typeface="Arial MT"/>
              </a:rPr>
              <a:t>with </a:t>
            </a:r>
            <a:r>
              <a:rPr dirty="0" sz="2600" spc="-5">
                <a:latin typeface="Arial MT"/>
                <a:cs typeface="Arial MT"/>
              </a:rPr>
              <a:t>the </a:t>
            </a:r>
            <a:r>
              <a:rPr dirty="0" sz="2600">
                <a:latin typeface="Arial MT"/>
                <a:cs typeface="Arial MT"/>
              </a:rPr>
              <a:t>cooperation </a:t>
            </a:r>
            <a:r>
              <a:rPr dirty="0" sz="2600" spc="-5">
                <a:latin typeface="Arial MT"/>
                <a:cs typeface="Arial MT"/>
              </a:rPr>
              <a:t>of physiologist, </a:t>
            </a:r>
            <a:r>
              <a:rPr dirty="0" sz="260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soil</a:t>
            </a:r>
            <a:r>
              <a:rPr dirty="0" sz="2600" spc="1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scientist,</a:t>
            </a:r>
            <a:r>
              <a:rPr dirty="0" sz="2600" spc="4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pathologist</a:t>
            </a:r>
            <a:r>
              <a:rPr dirty="0" sz="2600" spc="5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and</a:t>
            </a:r>
            <a:r>
              <a:rPr dirty="0" sz="2600" spc="-5">
                <a:latin typeface="Arial MT"/>
                <a:cs typeface="Arial MT"/>
              </a:rPr>
              <a:t> entomologist.</a:t>
            </a:r>
            <a:endParaRPr sz="2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6098" y="143383"/>
            <a:ext cx="62103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30"/>
              <a:t>I</a:t>
            </a:r>
            <a:r>
              <a:rPr dirty="0" spc="-30"/>
              <a:t>NCORPORATION</a:t>
            </a:r>
            <a:r>
              <a:rPr dirty="0" spc="55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 sz="3000" spc="-15"/>
              <a:t>D</a:t>
            </a:r>
            <a:r>
              <a:rPr dirty="0" spc="-15"/>
              <a:t>ESIRABLE</a:t>
            </a:r>
            <a:r>
              <a:rPr dirty="0" spc="-45"/>
              <a:t> </a:t>
            </a:r>
            <a:r>
              <a:rPr dirty="0" sz="3000" spc="-25"/>
              <a:t>T</a:t>
            </a:r>
            <a:r>
              <a:rPr dirty="0" spc="-25"/>
              <a:t>RAITS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49097" y="922477"/>
            <a:ext cx="11513185" cy="530225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287020" marR="6985" indent="-274320">
              <a:lnSpc>
                <a:spcPct val="100000"/>
              </a:lnSpc>
              <a:spcBef>
                <a:spcPts val="110"/>
              </a:spcBef>
              <a:buClr>
                <a:srgbClr val="FC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>
                <a:latin typeface="Arial MT"/>
                <a:cs typeface="Arial MT"/>
              </a:rPr>
              <a:t>The </a:t>
            </a:r>
            <a:r>
              <a:rPr dirty="0" sz="2800" spc="-10">
                <a:latin typeface="Arial MT"/>
                <a:cs typeface="Arial MT"/>
              </a:rPr>
              <a:t>next </a:t>
            </a:r>
            <a:r>
              <a:rPr dirty="0" sz="2800">
                <a:latin typeface="Arial MT"/>
                <a:cs typeface="Arial MT"/>
              </a:rPr>
              <a:t>important step </a:t>
            </a:r>
            <a:r>
              <a:rPr dirty="0" sz="2800" spc="-10">
                <a:latin typeface="Arial MT"/>
                <a:cs typeface="Arial MT"/>
              </a:rPr>
              <a:t>is </a:t>
            </a:r>
            <a:r>
              <a:rPr dirty="0" sz="2800">
                <a:latin typeface="Arial MT"/>
                <a:cs typeface="Arial MT"/>
              </a:rPr>
              <a:t>combining of </a:t>
            </a:r>
            <a:r>
              <a:rPr dirty="0" sz="2800" spc="-5">
                <a:latin typeface="Arial MT"/>
                <a:cs typeface="Arial MT"/>
              </a:rPr>
              <a:t>various </a:t>
            </a:r>
            <a:r>
              <a:rPr dirty="0" sz="2800">
                <a:latin typeface="Arial MT"/>
                <a:cs typeface="Arial MT"/>
              </a:rPr>
              <a:t>morphological and 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physiological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traits</a:t>
            </a:r>
            <a:r>
              <a:rPr dirty="0" sz="2800" spc="5">
                <a:latin typeface="Arial MT"/>
                <a:cs typeface="Arial MT"/>
              </a:rPr>
              <a:t> from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15">
                <a:latin typeface="Arial MT"/>
                <a:cs typeface="Arial MT"/>
              </a:rPr>
              <a:t>different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selected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genotypes</a:t>
            </a:r>
            <a:r>
              <a:rPr dirty="0" sz="2800" spc="-5">
                <a:latin typeface="Arial MT"/>
                <a:cs typeface="Arial MT"/>
              </a:rPr>
              <a:t> into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single 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genotype.</a:t>
            </a:r>
            <a:endParaRPr sz="2800">
              <a:latin typeface="Arial MT"/>
              <a:cs typeface="Arial MT"/>
            </a:endParaRPr>
          </a:p>
          <a:p>
            <a:pPr algn="just" marL="287020" marR="8890" indent="-274320">
              <a:lnSpc>
                <a:spcPct val="100000"/>
              </a:lnSpc>
              <a:spcBef>
                <a:spcPts val="605"/>
              </a:spcBef>
              <a:buClr>
                <a:srgbClr val="FC8537"/>
              </a:buClr>
              <a:buSzPct val="44642"/>
              <a:buFont typeface="Wingdings"/>
              <a:buChar char=""/>
              <a:tabLst>
                <a:tab pos="387985" algn="l"/>
              </a:tabLst>
            </a:pPr>
            <a:r>
              <a:rPr dirty="0"/>
              <a:t>	</a:t>
            </a:r>
            <a:r>
              <a:rPr dirty="0" sz="2800">
                <a:latin typeface="Arial MT"/>
                <a:cs typeface="Arial MT"/>
              </a:rPr>
              <a:t>Knowledge of </a:t>
            </a:r>
            <a:r>
              <a:rPr dirty="0" sz="2800" spc="-5">
                <a:latin typeface="Arial MT"/>
                <a:cs typeface="Arial MT"/>
              </a:rPr>
              <a:t>the </a:t>
            </a:r>
            <a:r>
              <a:rPr dirty="0" sz="2800">
                <a:latin typeface="Arial MT"/>
                <a:cs typeface="Arial MT"/>
              </a:rPr>
              <a:t>association </a:t>
            </a:r>
            <a:r>
              <a:rPr dirty="0" sz="2800" spc="-5">
                <a:latin typeface="Arial MT"/>
                <a:cs typeface="Arial MT"/>
              </a:rPr>
              <a:t>between various </a:t>
            </a:r>
            <a:r>
              <a:rPr dirty="0" sz="2800">
                <a:latin typeface="Arial MT"/>
                <a:cs typeface="Arial MT"/>
              </a:rPr>
              <a:t>characters is </a:t>
            </a:r>
            <a:r>
              <a:rPr dirty="0" sz="2800" spc="-5">
                <a:latin typeface="Arial MT"/>
                <a:cs typeface="Arial MT"/>
              </a:rPr>
              <a:t>essential </a:t>
            </a:r>
            <a:r>
              <a:rPr dirty="0" sz="2800">
                <a:latin typeface="Arial MT"/>
                <a:cs typeface="Arial MT"/>
              </a:rPr>
              <a:t> before </a:t>
            </a:r>
            <a:r>
              <a:rPr dirty="0" sz="2800" spc="-5">
                <a:latin typeface="Arial MT"/>
                <a:cs typeface="Arial MT"/>
              </a:rPr>
              <a:t>starting hybridization programme, </a:t>
            </a:r>
            <a:r>
              <a:rPr dirty="0" sz="2800">
                <a:latin typeface="Arial MT"/>
                <a:cs typeface="Arial MT"/>
              </a:rPr>
              <a:t>because </a:t>
            </a:r>
            <a:r>
              <a:rPr dirty="0" sz="2800" spc="-15">
                <a:latin typeface="Arial MT"/>
                <a:cs typeface="Arial MT"/>
              </a:rPr>
              <a:t>it help </a:t>
            </a:r>
            <a:r>
              <a:rPr dirty="0" sz="2800">
                <a:latin typeface="Arial MT"/>
                <a:cs typeface="Arial MT"/>
              </a:rPr>
              <a:t>in combining 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of</a:t>
            </a:r>
            <a:r>
              <a:rPr dirty="0" sz="2800" spc="-5">
                <a:latin typeface="Arial MT"/>
                <a:cs typeface="Arial MT"/>
              </a:rPr>
              <a:t> various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5">
                <a:latin typeface="Arial MT"/>
                <a:cs typeface="Arial MT"/>
              </a:rPr>
              <a:t>characters.</a:t>
            </a:r>
            <a:endParaRPr sz="2800">
              <a:latin typeface="Arial MT"/>
              <a:cs typeface="Arial MT"/>
            </a:endParaRPr>
          </a:p>
          <a:p>
            <a:pPr algn="just" marL="287020" marR="5080" indent="-274320">
              <a:lnSpc>
                <a:spcPct val="100000"/>
              </a:lnSpc>
              <a:spcBef>
                <a:spcPts val="605"/>
              </a:spcBef>
              <a:buClr>
                <a:srgbClr val="FC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>
                <a:latin typeface="Arial MT"/>
                <a:cs typeface="Arial MT"/>
              </a:rPr>
              <a:t>Linkage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between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procedures,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viz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single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cross,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5">
                <a:latin typeface="Arial MT"/>
                <a:cs typeface="Arial MT"/>
              </a:rPr>
              <a:t>three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way</a:t>
            </a:r>
            <a:r>
              <a:rPr dirty="0" sz="2800" spc="76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cross, 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multiple </a:t>
            </a:r>
            <a:r>
              <a:rPr dirty="0" sz="2800" spc="-10">
                <a:latin typeface="Arial MT"/>
                <a:cs typeface="Arial MT"/>
              </a:rPr>
              <a:t>cross, backcross, </a:t>
            </a:r>
            <a:r>
              <a:rPr dirty="0" sz="2800">
                <a:latin typeface="Arial MT"/>
                <a:cs typeface="Arial MT"/>
              </a:rPr>
              <a:t>composite crossing. </a:t>
            </a:r>
            <a:r>
              <a:rPr dirty="0" sz="2800" spc="-5">
                <a:latin typeface="Arial MT"/>
                <a:cs typeface="Arial MT"/>
              </a:rPr>
              <a:t>E.g. Mutation</a:t>
            </a:r>
            <a:r>
              <a:rPr dirty="0" sz="2800">
                <a:latin typeface="Arial MT"/>
                <a:cs typeface="Arial MT"/>
              </a:rPr>
              <a:t> breeding,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heterosis breeding, </a:t>
            </a:r>
            <a:r>
              <a:rPr dirty="0" sz="2800" spc="-15">
                <a:latin typeface="Arial MT"/>
                <a:cs typeface="Arial MT"/>
              </a:rPr>
              <a:t>etc. </a:t>
            </a:r>
            <a:r>
              <a:rPr dirty="0" sz="2800">
                <a:latin typeface="Arial MT"/>
                <a:cs typeface="Arial MT"/>
              </a:rPr>
              <a:t>are </a:t>
            </a:r>
            <a:r>
              <a:rPr dirty="0" sz="2800" spc="-5">
                <a:latin typeface="Arial MT"/>
                <a:cs typeface="Arial MT"/>
              </a:rPr>
              <a:t>used for </a:t>
            </a:r>
            <a:r>
              <a:rPr dirty="0" sz="2800" spc="5">
                <a:latin typeface="Arial MT"/>
                <a:cs typeface="Arial MT"/>
              </a:rPr>
              <a:t>the </a:t>
            </a:r>
            <a:r>
              <a:rPr dirty="0" sz="2800">
                <a:latin typeface="Arial MT"/>
                <a:cs typeface="Arial MT"/>
              </a:rPr>
              <a:t>development </a:t>
            </a:r>
            <a:r>
              <a:rPr dirty="0" sz="2800" spc="-25">
                <a:latin typeface="Arial MT"/>
                <a:cs typeface="Arial MT"/>
              </a:rPr>
              <a:t>of</a:t>
            </a:r>
            <a:r>
              <a:rPr dirty="0" sz="2800" spc="-2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ideal </a:t>
            </a:r>
            <a:r>
              <a:rPr dirty="0" sz="2800" spc="-5">
                <a:latin typeface="Arial MT"/>
                <a:cs typeface="Arial MT"/>
              </a:rPr>
              <a:t>plant 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types </a:t>
            </a:r>
            <a:r>
              <a:rPr dirty="0" sz="2800">
                <a:latin typeface="Arial MT"/>
                <a:cs typeface="Arial MT"/>
              </a:rPr>
              <a:t>in majority of field crops. </a:t>
            </a:r>
            <a:r>
              <a:rPr dirty="0" sz="2800" spc="-10">
                <a:solidFill>
                  <a:srgbClr val="3A3C42"/>
                </a:solidFill>
                <a:latin typeface="Arial MT"/>
                <a:cs typeface="Arial MT"/>
              </a:rPr>
              <a:t>Backcross </a:t>
            </a:r>
            <a:r>
              <a:rPr dirty="0" sz="2800" spc="-5">
                <a:solidFill>
                  <a:srgbClr val="3A3C42"/>
                </a:solidFill>
                <a:latin typeface="Arial MT"/>
                <a:cs typeface="Arial MT"/>
              </a:rPr>
              <a:t>technique </a:t>
            </a:r>
            <a:r>
              <a:rPr dirty="0" sz="2800" spc="-10">
                <a:latin typeface="Arial MT"/>
                <a:cs typeface="Arial MT"/>
              </a:rPr>
              <a:t>is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commonly </a:t>
            </a:r>
            <a:r>
              <a:rPr dirty="0" sz="2800" spc="5">
                <a:latin typeface="Arial MT"/>
                <a:cs typeface="Arial MT"/>
              </a:rPr>
              <a:t>used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for transfer </a:t>
            </a:r>
            <a:r>
              <a:rPr dirty="0" sz="2800" spc="-10">
                <a:latin typeface="Arial MT"/>
                <a:cs typeface="Arial MT"/>
              </a:rPr>
              <a:t>of </a:t>
            </a:r>
            <a:r>
              <a:rPr dirty="0" sz="2800">
                <a:latin typeface="Arial MT"/>
                <a:cs typeface="Arial MT"/>
              </a:rPr>
              <a:t>oligogenic traits </a:t>
            </a:r>
            <a:r>
              <a:rPr dirty="0" sz="2800" spc="5">
                <a:latin typeface="Arial MT"/>
                <a:cs typeface="Arial MT"/>
              </a:rPr>
              <a:t>from </a:t>
            </a:r>
            <a:r>
              <a:rPr dirty="0" sz="2800">
                <a:latin typeface="Arial MT"/>
                <a:cs typeface="Arial MT"/>
              </a:rPr>
              <a:t>selected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germplasm </a:t>
            </a:r>
            <a:r>
              <a:rPr dirty="0" sz="2800">
                <a:latin typeface="Arial MT"/>
                <a:cs typeface="Arial MT"/>
              </a:rPr>
              <a:t>lines </a:t>
            </a:r>
            <a:r>
              <a:rPr dirty="0" sz="2800" spc="-5">
                <a:latin typeface="Arial MT"/>
                <a:cs typeface="Arial MT"/>
              </a:rPr>
              <a:t>into </a:t>
            </a:r>
            <a:r>
              <a:rPr dirty="0" sz="2800" spc="5">
                <a:latin typeface="Arial MT"/>
                <a:cs typeface="Arial MT"/>
              </a:rPr>
              <a:t>the 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background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of</a:t>
            </a:r>
            <a:r>
              <a:rPr dirty="0" sz="2800" spc="-2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an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adapted</a:t>
            </a:r>
            <a:r>
              <a:rPr dirty="0" sz="2800" spc="13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genotype.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4417" y="314655"/>
            <a:ext cx="548132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34230" algn="l"/>
              </a:tabLst>
            </a:pPr>
            <a:r>
              <a:rPr dirty="0" sz="3000" spc="-15"/>
              <a:t>S</a:t>
            </a:r>
            <a:r>
              <a:rPr dirty="0"/>
              <a:t>ELE</a:t>
            </a:r>
            <a:r>
              <a:rPr dirty="0"/>
              <a:t>C</a:t>
            </a:r>
            <a:r>
              <a:rPr dirty="0" spc="-10"/>
              <a:t>T</a:t>
            </a:r>
            <a:r>
              <a:rPr dirty="0"/>
              <a:t>ION</a:t>
            </a:r>
            <a:r>
              <a:rPr dirty="0" spc="-6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z="3000" spc="5"/>
              <a:t>I</a:t>
            </a:r>
            <a:r>
              <a:rPr dirty="0"/>
              <a:t>DE</a:t>
            </a:r>
            <a:r>
              <a:rPr dirty="0" spc="-80"/>
              <a:t>A</a:t>
            </a:r>
            <a:r>
              <a:rPr dirty="0"/>
              <a:t>L</a:t>
            </a:r>
            <a:r>
              <a:rPr dirty="0" spc="25"/>
              <a:t> </a:t>
            </a:r>
            <a:r>
              <a:rPr dirty="0" sz="3000" spc="-15"/>
              <a:t>P</a:t>
            </a:r>
            <a:r>
              <a:rPr dirty="0"/>
              <a:t>L</a:t>
            </a:r>
            <a:r>
              <a:rPr dirty="0" spc="-85"/>
              <a:t>A</a:t>
            </a:r>
            <a:r>
              <a:rPr dirty="0"/>
              <a:t>NT</a:t>
            </a:r>
            <a:r>
              <a:rPr dirty="0"/>
              <a:t>	</a:t>
            </a:r>
            <a:r>
              <a:rPr dirty="0" sz="3000" spc="-60"/>
              <a:t>T</a:t>
            </a:r>
            <a:r>
              <a:rPr dirty="0" spc="-20"/>
              <a:t>Y</a:t>
            </a:r>
            <a:r>
              <a:rPr dirty="0"/>
              <a:t>PE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50342" y="831595"/>
            <a:ext cx="11560810" cy="777240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286385" marR="5080" indent="-274320">
              <a:lnSpc>
                <a:spcPts val="2810"/>
              </a:lnSpc>
              <a:spcBef>
                <a:spcPts val="440"/>
              </a:spcBef>
              <a:buClr>
                <a:srgbClr val="FC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dirty="0" sz="2600" spc="-5">
                <a:latin typeface="Arial MT"/>
                <a:cs typeface="Arial MT"/>
              </a:rPr>
              <a:t>Plant</a:t>
            </a:r>
            <a:r>
              <a:rPr dirty="0" sz="2600" spc="3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combining</a:t>
            </a:r>
            <a:r>
              <a:rPr dirty="0" sz="2600" spc="3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desirable</a:t>
            </a:r>
            <a:r>
              <a:rPr dirty="0" sz="2600" spc="3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morphological</a:t>
            </a:r>
            <a:r>
              <a:rPr dirty="0" sz="2600" spc="9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and</a:t>
            </a:r>
            <a:r>
              <a:rPr dirty="0" sz="2600" spc="15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physiological</a:t>
            </a:r>
            <a:r>
              <a:rPr dirty="0" sz="2600" spc="114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traits</a:t>
            </a:r>
            <a:r>
              <a:rPr dirty="0" sz="260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are</a:t>
            </a:r>
            <a:r>
              <a:rPr dirty="0" sz="2600" spc="2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selected </a:t>
            </a:r>
            <a:r>
              <a:rPr dirty="0" sz="2600" spc="-71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in</a:t>
            </a:r>
            <a:r>
              <a:rPr dirty="0" sz="2600" spc="-1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segregating</a:t>
            </a:r>
            <a:r>
              <a:rPr dirty="0" sz="2600" spc="6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population</a:t>
            </a:r>
            <a:r>
              <a:rPr dirty="0" sz="2600" spc="7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and</a:t>
            </a:r>
            <a:r>
              <a:rPr dirty="0" sz="2600" spc="1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intermated</a:t>
            </a:r>
            <a:r>
              <a:rPr dirty="0" sz="2600" spc="7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to</a:t>
            </a:r>
            <a:r>
              <a:rPr dirty="0" sz="2600" spc="-10">
                <a:latin typeface="Arial MT"/>
                <a:cs typeface="Arial MT"/>
              </a:rPr>
              <a:t> achieve</a:t>
            </a:r>
            <a:r>
              <a:rPr dirty="0" sz="2600" spc="5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the</a:t>
            </a:r>
            <a:r>
              <a:rPr dirty="0" sz="2600" spc="1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desired</a:t>
            </a:r>
            <a:r>
              <a:rPr dirty="0" sz="2600" spc="40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plant</a:t>
            </a:r>
            <a:r>
              <a:rPr dirty="0" sz="2600" spc="7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type.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342" y="1621281"/>
            <a:ext cx="2345690" cy="113157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86385" marR="5080" indent="-274320">
              <a:lnSpc>
                <a:spcPct val="89700"/>
              </a:lnSpc>
              <a:spcBef>
                <a:spcPts val="409"/>
              </a:spcBef>
              <a:buClr>
                <a:srgbClr val="FC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dirty="0" sz="2600" spc="-35">
                <a:latin typeface="Arial MT"/>
                <a:cs typeface="Arial MT"/>
              </a:rPr>
              <a:t>M</a:t>
            </a:r>
            <a:r>
              <a:rPr dirty="0" sz="2600" spc="-5">
                <a:latin typeface="Arial MT"/>
                <a:cs typeface="Arial MT"/>
              </a:rPr>
              <a:t>orphological  </a:t>
            </a:r>
            <a:r>
              <a:rPr dirty="0" sz="2600" spc="-10">
                <a:latin typeface="Arial MT"/>
                <a:cs typeface="Arial MT"/>
              </a:rPr>
              <a:t>physiological </a:t>
            </a:r>
            <a:r>
              <a:rPr dirty="0" sz="2600" spc="-5">
                <a:latin typeface="Arial MT"/>
                <a:cs typeface="Arial MT"/>
              </a:rPr>
              <a:t> instruments.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89351" y="1621281"/>
            <a:ext cx="9248775" cy="777240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12700" marR="5080" indent="243840">
              <a:lnSpc>
                <a:spcPts val="2810"/>
              </a:lnSpc>
              <a:spcBef>
                <a:spcPts val="440"/>
              </a:spcBef>
              <a:tabLst>
                <a:tab pos="1798955" algn="l"/>
                <a:tab pos="1953895" algn="l"/>
                <a:tab pos="2622550" algn="l"/>
                <a:tab pos="3964304" algn="l"/>
                <a:tab pos="5436235" algn="l"/>
                <a:tab pos="6628765" algn="l"/>
                <a:tab pos="8686165" algn="l"/>
              </a:tabLst>
            </a:pPr>
            <a:r>
              <a:rPr dirty="0" sz="2600" spc="-5">
                <a:latin typeface="Arial MT"/>
                <a:cs typeface="Arial MT"/>
              </a:rPr>
              <a:t>features</a:t>
            </a:r>
            <a:r>
              <a:rPr dirty="0" sz="2600" spc="-5">
                <a:latin typeface="Arial MT"/>
                <a:cs typeface="Arial MT"/>
              </a:rPr>
              <a:t>	</a:t>
            </a:r>
            <a:r>
              <a:rPr dirty="0" sz="2600" spc="-5">
                <a:latin typeface="Arial MT"/>
                <a:cs typeface="Arial MT"/>
              </a:rPr>
              <a:t>are</a:t>
            </a:r>
            <a:r>
              <a:rPr dirty="0" sz="2600" spc="-5">
                <a:latin typeface="Arial MT"/>
                <a:cs typeface="Arial MT"/>
              </a:rPr>
              <a:t>	</a:t>
            </a:r>
            <a:r>
              <a:rPr dirty="0" sz="2600" spc="-5">
                <a:latin typeface="Arial MT"/>
                <a:cs typeface="Arial MT"/>
              </a:rPr>
              <a:t>jud</a:t>
            </a:r>
            <a:r>
              <a:rPr dirty="0" sz="2600" spc="-10">
                <a:latin typeface="Arial MT"/>
                <a:cs typeface="Arial MT"/>
              </a:rPr>
              <a:t>ge</a:t>
            </a:r>
            <a:r>
              <a:rPr dirty="0" sz="2600" spc="-5">
                <a:latin typeface="Arial MT"/>
                <a:cs typeface="Arial MT"/>
              </a:rPr>
              <a:t>d</a:t>
            </a:r>
            <a:r>
              <a:rPr dirty="0" sz="2600">
                <a:latin typeface="Arial MT"/>
                <a:cs typeface="Arial MT"/>
              </a:rPr>
              <a:t>	</a:t>
            </a:r>
            <a:r>
              <a:rPr dirty="0" sz="2600" spc="-5">
                <a:latin typeface="Arial MT"/>
                <a:cs typeface="Arial MT"/>
              </a:rPr>
              <a:t>thro</a:t>
            </a:r>
            <a:r>
              <a:rPr dirty="0" sz="2600" spc="-10">
                <a:latin typeface="Arial MT"/>
                <a:cs typeface="Arial MT"/>
              </a:rPr>
              <a:t>u</a:t>
            </a:r>
            <a:r>
              <a:rPr dirty="0" sz="2600" spc="-10">
                <a:latin typeface="Arial MT"/>
                <a:cs typeface="Arial MT"/>
              </a:rPr>
              <a:t>g</a:t>
            </a:r>
            <a:r>
              <a:rPr dirty="0" sz="2600" spc="-5">
                <a:latin typeface="Arial MT"/>
                <a:cs typeface="Arial MT"/>
              </a:rPr>
              <a:t>h</a:t>
            </a:r>
            <a:r>
              <a:rPr dirty="0" sz="2600">
                <a:latin typeface="Arial MT"/>
                <a:cs typeface="Arial MT"/>
              </a:rPr>
              <a:t>	</a:t>
            </a:r>
            <a:r>
              <a:rPr dirty="0" sz="2600" spc="-30">
                <a:latin typeface="Arial MT"/>
                <a:cs typeface="Arial MT"/>
              </a:rPr>
              <a:t>v</a:t>
            </a:r>
            <a:r>
              <a:rPr dirty="0" sz="2600" spc="-5">
                <a:latin typeface="Arial MT"/>
                <a:cs typeface="Arial MT"/>
              </a:rPr>
              <a:t>i</a:t>
            </a:r>
            <a:r>
              <a:rPr dirty="0" sz="2600" spc="-5">
                <a:latin typeface="Arial MT"/>
                <a:cs typeface="Arial MT"/>
              </a:rPr>
              <a:t>s</a:t>
            </a:r>
            <a:r>
              <a:rPr dirty="0" sz="2600" spc="-10">
                <a:latin typeface="Arial MT"/>
                <a:cs typeface="Arial MT"/>
              </a:rPr>
              <a:t>ua</a:t>
            </a:r>
            <a:r>
              <a:rPr dirty="0" sz="2600" spc="-5">
                <a:latin typeface="Arial MT"/>
                <a:cs typeface="Arial MT"/>
              </a:rPr>
              <a:t>l</a:t>
            </a:r>
            <a:r>
              <a:rPr dirty="0" sz="2600">
                <a:latin typeface="Arial MT"/>
                <a:cs typeface="Arial MT"/>
              </a:rPr>
              <a:t>	</a:t>
            </a:r>
            <a:r>
              <a:rPr dirty="0" sz="2600" spc="-10">
                <a:latin typeface="Arial MT"/>
                <a:cs typeface="Arial MT"/>
              </a:rPr>
              <a:t>ob</a:t>
            </a:r>
            <a:r>
              <a:rPr dirty="0" sz="2600" spc="-5">
                <a:latin typeface="Arial MT"/>
                <a:cs typeface="Arial MT"/>
              </a:rPr>
              <a:t>s</a:t>
            </a:r>
            <a:r>
              <a:rPr dirty="0" sz="2600" spc="-10">
                <a:latin typeface="Arial MT"/>
                <a:cs typeface="Arial MT"/>
              </a:rPr>
              <a:t>e</a:t>
            </a:r>
            <a:r>
              <a:rPr dirty="0" sz="2600" spc="-30">
                <a:latin typeface="Arial MT"/>
                <a:cs typeface="Arial MT"/>
              </a:rPr>
              <a:t>rv</a:t>
            </a:r>
            <a:r>
              <a:rPr dirty="0" sz="2600" spc="-10">
                <a:latin typeface="Arial MT"/>
                <a:cs typeface="Arial MT"/>
              </a:rPr>
              <a:t>a</a:t>
            </a:r>
            <a:r>
              <a:rPr dirty="0" sz="2600" spc="-10">
                <a:latin typeface="Arial MT"/>
                <a:cs typeface="Arial MT"/>
              </a:rPr>
              <a:t>t</a:t>
            </a:r>
            <a:r>
              <a:rPr dirty="0" sz="2600" spc="-5">
                <a:latin typeface="Arial MT"/>
                <a:cs typeface="Arial MT"/>
              </a:rPr>
              <a:t>i</a:t>
            </a:r>
            <a:r>
              <a:rPr dirty="0" sz="2600" spc="-35">
                <a:latin typeface="Arial MT"/>
                <a:cs typeface="Arial MT"/>
              </a:rPr>
              <a:t>o</a:t>
            </a:r>
            <a:r>
              <a:rPr dirty="0" sz="2600" spc="-5">
                <a:latin typeface="Arial MT"/>
                <a:cs typeface="Arial MT"/>
              </a:rPr>
              <a:t>n</a:t>
            </a:r>
            <a:r>
              <a:rPr dirty="0" sz="2600">
                <a:latin typeface="Arial MT"/>
                <a:cs typeface="Arial MT"/>
              </a:rPr>
              <a:t>	</a:t>
            </a:r>
            <a:r>
              <a:rPr dirty="0" sz="2600" spc="-5">
                <a:latin typeface="Arial MT"/>
                <a:cs typeface="Arial MT"/>
              </a:rPr>
              <a:t>and  </a:t>
            </a:r>
            <a:r>
              <a:rPr dirty="0" sz="2600" spc="-10">
                <a:latin typeface="Arial MT"/>
                <a:cs typeface="Arial MT"/>
              </a:rPr>
              <a:t>parameters		</a:t>
            </a:r>
            <a:r>
              <a:rPr dirty="0" sz="2600" spc="-5">
                <a:latin typeface="Arial MT"/>
                <a:cs typeface="Arial MT"/>
              </a:rPr>
              <a:t>are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2005" y="1977593"/>
            <a:ext cx="6550025" cy="421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8135" algn="l"/>
                <a:tab pos="2445385" algn="l"/>
                <a:tab pos="3176905" algn="l"/>
                <a:tab pos="4072890" algn="l"/>
                <a:tab pos="4618990" algn="l"/>
              </a:tabLst>
            </a:pPr>
            <a:r>
              <a:rPr dirty="0" sz="2600" spc="-10">
                <a:latin typeface="Arial MT"/>
                <a:cs typeface="Arial MT"/>
              </a:rPr>
              <a:t>recorded	</a:t>
            </a:r>
            <a:r>
              <a:rPr dirty="0" sz="2600" spc="-15">
                <a:latin typeface="Arial MT"/>
                <a:cs typeface="Arial MT"/>
              </a:rPr>
              <a:t>with	</a:t>
            </a:r>
            <a:r>
              <a:rPr dirty="0" sz="2600" spc="-5">
                <a:latin typeface="Arial MT"/>
                <a:cs typeface="Arial MT"/>
              </a:rPr>
              <a:t>the	</a:t>
            </a:r>
            <a:r>
              <a:rPr dirty="0" sz="2600" spc="-10">
                <a:latin typeface="Arial MT"/>
                <a:cs typeface="Arial MT"/>
              </a:rPr>
              <a:t>help	</a:t>
            </a:r>
            <a:r>
              <a:rPr dirty="0" sz="2600" spc="-5">
                <a:latin typeface="Arial MT"/>
                <a:cs typeface="Arial MT"/>
              </a:rPr>
              <a:t>of	</a:t>
            </a:r>
            <a:r>
              <a:rPr dirty="0" sz="2600" spc="-10">
                <a:latin typeface="Arial MT"/>
                <a:cs typeface="Arial MT"/>
              </a:rPr>
              <a:t>sophisticated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342" y="2767660"/>
            <a:ext cx="11704955" cy="263207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algn="just" marL="286385" marR="5080" indent="-274320">
              <a:lnSpc>
                <a:spcPct val="89800"/>
              </a:lnSpc>
              <a:spcBef>
                <a:spcPts val="409"/>
              </a:spcBef>
              <a:buClr>
                <a:srgbClr val="FC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dirty="0" sz="2600" spc="-5">
                <a:latin typeface="Arial MT"/>
                <a:cs typeface="Arial MT"/>
              </a:rPr>
              <a:t>Screening</a:t>
            </a:r>
            <a:r>
              <a:rPr dirty="0" sz="2600">
                <a:latin typeface="Arial MT"/>
                <a:cs typeface="Arial MT"/>
              </a:rPr>
              <a:t> for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resistance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to</a:t>
            </a:r>
            <a:r>
              <a:rPr dirty="0" sz="2600">
                <a:latin typeface="Arial MT"/>
                <a:cs typeface="Arial MT"/>
              </a:rPr>
              <a:t> drought,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soil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45">
                <a:latin typeface="Arial MT"/>
                <a:cs typeface="Arial MT"/>
              </a:rPr>
              <a:t>salinity,</a:t>
            </a:r>
            <a:r>
              <a:rPr dirty="0" sz="2600" spc="-40">
                <a:latin typeface="Arial MT"/>
                <a:cs typeface="Arial MT"/>
              </a:rPr>
              <a:t> </a:t>
            </a:r>
            <a:r>
              <a:rPr dirty="0" sz="2600" spc="-35">
                <a:latin typeface="Arial MT"/>
                <a:cs typeface="Arial MT"/>
              </a:rPr>
              <a:t>alkalinity,</a:t>
            </a:r>
            <a:r>
              <a:rPr dirty="0" sz="2600" spc="65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disease</a:t>
            </a:r>
            <a:r>
              <a:rPr dirty="0" sz="2600" spc="72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and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insects is </a:t>
            </a:r>
            <a:r>
              <a:rPr dirty="0" sz="2600" spc="-10">
                <a:latin typeface="Arial MT"/>
                <a:cs typeface="Arial MT"/>
              </a:rPr>
              <a:t>done </a:t>
            </a:r>
            <a:r>
              <a:rPr dirty="0" sz="2600">
                <a:latin typeface="Arial MT"/>
                <a:cs typeface="Arial MT"/>
              </a:rPr>
              <a:t>under </a:t>
            </a:r>
            <a:r>
              <a:rPr dirty="0" sz="2600" spc="-5">
                <a:latin typeface="Arial MT"/>
                <a:cs typeface="Arial MT"/>
              </a:rPr>
              <a:t>controlled </a:t>
            </a:r>
            <a:r>
              <a:rPr dirty="0" sz="2600">
                <a:latin typeface="Arial MT"/>
                <a:cs typeface="Arial MT"/>
              </a:rPr>
              <a:t>conditions. This </a:t>
            </a:r>
            <a:r>
              <a:rPr dirty="0" sz="2600" spc="-10">
                <a:latin typeface="Arial MT"/>
                <a:cs typeface="Arial MT"/>
              </a:rPr>
              <a:t>task </a:t>
            </a:r>
            <a:r>
              <a:rPr dirty="0" sz="2600" spc="-5">
                <a:latin typeface="Arial MT"/>
                <a:cs typeface="Arial MT"/>
              </a:rPr>
              <a:t>is </a:t>
            </a:r>
            <a:r>
              <a:rPr dirty="0" sz="2600">
                <a:latin typeface="Arial MT"/>
                <a:cs typeface="Arial MT"/>
              </a:rPr>
              <a:t>completed </a:t>
            </a:r>
            <a:r>
              <a:rPr dirty="0" sz="2600" spc="-15">
                <a:latin typeface="Arial MT"/>
                <a:cs typeface="Arial MT"/>
              </a:rPr>
              <a:t>with </a:t>
            </a:r>
            <a:r>
              <a:rPr dirty="0" sz="2600">
                <a:latin typeface="Arial MT"/>
                <a:cs typeface="Arial MT"/>
              </a:rPr>
              <a:t>the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5">
                <a:latin typeface="Arial MT"/>
                <a:cs typeface="Arial MT"/>
              </a:rPr>
              <a:t>help of scientist </a:t>
            </a:r>
            <a:r>
              <a:rPr dirty="0" sz="2600">
                <a:latin typeface="Arial MT"/>
                <a:cs typeface="Arial MT"/>
              </a:rPr>
              <a:t>from the disciplines </a:t>
            </a:r>
            <a:r>
              <a:rPr dirty="0" sz="2600" spc="-10">
                <a:latin typeface="Arial MT"/>
                <a:cs typeface="Arial MT"/>
              </a:rPr>
              <a:t>of </a:t>
            </a:r>
            <a:r>
              <a:rPr dirty="0" sz="2600" spc="-35">
                <a:latin typeface="Arial MT"/>
                <a:cs typeface="Arial MT"/>
              </a:rPr>
              <a:t>physiology, </a:t>
            </a:r>
            <a:r>
              <a:rPr dirty="0" sz="2600" spc="-5">
                <a:latin typeface="Arial MT"/>
                <a:cs typeface="Arial MT"/>
              </a:rPr>
              <a:t>soil </a:t>
            </a:r>
            <a:r>
              <a:rPr dirty="0" sz="2600">
                <a:latin typeface="Arial MT"/>
                <a:cs typeface="Arial MT"/>
              </a:rPr>
              <a:t>science, pathology and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 spc="-45">
                <a:latin typeface="Arial MT"/>
                <a:cs typeface="Arial MT"/>
              </a:rPr>
              <a:t>entomology.</a:t>
            </a:r>
            <a:endParaRPr sz="2600">
              <a:latin typeface="Arial MT"/>
              <a:cs typeface="Arial MT"/>
            </a:endParaRPr>
          </a:p>
          <a:p>
            <a:pPr algn="just" marL="286385" marR="6985" indent="-274320">
              <a:lnSpc>
                <a:spcPct val="89700"/>
              </a:lnSpc>
              <a:spcBef>
                <a:spcPts val="615"/>
              </a:spcBef>
              <a:buClr>
                <a:srgbClr val="FC8537"/>
              </a:buClr>
              <a:buSzPct val="48076"/>
              <a:buFont typeface="Wingdings"/>
              <a:buChar char=""/>
              <a:tabLst>
                <a:tab pos="378460" algn="l"/>
              </a:tabLst>
            </a:pPr>
            <a:r>
              <a:rPr dirty="0"/>
              <a:t>	</a:t>
            </a:r>
            <a:r>
              <a:rPr dirty="0" sz="2600" spc="-55">
                <a:latin typeface="Arial MT"/>
                <a:cs typeface="Arial MT"/>
              </a:rPr>
              <a:t>Finally,</a:t>
            </a:r>
            <a:r>
              <a:rPr dirty="0" sz="2600" spc="-50">
                <a:latin typeface="Arial MT"/>
                <a:cs typeface="Arial MT"/>
              </a:rPr>
              <a:t>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genotypes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 combining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traits 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specified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in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 spc="-10">
                <a:solidFill>
                  <a:srgbClr val="3A3C42"/>
                </a:solidFill>
                <a:latin typeface="Arial MT"/>
                <a:cs typeface="Arial MT"/>
              </a:rPr>
              <a:t>the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conceptual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model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are 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selected,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 multiplied,</a:t>
            </a:r>
            <a:r>
              <a:rPr dirty="0" sz="2600" spc="5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tested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 spc="-10">
                <a:solidFill>
                  <a:srgbClr val="3A3C42"/>
                </a:solidFill>
                <a:latin typeface="Arial MT"/>
                <a:cs typeface="Arial MT"/>
              </a:rPr>
              <a:t>over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several</a:t>
            </a:r>
            <a:r>
              <a:rPr dirty="0" sz="2600" spc="5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locations,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 and</a:t>
            </a:r>
            <a:r>
              <a:rPr dirty="0" sz="2600" spc="5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released</a:t>
            </a:r>
            <a:r>
              <a:rPr dirty="0" sz="2600" spc="725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for </a:t>
            </a:r>
            <a:r>
              <a:rPr dirty="0" sz="2600">
                <a:solidFill>
                  <a:srgbClr val="3A3C42"/>
                </a:solidFill>
                <a:latin typeface="Arial MT"/>
                <a:cs typeface="Arial MT"/>
              </a:rPr>
              <a:t> </a:t>
            </a:r>
            <a:r>
              <a:rPr dirty="0" sz="2600" spc="-5">
                <a:solidFill>
                  <a:srgbClr val="3A3C42"/>
                </a:solidFill>
                <a:latin typeface="Arial MT"/>
                <a:cs typeface="Arial MT"/>
              </a:rPr>
              <a:t>commercial </a:t>
            </a:r>
            <a:r>
              <a:rPr dirty="0" sz="2600" spc="-10">
                <a:solidFill>
                  <a:srgbClr val="3A3C42"/>
                </a:solidFill>
                <a:latin typeface="Arial MT"/>
                <a:cs typeface="Arial MT"/>
              </a:rPr>
              <a:t>cultivation.</a:t>
            </a:r>
            <a:endParaRPr sz="2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4392" y="25400"/>
            <a:ext cx="58978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06215" algn="l"/>
              </a:tabLst>
            </a:pPr>
            <a:r>
              <a:rPr dirty="0" sz="3600" spc="-30"/>
              <a:t>F</a:t>
            </a:r>
            <a:r>
              <a:rPr dirty="0" sz="2850" spc="-30"/>
              <a:t>EATURES</a:t>
            </a:r>
            <a:r>
              <a:rPr dirty="0" sz="2850" spc="95"/>
              <a:t> </a:t>
            </a:r>
            <a:r>
              <a:rPr dirty="0" sz="2850" spc="15"/>
              <a:t>OF</a:t>
            </a:r>
            <a:r>
              <a:rPr dirty="0" sz="2850" spc="-5"/>
              <a:t> </a:t>
            </a:r>
            <a:r>
              <a:rPr dirty="0" sz="3600" spc="20"/>
              <a:t>C</a:t>
            </a:r>
            <a:r>
              <a:rPr dirty="0" sz="2850" spc="20"/>
              <a:t>ROP	</a:t>
            </a:r>
            <a:r>
              <a:rPr dirty="0" sz="3600" spc="15"/>
              <a:t>I</a:t>
            </a:r>
            <a:r>
              <a:rPr dirty="0" sz="2850" spc="15"/>
              <a:t>DEOTYPE</a:t>
            </a:r>
            <a:endParaRPr sz="2850"/>
          </a:p>
        </p:txBody>
      </p:sp>
      <p:sp>
        <p:nvSpPr>
          <p:cNvPr id="3" name="object 3"/>
          <p:cNvSpPr txBox="1"/>
          <p:nvPr/>
        </p:nvSpPr>
        <p:spPr>
          <a:xfrm>
            <a:off x="329590" y="841375"/>
            <a:ext cx="11541125" cy="3623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94615" indent="-274320">
              <a:lnSpc>
                <a:spcPct val="100000"/>
              </a:lnSpc>
              <a:spcBef>
                <a:spcPts val="100"/>
              </a:spcBef>
              <a:buClr>
                <a:srgbClr val="FC8537"/>
              </a:buClr>
              <a:buSzPct val="68750"/>
              <a:buChar char="•"/>
              <a:tabLst>
                <a:tab pos="286385" algn="l"/>
                <a:tab pos="287020" algn="l"/>
                <a:tab pos="10237470" algn="l"/>
              </a:tabLst>
            </a:pPr>
            <a:r>
              <a:rPr dirty="0" sz="2400" spc="5">
                <a:latin typeface="Arial MT"/>
                <a:cs typeface="Arial MT"/>
              </a:rPr>
              <a:t>The </a:t>
            </a:r>
            <a:r>
              <a:rPr dirty="0" sz="2400" spc="-5">
                <a:latin typeface="Arial MT"/>
                <a:cs typeface="Arial MT"/>
              </a:rPr>
              <a:t>crop </a:t>
            </a:r>
            <a:r>
              <a:rPr dirty="0" sz="2400">
                <a:latin typeface="Arial MT"/>
                <a:cs typeface="Arial MT"/>
              </a:rPr>
              <a:t>Ideotype consists of </a:t>
            </a:r>
            <a:r>
              <a:rPr dirty="0" sz="2400" spc="-5">
                <a:latin typeface="Arial MT"/>
                <a:cs typeface="Arial MT"/>
              </a:rPr>
              <a:t>several </a:t>
            </a:r>
            <a:r>
              <a:rPr dirty="0" sz="2400">
                <a:latin typeface="Arial MT"/>
                <a:cs typeface="Arial MT"/>
              </a:rPr>
              <a:t>morphological and </a:t>
            </a:r>
            <a:r>
              <a:rPr dirty="0" sz="2400" spc="-5">
                <a:latin typeface="Arial MT"/>
                <a:cs typeface="Arial MT"/>
              </a:rPr>
              <a:t>physiological </a:t>
            </a:r>
            <a:r>
              <a:rPr dirty="0" sz="2400">
                <a:latin typeface="Arial MT"/>
                <a:cs typeface="Arial MT"/>
              </a:rPr>
              <a:t>traits </a:t>
            </a:r>
            <a:r>
              <a:rPr dirty="0" sz="2400" spc="-10">
                <a:latin typeface="Arial MT"/>
                <a:cs typeface="Arial MT"/>
              </a:rPr>
              <a:t>which 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</a:t>
            </a:r>
            <a:r>
              <a:rPr dirty="0" sz="2400" spc="10">
                <a:latin typeface="Arial MT"/>
                <a:cs typeface="Arial MT"/>
              </a:rPr>
              <a:t>n</a:t>
            </a:r>
            <a:r>
              <a:rPr dirty="0" sz="2400">
                <a:latin typeface="Arial MT"/>
                <a:cs typeface="Arial MT"/>
              </a:rPr>
              <a:t>tr</a:t>
            </a:r>
            <a:r>
              <a:rPr dirty="0" sz="2400" spc="-10">
                <a:latin typeface="Arial MT"/>
                <a:cs typeface="Arial MT"/>
              </a:rPr>
              <a:t>i</a:t>
            </a:r>
            <a:r>
              <a:rPr dirty="0" sz="2400">
                <a:latin typeface="Arial MT"/>
                <a:cs typeface="Arial MT"/>
              </a:rPr>
              <a:t>bu</a:t>
            </a:r>
            <a:r>
              <a:rPr dirty="0" sz="2400">
                <a:latin typeface="Arial MT"/>
                <a:cs typeface="Arial MT"/>
              </a:rPr>
              <a:t>te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 spc="25">
                <a:latin typeface="Arial MT"/>
                <a:cs typeface="Arial MT"/>
              </a:rPr>
              <a:t>f</a:t>
            </a:r>
            <a:r>
              <a:rPr dirty="0" sz="2400">
                <a:latin typeface="Arial MT"/>
                <a:cs typeface="Arial MT"/>
              </a:rPr>
              <a:t>o</a:t>
            </a:r>
            <a:r>
              <a:rPr dirty="0" sz="2400">
                <a:latin typeface="Arial MT"/>
                <a:cs typeface="Arial MT"/>
              </a:rPr>
              <a:t>r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enhanced</a:t>
            </a:r>
            <a:r>
              <a:rPr dirty="0" sz="2400" spc="-80">
                <a:latin typeface="Arial MT"/>
                <a:cs typeface="Arial MT"/>
              </a:rPr>
              <a:t> </a:t>
            </a:r>
            <a:r>
              <a:rPr dirty="0" sz="2400" spc="-25">
                <a:latin typeface="Arial MT"/>
                <a:cs typeface="Arial MT"/>
              </a:rPr>
              <a:t>y</a:t>
            </a:r>
            <a:r>
              <a:rPr dirty="0" sz="2400">
                <a:latin typeface="Arial MT"/>
                <a:cs typeface="Arial MT"/>
              </a:rPr>
              <a:t>ield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</a:t>
            </a:r>
            <a:r>
              <a:rPr dirty="0" sz="2400">
                <a:latin typeface="Arial MT"/>
                <a:cs typeface="Arial MT"/>
              </a:rPr>
              <a:t>r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h</a:t>
            </a:r>
            <a:r>
              <a:rPr dirty="0" sz="2400">
                <a:latin typeface="Arial MT"/>
                <a:cs typeface="Arial MT"/>
              </a:rPr>
              <a:t>i</a:t>
            </a:r>
            <a:r>
              <a:rPr dirty="0" sz="2400" spc="-25">
                <a:latin typeface="Arial MT"/>
                <a:cs typeface="Arial MT"/>
              </a:rPr>
              <a:t>g</a:t>
            </a:r>
            <a:r>
              <a:rPr dirty="0" sz="2400">
                <a:latin typeface="Arial MT"/>
                <a:cs typeface="Arial MT"/>
              </a:rPr>
              <a:t>he</a:t>
            </a:r>
            <a:r>
              <a:rPr dirty="0" sz="2400">
                <a:latin typeface="Arial MT"/>
                <a:cs typeface="Arial MT"/>
              </a:rPr>
              <a:t>r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 spc="-25">
                <a:latin typeface="Arial MT"/>
                <a:cs typeface="Arial MT"/>
              </a:rPr>
              <a:t>y</a:t>
            </a:r>
            <a:r>
              <a:rPr dirty="0" sz="2400">
                <a:latin typeface="Arial MT"/>
                <a:cs typeface="Arial MT"/>
              </a:rPr>
              <a:t>ield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5">
                <a:latin typeface="Arial MT"/>
                <a:cs typeface="Arial MT"/>
              </a:rPr>
              <a:t>h</a:t>
            </a:r>
            <a:r>
              <a:rPr dirty="0" sz="2400">
                <a:latin typeface="Arial MT"/>
                <a:cs typeface="Arial MT"/>
              </a:rPr>
              <a:t>an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cur</a:t>
            </a:r>
            <a:r>
              <a:rPr dirty="0" sz="2400" spc="-10">
                <a:latin typeface="Arial MT"/>
                <a:cs typeface="Arial MT"/>
              </a:rPr>
              <a:t>r</a:t>
            </a:r>
            <a:r>
              <a:rPr dirty="0" sz="2400">
                <a:latin typeface="Arial MT"/>
                <a:cs typeface="Arial MT"/>
              </a:rPr>
              <a:t>en</a:t>
            </a:r>
            <a:r>
              <a:rPr dirty="0" sz="2400">
                <a:latin typeface="Arial MT"/>
                <a:cs typeface="Arial MT"/>
              </a:rPr>
              <a:t>tly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</a:t>
            </a:r>
            <a:r>
              <a:rPr dirty="0" sz="2400" spc="-10">
                <a:latin typeface="Arial MT"/>
                <a:cs typeface="Arial MT"/>
              </a:rPr>
              <a:t>r</a:t>
            </a:r>
            <a:r>
              <a:rPr dirty="0" sz="2400">
                <a:latin typeface="Arial MT"/>
                <a:cs typeface="Arial MT"/>
              </a:rPr>
              <a:t>e</a:t>
            </a:r>
            <a:r>
              <a:rPr dirty="0" sz="2400" spc="-25">
                <a:latin typeface="Arial MT"/>
                <a:cs typeface="Arial MT"/>
              </a:rPr>
              <a:t>v</a:t>
            </a:r>
            <a:r>
              <a:rPr dirty="0" sz="2400">
                <a:latin typeface="Arial MT"/>
                <a:cs typeface="Arial MT"/>
              </a:rPr>
              <a:t>ale</a:t>
            </a:r>
            <a:r>
              <a:rPr dirty="0" sz="2400" spc="5">
                <a:latin typeface="Arial MT"/>
                <a:cs typeface="Arial MT"/>
              </a:rPr>
              <a:t>n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</a:t>
            </a:r>
            <a:r>
              <a:rPr dirty="0" sz="2400" spc="-10">
                <a:latin typeface="Arial MT"/>
                <a:cs typeface="Arial MT"/>
              </a:rPr>
              <a:t>r</a:t>
            </a:r>
            <a:r>
              <a:rPr dirty="0" sz="2400">
                <a:latin typeface="Arial MT"/>
                <a:cs typeface="Arial MT"/>
              </a:rPr>
              <a:t>op</a:t>
            </a:r>
            <a:r>
              <a:rPr dirty="0" sz="2400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culti</a:t>
            </a:r>
            <a:r>
              <a:rPr dirty="0" sz="2400" spc="-25">
                <a:latin typeface="Arial MT"/>
                <a:cs typeface="Arial MT"/>
              </a:rPr>
              <a:t>v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10">
                <a:latin typeface="Arial MT"/>
                <a:cs typeface="Arial MT"/>
              </a:rPr>
              <a:t>r</a:t>
            </a:r>
            <a:r>
              <a:rPr dirty="0" sz="2400">
                <a:latin typeface="Arial MT"/>
                <a:cs typeface="Arial MT"/>
              </a:rPr>
              <a:t>s.</a:t>
            </a:r>
            <a:endParaRPr sz="2400">
              <a:latin typeface="Arial MT"/>
              <a:cs typeface="Arial MT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Char char="•"/>
              <a:tabLst>
                <a:tab pos="286385" algn="l"/>
                <a:tab pos="287020" algn="l"/>
                <a:tab pos="984885" algn="l"/>
                <a:tab pos="3060700" algn="l"/>
                <a:tab pos="3743960" algn="l"/>
                <a:tab pos="5664835" algn="l"/>
                <a:tab pos="6941820" algn="l"/>
                <a:tab pos="7369175" algn="l"/>
                <a:tab pos="8134350" algn="l"/>
                <a:tab pos="9478645" algn="l"/>
                <a:tab pos="9871710" algn="l"/>
                <a:tab pos="11167745" algn="l"/>
              </a:tabLst>
            </a:pPr>
            <a:r>
              <a:rPr dirty="0" sz="2400" spc="20">
                <a:latin typeface="Arial MT"/>
                <a:cs typeface="Arial MT"/>
              </a:rPr>
              <a:t>T</a:t>
            </a:r>
            <a:r>
              <a:rPr dirty="0" sz="2400" spc="5">
                <a:latin typeface="Arial MT"/>
                <a:cs typeface="Arial MT"/>
              </a:rPr>
              <a:t>h</a:t>
            </a:r>
            <a:r>
              <a:rPr dirty="0" sz="2400" spc="-5">
                <a:latin typeface="Arial MT"/>
                <a:cs typeface="Arial MT"/>
              </a:rPr>
              <a:t>e</a:t>
            </a:r>
            <a:r>
              <a:rPr dirty="0" sz="2400">
                <a:latin typeface="Arial MT"/>
                <a:cs typeface="Arial MT"/>
              </a:rPr>
              <a:t>	</a:t>
            </a:r>
            <a:r>
              <a:rPr dirty="0" sz="2400" spc="15">
                <a:latin typeface="Arial MT"/>
                <a:cs typeface="Arial MT"/>
              </a:rPr>
              <a:t>m</a:t>
            </a:r>
            <a:r>
              <a:rPr dirty="0" sz="2400">
                <a:latin typeface="Arial MT"/>
                <a:cs typeface="Arial MT"/>
              </a:rPr>
              <a:t>o</a:t>
            </a:r>
            <a:r>
              <a:rPr dirty="0" sz="2400" spc="-5">
                <a:latin typeface="Arial MT"/>
                <a:cs typeface="Arial MT"/>
              </a:rPr>
              <a:t>r</a:t>
            </a:r>
            <a:r>
              <a:rPr dirty="0" sz="2400">
                <a:latin typeface="Arial MT"/>
                <a:cs typeface="Arial MT"/>
              </a:rPr>
              <a:t>pho</a:t>
            </a:r>
            <a:r>
              <a:rPr dirty="0" sz="2400" spc="-10">
                <a:latin typeface="Arial MT"/>
                <a:cs typeface="Arial MT"/>
              </a:rPr>
              <a:t>l</a:t>
            </a:r>
            <a:r>
              <a:rPr dirty="0" sz="2400">
                <a:latin typeface="Arial MT"/>
                <a:cs typeface="Arial MT"/>
              </a:rPr>
              <a:t>o</a:t>
            </a:r>
            <a:r>
              <a:rPr dirty="0" sz="2400" spc="-20">
                <a:latin typeface="Arial MT"/>
                <a:cs typeface="Arial MT"/>
              </a:rPr>
              <a:t>g</a:t>
            </a:r>
            <a:r>
              <a:rPr dirty="0" sz="2400" spc="-35">
                <a:latin typeface="Arial MT"/>
                <a:cs typeface="Arial MT"/>
              </a:rPr>
              <a:t>i</a:t>
            </a:r>
            <a:r>
              <a:rPr dirty="0" sz="2400">
                <a:latin typeface="Arial MT"/>
                <a:cs typeface="Arial MT"/>
              </a:rPr>
              <a:t>c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5">
                <a:latin typeface="Arial MT"/>
                <a:cs typeface="Arial MT"/>
              </a:rPr>
              <a:t>l</a:t>
            </a:r>
            <a:r>
              <a:rPr dirty="0" sz="2400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an</a:t>
            </a:r>
            <a:r>
              <a:rPr dirty="0" sz="2400" spc="-5">
                <a:latin typeface="Arial MT"/>
                <a:cs typeface="Arial MT"/>
              </a:rPr>
              <a:t>d</a:t>
            </a:r>
            <a:r>
              <a:rPr dirty="0" sz="2400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ph</a:t>
            </a:r>
            <a:r>
              <a:rPr dirty="0" sz="2400" spc="-25">
                <a:latin typeface="Arial MT"/>
                <a:cs typeface="Arial MT"/>
              </a:rPr>
              <a:t>y</a:t>
            </a:r>
            <a:r>
              <a:rPr dirty="0" sz="2400" spc="-5">
                <a:latin typeface="Arial MT"/>
                <a:cs typeface="Arial MT"/>
              </a:rPr>
              <a:t>siol</a:t>
            </a:r>
            <a:r>
              <a:rPr dirty="0" sz="2400" spc="10">
                <a:latin typeface="Arial MT"/>
                <a:cs typeface="Arial MT"/>
              </a:rPr>
              <a:t>o</a:t>
            </a:r>
            <a:r>
              <a:rPr dirty="0" sz="2400" spc="-20">
                <a:latin typeface="Arial MT"/>
                <a:cs typeface="Arial MT"/>
              </a:rPr>
              <a:t>g</a:t>
            </a:r>
            <a:r>
              <a:rPr dirty="0" sz="2400" spc="-5">
                <a:latin typeface="Arial MT"/>
                <a:cs typeface="Arial MT"/>
              </a:rPr>
              <a:t>ical</a:t>
            </a:r>
            <a:r>
              <a:rPr dirty="0" sz="2400">
                <a:latin typeface="Arial MT"/>
                <a:cs typeface="Arial MT"/>
              </a:rPr>
              <a:t>	</a:t>
            </a:r>
            <a:r>
              <a:rPr dirty="0" sz="2400" spc="25">
                <a:latin typeface="Arial MT"/>
                <a:cs typeface="Arial MT"/>
              </a:rPr>
              <a:t>f</a:t>
            </a:r>
            <a:r>
              <a:rPr dirty="0" sz="2400">
                <a:latin typeface="Arial MT"/>
                <a:cs typeface="Arial MT"/>
              </a:rPr>
              <a:t>ea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10">
                <a:latin typeface="Arial MT"/>
                <a:cs typeface="Arial MT"/>
              </a:rPr>
              <a:t>u</a:t>
            </a:r>
            <a:r>
              <a:rPr dirty="0" sz="2400">
                <a:latin typeface="Arial MT"/>
                <a:cs typeface="Arial MT"/>
              </a:rPr>
              <a:t>r</a:t>
            </a:r>
            <a:r>
              <a:rPr dirty="0" sz="2400">
                <a:latin typeface="Arial MT"/>
                <a:cs typeface="Arial MT"/>
              </a:rPr>
              <a:t>e</a:t>
            </a:r>
            <a:r>
              <a:rPr dirty="0" sz="2400" spc="-5">
                <a:latin typeface="Arial MT"/>
                <a:cs typeface="Arial MT"/>
              </a:rPr>
              <a:t>s</a:t>
            </a:r>
            <a:r>
              <a:rPr dirty="0" sz="2400">
                <a:latin typeface="Arial MT"/>
                <a:cs typeface="Arial MT"/>
              </a:rPr>
              <a:t>	</a:t>
            </a:r>
            <a:r>
              <a:rPr dirty="0" sz="2400">
                <a:latin typeface="Arial MT"/>
                <a:cs typeface="Arial MT"/>
              </a:rPr>
              <a:t>o</a:t>
            </a:r>
            <a:r>
              <a:rPr dirty="0" sz="2400">
                <a:latin typeface="Arial MT"/>
                <a:cs typeface="Arial MT"/>
              </a:rPr>
              <a:t>f</a:t>
            </a:r>
            <a:r>
              <a:rPr dirty="0" sz="2400">
                <a:latin typeface="Arial MT"/>
                <a:cs typeface="Arial MT"/>
              </a:rPr>
              <a:t>	c</a:t>
            </a:r>
            <a:r>
              <a:rPr dirty="0" sz="2400" spc="-10">
                <a:latin typeface="Arial MT"/>
                <a:cs typeface="Arial MT"/>
              </a:rPr>
              <a:t>r</a:t>
            </a:r>
            <a:r>
              <a:rPr dirty="0" sz="2400" spc="-20">
                <a:latin typeface="Arial MT"/>
                <a:cs typeface="Arial MT"/>
              </a:rPr>
              <a:t>o</a:t>
            </a:r>
            <a:r>
              <a:rPr dirty="0" sz="2400" spc="-5">
                <a:latin typeface="Arial MT"/>
                <a:cs typeface="Arial MT"/>
              </a:rPr>
              <a:t>p</a:t>
            </a:r>
            <a:r>
              <a:rPr dirty="0" sz="2400">
                <a:latin typeface="Arial MT"/>
                <a:cs typeface="Arial MT"/>
              </a:rPr>
              <a:t>	I</a:t>
            </a:r>
            <a:r>
              <a:rPr dirty="0" sz="2400" spc="10">
                <a:latin typeface="Arial MT"/>
                <a:cs typeface="Arial MT"/>
              </a:rPr>
              <a:t>d</a:t>
            </a:r>
            <a:r>
              <a:rPr dirty="0" sz="2400">
                <a:latin typeface="Arial MT"/>
                <a:cs typeface="Arial MT"/>
              </a:rPr>
              <a:t>eo</a:t>
            </a:r>
            <a:r>
              <a:rPr dirty="0" sz="2400">
                <a:latin typeface="Arial MT"/>
                <a:cs typeface="Arial MT"/>
              </a:rPr>
              <a:t>t</a:t>
            </a:r>
            <a:r>
              <a:rPr dirty="0" sz="2400" spc="-10">
                <a:latin typeface="Arial MT"/>
                <a:cs typeface="Arial MT"/>
              </a:rPr>
              <a:t>y</a:t>
            </a:r>
            <a:r>
              <a:rPr dirty="0" sz="2400">
                <a:latin typeface="Arial MT"/>
                <a:cs typeface="Arial MT"/>
              </a:rPr>
              <a:t>p</a:t>
            </a:r>
            <a:r>
              <a:rPr dirty="0" sz="2400" spc="-5">
                <a:latin typeface="Arial MT"/>
                <a:cs typeface="Arial MT"/>
              </a:rPr>
              <a:t>e</a:t>
            </a:r>
            <a:r>
              <a:rPr dirty="0" sz="2400">
                <a:latin typeface="Arial MT"/>
                <a:cs typeface="Arial MT"/>
              </a:rPr>
              <a:t>	</a:t>
            </a:r>
            <a:r>
              <a:rPr dirty="0" sz="2400" spc="-10">
                <a:latin typeface="Arial MT"/>
                <a:cs typeface="Arial MT"/>
              </a:rPr>
              <a:t>i</a:t>
            </a:r>
            <a:r>
              <a:rPr dirty="0" sz="2400">
                <a:latin typeface="Arial MT"/>
                <a:cs typeface="Arial MT"/>
              </a:rPr>
              <a:t>s	</a:t>
            </a:r>
            <a:r>
              <a:rPr dirty="0" sz="2400" spc="-5">
                <a:latin typeface="Arial MT"/>
                <a:cs typeface="Arial MT"/>
              </a:rPr>
              <a:t>re</a:t>
            </a:r>
            <a:r>
              <a:rPr dirty="0" sz="2400" spc="-20">
                <a:latin typeface="Arial MT"/>
                <a:cs typeface="Arial MT"/>
              </a:rPr>
              <a:t>q</a:t>
            </a:r>
            <a:r>
              <a:rPr dirty="0" sz="2400">
                <a:latin typeface="Arial MT"/>
                <a:cs typeface="Arial MT"/>
              </a:rPr>
              <a:t>u</a:t>
            </a:r>
            <a:r>
              <a:rPr dirty="0" sz="2400" spc="-10">
                <a:latin typeface="Arial MT"/>
                <a:cs typeface="Arial MT"/>
              </a:rPr>
              <a:t>i</a:t>
            </a:r>
            <a:r>
              <a:rPr dirty="0" sz="2400" spc="-10">
                <a:latin typeface="Arial MT"/>
                <a:cs typeface="Arial MT"/>
              </a:rPr>
              <a:t>r</a:t>
            </a:r>
            <a:r>
              <a:rPr dirty="0" sz="2400">
                <a:latin typeface="Arial MT"/>
                <a:cs typeface="Arial MT"/>
              </a:rPr>
              <a:t>e</a:t>
            </a:r>
            <a:r>
              <a:rPr dirty="0" sz="2400" spc="-5">
                <a:latin typeface="Arial MT"/>
                <a:cs typeface="Arial MT"/>
              </a:rPr>
              <a:t>d</a:t>
            </a:r>
            <a:r>
              <a:rPr dirty="0" sz="2400">
                <a:latin typeface="Arial MT"/>
                <a:cs typeface="Arial MT"/>
              </a:rPr>
              <a:t>	</a:t>
            </a:r>
            <a:r>
              <a:rPr dirty="0" sz="2400" spc="25">
                <a:latin typeface="Arial MT"/>
                <a:cs typeface="Arial MT"/>
              </a:rPr>
              <a:t>f</a:t>
            </a:r>
            <a:r>
              <a:rPr dirty="0" sz="2400">
                <a:latin typeface="Arial MT"/>
                <a:cs typeface="Arial MT"/>
              </a:rPr>
              <a:t>o</a:t>
            </a:r>
            <a:r>
              <a:rPr dirty="0" sz="2400">
                <a:latin typeface="Arial MT"/>
                <a:cs typeface="Arial MT"/>
              </a:rPr>
              <a:t>r  </a:t>
            </a:r>
            <a:r>
              <a:rPr dirty="0" sz="2400" spc="-5">
                <a:latin typeface="Arial MT"/>
                <a:cs typeface="Arial MT"/>
              </a:rPr>
              <a:t>irrigated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cultivation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or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rainfed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cultivation.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C8537"/>
              </a:buClr>
              <a:buSzPct val="68750"/>
              <a:buChar char="•"/>
              <a:tabLst>
                <a:tab pos="286385" algn="l"/>
                <a:tab pos="287020" algn="l"/>
                <a:tab pos="1118870" algn="l"/>
                <a:tab pos="1951355" algn="l"/>
                <a:tab pos="3207385" algn="l"/>
                <a:tab pos="3798570" algn="l"/>
                <a:tab pos="5140325" algn="l"/>
                <a:tab pos="5530215" algn="l"/>
                <a:tab pos="6819900" algn="l"/>
                <a:tab pos="7347584" algn="l"/>
                <a:tab pos="8618855" algn="l"/>
                <a:tab pos="10146030" algn="l"/>
                <a:tab pos="10587990" algn="l"/>
              </a:tabLst>
            </a:pPr>
            <a:r>
              <a:rPr dirty="0" sz="2400">
                <a:latin typeface="Arial MT"/>
                <a:cs typeface="Arial MT"/>
              </a:rPr>
              <a:t>Ideal	plant	</a:t>
            </a:r>
            <a:r>
              <a:rPr dirty="0" sz="2400" spc="-10">
                <a:latin typeface="Arial MT"/>
                <a:cs typeface="Arial MT"/>
              </a:rPr>
              <a:t>whether	</a:t>
            </a:r>
            <a:r>
              <a:rPr dirty="0" sz="2400">
                <a:latin typeface="Arial MT"/>
                <a:cs typeface="Arial MT"/>
              </a:rPr>
              <a:t>the	</a:t>
            </a:r>
            <a:r>
              <a:rPr dirty="0" sz="2400" spc="-5">
                <a:latin typeface="Arial MT"/>
                <a:cs typeface="Arial MT"/>
              </a:rPr>
              <a:t>Ideotype	is	required	</a:t>
            </a:r>
            <a:r>
              <a:rPr dirty="0" sz="2400" spc="5">
                <a:latin typeface="Arial MT"/>
                <a:cs typeface="Arial MT"/>
              </a:rPr>
              <a:t>for	</a:t>
            </a:r>
            <a:r>
              <a:rPr dirty="0" sz="2400" spc="-5">
                <a:latin typeface="Arial MT"/>
                <a:cs typeface="Arial MT"/>
              </a:rPr>
              <a:t>irrigated	cultivation	</a:t>
            </a:r>
            <a:r>
              <a:rPr dirty="0" sz="2400">
                <a:latin typeface="Arial MT"/>
                <a:cs typeface="Arial MT"/>
              </a:rPr>
              <a:t>or	rainfed</a:t>
            </a:r>
            <a:endParaRPr sz="2400">
              <a:latin typeface="Arial MT"/>
              <a:cs typeface="Arial MT"/>
            </a:endParaRPr>
          </a:p>
          <a:p>
            <a:pPr marL="287020">
              <a:lnSpc>
                <a:spcPct val="100000"/>
              </a:lnSpc>
            </a:pPr>
            <a:r>
              <a:rPr dirty="0" sz="2400" spc="-5">
                <a:latin typeface="Arial MT"/>
                <a:cs typeface="Arial MT"/>
              </a:rPr>
              <a:t>cultivation.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Char char="•"/>
              <a:tabLst>
                <a:tab pos="286385" algn="l"/>
                <a:tab pos="287020" algn="l"/>
              </a:tabLst>
            </a:pPr>
            <a:r>
              <a:rPr dirty="0" sz="2400">
                <a:latin typeface="Arial MT"/>
                <a:cs typeface="Arial MT"/>
              </a:rPr>
              <a:t>Ideal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plant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types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or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model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plants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have </a:t>
            </a:r>
            <a:r>
              <a:rPr dirty="0" sz="2400">
                <a:latin typeface="Arial MT"/>
                <a:cs typeface="Arial MT"/>
              </a:rPr>
              <a:t>been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discussed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in </a:t>
            </a:r>
            <a:r>
              <a:rPr dirty="0" sz="2400" spc="-5">
                <a:latin typeface="Arial MT"/>
                <a:cs typeface="Arial MT"/>
              </a:rPr>
              <a:t>several</a:t>
            </a:r>
            <a:r>
              <a:rPr dirty="0" sz="2400" spc="3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crops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like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wheat,</a:t>
            </a:r>
            <a:endParaRPr sz="2400">
              <a:latin typeface="Arial MT"/>
              <a:cs typeface="Arial MT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Arial MT"/>
                <a:cs typeface="Arial MT"/>
              </a:rPr>
              <a:t>maize,</a:t>
            </a:r>
            <a:r>
              <a:rPr dirty="0" sz="2400" spc="-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cotton,</a:t>
            </a:r>
            <a:r>
              <a:rPr dirty="0" sz="2400" spc="-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and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pulses.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Char char="•"/>
              <a:tabLst>
                <a:tab pos="286385" algn="l"/>
                <a:tab pos="287020" algn="l"/>
              </a:tabLst>
            </a:pPr>
            <a:r>
              <a:rPr dirty="0" sz="2400" spc="5">
                <a:latin typeface="Arial MT"/>
                <a:cs typeface="Arial MT"/>
              </a:rPr>
              <a:t>The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important</a:t>
            </a:r>
            <a:r>
              <a:rPr dirty="0" sz="2400" spc="-40">
                <a:latin typeface="Arial MT"/>
                <a:cs typeface="Arial MT"/>
              </a:rPr>
              <a:t> </a:t>
            </a:r>
            <a:r>
              <a:rPr dirty="0" sz="2400" spc="5">
                <a:latin typeface="Arial MT"/>
                <a:cs typeface="Arial MT"/>
              </a:rPr>
              <a:t>features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Ideotype</a:t>
            </a:r>
            <a:r>
              <a:rPr dirty="0" sz="2400" spc="-55">
                <a:latin typeface="Arial MT"/>
                <a:cs typeface="Arial MT"/>
              </a:rPr>
              <a:t> </a:t>
            </a:r>
            <a:r>
              <a:rPr dirty="0" sz="2400" spc="10">
                <a:latin typeface="Arial MT"/>
                <a:cs typeface="Arial MT"/>
              </a:rPr>
              <a:t>for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some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crops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are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briefly</a:t>
            </a:r>
            <a:r>
              <a:rPr dirty="0" sz="2400" spc="-7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described</a:t>
            </a:r>
            <a:r>
              <a:rPr dirty="0" sz="2400" spc="7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below: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27370" y="198831"/>
            <a:ext cx="117856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W</a:t>
            </a:r>
            <a:r>
              <a:rPr dirty="0" spc="-10"/>
              <a:t>H</a:t>
            </a:r>
            <a:r>
              <a:rPr dirty="0" spc="-20"/>
              <a:t>E</a:t>
            </a:r>
            <a:r>
              <a:rPr dirty="0" spc="-270"/>
              <a:t>A</a:t>
            </a:r>
            <a:r>
              <a:rPr dirty="0"/>
              <a:t>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58876" y="918717"/>
            <a:ext cx="11255375" cy="3700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buClr>
                <a:srgbClr val="FC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A</a:t>
            </a:r>
            <a:r>
              <a:rPr dirty="0" sz="2400" spc="-14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short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strong</a:t>
            </a:r>
            <a:r>
              <a:rPr dirty="0" sz="2400" spc="-5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stem.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It</a:t>
            </a:r>
            <a:r>
              <a:rPr dirty="0" sz="2400" spc="-1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imparts</a:t>
            </a:r>
            <a:r>
              <a:rPr dirty="0" sz="2400" spc="-2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lodging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resistance</a:t>
            </a:r>
            <a:r>
              <a:rPr dirty="0" sz="2400" spc="-8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and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reduces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the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losses</a:t>
            </a:r>
            <a:r>
              <a:rPr dirty="0" sz="2400" spc="-4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due</a:t>
            </a:r>
            <a:r>
              <a:rPr dirty="0" sz="2400" spc="-2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to </a:t>
            </a:r>
            <a:r>
              <a:rPr dirty="0" sz="2400" spc="-65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lodging.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Erect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 leaves.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Such</a:t>
            </a:r>
            <a:r>
              <a:rPr dirty="0" sz="2400" spc="-3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leaves</a:t>
            </a:r>
            <a:r>
              <a:rPr dirty="0" sz="2400" spc="-4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provide</a:t>
            </a:r>
            <a:r>
              <a:rPr dirty="0" sz="2400" spc="1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better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arrangement</a:t>
            </a:r>
            <a:r>
              <a:rPr dirty="0" sz="2400" spc="-8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5">
                <a:solidFill>
                  <a:srgbClr val="0D0D0D"/>
                </a:solidFill>
                <a:latin typeface="Arial MT"/>
                <a:cs typeface="Arial MT"/>
              </a:rPr>
              <a:t>for</a:t>
            </a:r>
            <a:r>
              <a:rPr dirty="0" sz="2400" spc="-4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proper</a:t>
            </a:r>
            <a:r>
              <a:rPr dirty="0" sz="2400" spc="-4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light</a:t>
            </a:r>
            <a:endParaRPr sz="2400">
              <a:latin typeface="Arial MT"/>
              <a:cs typeface="Arial MT"/>
            </a:endParaRPr>
          </a:p>
          <a:p>
            <a:pPr marL="527685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distribution</a:t>
            </a:r>
            <a:r>
              <a:rPr dirty="0" sz="2400" spc="-8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resulting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in</a:t>
            </a:r>
            <a:r>
              <a:rPr dirty="0" sz="2400" spc="1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high</a:t>
            </a:r>
            <a:r>
              <a:rPr dirty="0" sz="2400" spc="-1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photosynthesis</a:t>
            </a:r>
            <a:r>
              <a:rPr dirty="0" sz="2400" spc="-5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or</a:t>
            </a:r>
            <a:r>
              <a:rPr dirty="0" sz="2400" spc="-2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CO2</a:t>
            </a:r>
            <a:r>
              <a:rPr dirty="0" sz="2400" spc="11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fixation.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AutoNum type="arabicPeriod" startAt="3"/>
              <a:tabLst>
                <a:tab pos="527685" algn="l"/>
                <a:tab pos="528320" algn="l"/>
              </a:tabLst>
            </a:pP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Few</a:t>
            </a:r>
            <a:r>
              <a:rPr dirty="0" sz="2400" spc="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small</a:t>
            </a:r>
            <a:r>
              <a:rPr dirty="0" sz="2400" spc="-5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leaves.</a:t>
            </a:r>
            <a:r>
              <a:rPr dirty="0" sz="2400" spc="-4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Leaves</a:t>
            </a:r>
            <a:r>
              <a:rPr dirty="0" sz="2400" spc="-4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are</a:t>
            </a:r>
            <a:r>
              <a:rPr dirty="0" sz="2400" spc="1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the</a:t>
            </a:r>
            <a:r>
              <a:rPr dirty="0" sz="2400" spc="-2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important</a:t>
            </a:r>
            <a:r>
              <a:rPr dirty="0" sz="2400" spc="-7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sites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of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photosynthesis,</a:t>
            </a:r>
            <a:r>
              <a:rPr dirty="0" sz="2400" spc="-8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respiration,</a:t>
            </a:r>
            <a:endParaRPr sz="2400">
              <a:latin typeface="Arial MT"/>
              <a:cs typeface="Arial MT"/>
            </a:endParaRPr>
          </a:p>
          <a:p>
            <a:pPr marL="527685">
              <a:lnSpc>
                <a:spcPct val="100000"/>
              </a:lnSpc>
            </a:pP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and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transpiration.</a:t>
            </a:r>
            <a:r>
              <a:rPr dirty="0" sz="2400" spc="-5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Few</a:t>
            </a:r>
            <a:r>
              <a:rPr dirty="0" sz="2400" spc="1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and</a:t>
            </a:r>
            <a:r>
              <a:rPr dirty="0" sz="2400" spc="-2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small</a:t>
            </a:r>
            <a:r>
              <a:rPr dirty="0" sz="2400" spc="-4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reduce</a:t>
            </a:r>
            <a:r>
              <a:rPr dirty="0" sz="2400" spc="-4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water</a:t>
            </a:r>
            <a:r>
              <a:rPr dirty="0" sz="2400" spc="-1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loss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due</a:t>
            </a:r>
            <a:r>
              <a:rPr dirty="0" sz="2400" spc="-5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to</a:t>
            </a:r>
            <a:r>
              <a:rPr dirty="0" sz="2400" spc="12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transpiration.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FC8537"/>
              </a:buClr>
              <a:buSzPct val="68750"/>
              <a:buAutoNum type="arabicPeriod" startAt="4"/>
              <a:tabLst>
                <a:tab pos="527685" algn="l"/>
                <a:tab pos="528320" algn="l"/>
              </a:tabLst>
            </a:pP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Larger</a:t>
            </a:r>
            <a:r>
              <a:rPr dirty="0" sz="2400" spc="-2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5">
                <a:solidFill>
                  <a:srgbClr val="0D0D0D"/>
                </a:solidFill>
                <a:latin typeface="Arial MT"/>
                <a:cs typeface="Arial MT"/>
              </a:rPr>
              <a:t>ear.</a:t>
            </a:r>
            <a:r>
              <a:rPr dirty="0" sz="2400" spc="-11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It</a:t>
            </a:r>
            <a:r>
              <a:rPr dirty="0" sz="2400" spc="-1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will</a:t>
            </a:r>
            <a:r>
              <a:rPr dirty="0" sz="2400" spc="2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produce</a:t>
            </a:r>
            <a:r>
              <a:rPr dirty="0" sz="2400" spc="-5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more</a:t>
            </a:r>
            <a:r>
              <a:rPr dirty="0" sz="2400" spc="-6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grains</a:t>
            </a:r>
            <a:r>
              <a:rPr dirty="0" sz="2400" spc="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per</a:t>
            </a:r>
            <a:r>
              <a:rPr dirty="0" sz="2400" spc="2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55">
                <a:solidFill>
                  <a:srgbClr val="0D0D0D"/>
                </a:solidFill>
                <a:latin typeface="Arial MT"/>
                <a:cs typeface="Arial MT"/>
              </a:rPr>
              <a:t>ear.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AutoNum type="arabicPeriod" startAt="4"/>
              <a:tabLst>
                <a:tab pos="527685" algn="l"/>
                <a:tab pos="528320" algn="l"/>
              </a:tabLst>
            </a:pP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A</a:t>
            </a:r>
            <a:r>
              <a:rPr dirty="0" sz="2400" spc="-13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p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r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ese</a:t>
            </a:r>
            <a:r>
              <a:rPr dirty="0" sz="2400" spc="10">
                <a:solidFill>
                  <a:srgbClr val="0D0D0D"/>
                </a:solidFill>
                <a:latin typeface="Arial MT"/>
                <a:cs typeface="Arial MT"/>
              </a:rPr>
              <a:t>n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ce</a:t>
            </a:r>
            <a:r>
              <a:rPr dirty="0" sz="2400" spc="-7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o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f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o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w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n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s.</a:t>
            </a:r>
            <a:r>
              <a:rPr dirty="0" sz="2400" spc="-13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 spc="-70">
                <a:solidFill>
                  <a:srgbClr val="0D0D0D"/>
                </a:solidFill>
                <a:latin typeface="Arial MT"/>
                <a:cs typeface="Arial MT"/>
              </a:rPr>
              <a:t>A</a:t>
            </a:r>
            <a:r>
              <a:rPr dirty="0" sz="2400" spc="-60">
                <a:solidFill>
                  <a:srgbClr val="0D0D0D"/>
                </a:solidFill>
                <a:latin typeface="Arial MT"/>
                <a:cs typeface="Arial MT"/>
              </a:rPr>
              <a:t>w</a:t>
            </a:r>
            <a:r>
              <a:rPr dirty="0" sz="2400" spc="-20">
                <a:solidFill>
                  <a:srgbClr val="0D0D0D"/>
                </a:solidFill>
                <a:latin typeface="Arial MT"/>
                <a:cs typeface="Arial MT"/>
              </a:rPr>
              <a:t>n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</a:t>
            </a:r>
            <a:r>
              <a:rPr dirty="0" sz="2400" spc="-1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co</a:t>
            </a:r>
            <a:r>
              <a:rPr dirty="0" sz="2400" spc="10">
                <a:solidFill>
                  <a:srgbClr val="0D0D0D"/>
                </a:solidFill>
                <a:latin typeface="Arial MT"/>
                <a:cs typeface="Arial MT"/>
              </a:rPr>
              <a:t>n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tr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i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bu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te</a:t>
            </a:r>
            <a:r>
              <a:rPr dirty="0" sz="2400" spc="-8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</a:t>
            </a:r>
            <a:r>
              <a:rPr dirty="0" sz="2400" spc="5">
                <a:solidFill>
                  <a:srgbClr val="0D0D0D"/>
                </a:solidFill>
                <a:latin typeface="Arial MT"/>
                <a:cs typeface="Arial MT"/>
              </a:rPr>
              <a:t>o</a:t>
            </a:r>
            <a:r>
              <a:rPr dirty="0" sz="2400" spc="-35">
                <a:solidFill>
                  <a:srgbClr val="0D0D0D"/>
                </a:solidFill>
                <a:latin typeface="Arial MT"/>
                <a:cs typeface="Arial MT"/>
              </a:rPr>
              <a:t>w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a</a:t>
            </a:r>
            <a:r>
              <a:rPr dirty="0" sz="2400" spc="-10">
                <a:solidFill>
                  <a:srgbClr val="0D0D0D"/>
                </a:solidFill>
                <a:latin typeface="Arial MT"/>
                <a:cs typeface="Arial MT"/>
              </a:rPr>
              <a:t>r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d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</a:t>
            </a:r>
            <a:r>
              <a:rPr dirty="0" sz="2400" spc="-190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pho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</a:t>
            </a:r>
            <a:r>
              <a:rPr dirty="0" sz="2400" spc="5">
                <a:solidFill>
                  <a:srgbClr val="0D0D0D"/>
                </a:solidFill>
                <a:latin typeface="Arial MT"/>
                <a:cs typeface="Arial MT"/>
              </a:rPr>
              <a:t>o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s</a:t>
            </a:r>
            <a:r>
              <a:rPr dirty="0" sz="2400" spc="-30">
                <a:solidFill>
                  <a:srgbClr val="0D0D0D"/>
                </a:solidFill>
                <a:latin typeface="Arial MT"/>
                <a:cs typeface="Arial MT"/>
              </a:rPr>
              <a:t>y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n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t</a:t>
            </a:r>
            <a:r>
              <a:rPr dirty="0" sz="2400" spc="-15">
                <a:solidFill>
                  <a:srgbClr val="0D0D0D"/>
                </a:solidFill>
                <a:latin typeface="Arial MT"/>
                <a:cs typeface="Arial MT"/>
              </a:rPr>
              <a:t>h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e</a:t>
            </a:r>
            <a:r>
              <a:rPr dirty="0" sz="2400" spc="-25">
                <a:solidFill>
                  <a:srgbClr val="0D0D0D"/>
                </a:solidFill>
                <a:latin typeface="Arial MT"/>
                <a:cs typeface="Arial MT"/>
              </a:rPr>
              <a:t>s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is</a:t>
            </a:r>
            <a:endParaRPr sz="2400">
              <a:latin typeface="Arial MT"/>
              <a:cs typeface="Arial MT"/>
            </a:endParaRPr>
          </a:p>
          <a:p>
            <a:pPr marL="612775" indent="-600710">
              <a:lnSpc>
                <a:spcPct val="100000"/>
              </a:lnSpc>
              <a:spcBef>
                <a:spcPts val="600"/>
              </a:spcBef>
              <a:buClr>
                <a:srgbClr val="FC8537"/>
              </a:buClr>
              <a:buSzPct val="68750"/>
              <a:buAutoNum type="arabicPeriod" startAt="4"/>
              <a:tabLst>
                <a:tab pos="612775" algn="l"/>
                <a:tab pos="613410" algn="l"/>
              </a:tabLst>
            </a:pPr>
            <a:r>
              <a:rPr dirty="0" sz="2400" spc="-5">
                <a:solidFill>
                  <a:srgbClr val="0D0D0D"/>
                </a:solidFill>
                <a:latin typeface="Arial MT"/>
                <a:cs typeface="Arial MT"/>
              </a:rPr>
              <a:t>single</a:t>
            </a:r>
            <a:r>
              <a:rPr dirty="0" sz="2400" spc="-25">
                <a:solidFill>
                  <a:srgbClr val="0D0D0D"/>
                </a:solidFill>
                <a:latin typeface="Arial MT"/>
                <a:cs typeface="Arial MT"/>
              </a:rPr>
              <a:t> </a:t>
            </a:r>
            <a:r>
              <a:rPr dirty="0" sz="2400">
                <a:solidFill>
                  <a:srgbClr val="0D0D0D"/>
                </a:solidFill>
                <a:latin typeface="Arial MT"/>
                <a:cs typeface="Arial MT"/>
              </a:rPr>
              <a:t>culm.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2023-07-06T08:40:47Z</dcterms:created>
  <dcterms:modified xsi:type="dcterms:W3CDTF">2023-07-06T08:40:47Z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2023-07-06T00:00:00Z</vt:filetime>
  </property>
</Properties>
</file>