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4695" y="27430"/>
            <a:ext cx="11862816" cy="683056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71778" y="486867"/>
            <a:ext cx="10048443" cy="636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4230" y="1578355"/>
            <a:ext cx="10543539" cy="4424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10432" y="4958283"/>
            <a:ext cx="6080125" cy="6953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10" b="1">
                <a:latin typeface="Times New Roman"/>
                <a:cs typeface="Times New Roman"/>
              </a:rPr>
              <a:t>DISEASE</a:t>
            </a:r>
            <a:r>
              <a:rPr dirty="0" sz="4400" spc="30" b="1">
                <a:latin typeface="Times New Roman"/>
                <a:cs typeface="Times New Roman"/>
              </a:rPr>
              <a:t> </a:t>
            </a:r>
            <a:r>
              <a:rPr dirty="0" sz="4400" spc="-45" b="1">
                <a:latin typeface="Times New Roman"/>
                <a:cs typeface="Times New Roman"/>
              </a:rPr>
              <a:t>RESISTANCE</a:t>
            </a:r>
            <a:endParaRPr sz="4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42815" y="838200"/>
            <a:ext cx="4791455" cy="30510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2339" y="109855"/>
            <a:ext cx="9401175" cy="634174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323850" marR="285115" indent="-311150">
              <a:lnSpc>
                <a:spcPct val="92900"/>
              </a:lnSpc>
              <a:spcBef>
                <a:spcPts val="345"/>
              </a:spcBef>
            </a:pPr>
            <a:r>
              <a:rPr dirty="0" sz="2800">
                <a:latin typeface="Times New Roman"/>
                <a:cs typeface="Times New Roman"/>
              </a:rPr>
              <a:t>It is </a:t>
            </a:r>
            <a:r>
              <a:rPr dirty="0" sz="2800" spc="5">
                <a:latin typeface="Times New Roman"/>
                <a:cs typeface="Times New Roman"/>
              </a:rPr>
              <a:t>now </a:t>
            </a:r>
            <a:r>
              <a:rPr dirty="0" sz="2800">
                <a:latin typeface="Times New Roman"/>
                <a:cs typeface="Times New Roman"/>
              </a:rPr>
              <a:t>recognized that </a:t>
            </a:r>
            <a:r>
              <a:rPr dirty="0" sz="2800" spc="5">
                <a:latin typeface="Times New Roman"/>
                <a:cs typeface="Times New Roman"/>
              </a:rPr>
              <a:t>disease </a:t>
            </a:r>
            <a:r>
              <a:rPr dirty="0" sz="2800">
                <a:latin typeface="Times New Roman"/>
                <a:cs typeface="Times New Roman"/>
              </a:rPr>
              <a:t>resistance </a:t>
            </a:r>
            <a:r>
              <a:rPr dirty="0" sz="2800" spc="-15">
                <a:latin typeface="Times New Roman"/>
                <a:cs typeface="Times New Roman"/>
              </a:rPr>
              <a:t>may </a:t>
            </a:r>
            <a:r>
              <a:rPr dirty="0" sz="2800" spc="5">
                <a:latin typeface="Times New Roman"/>
                <a:cs typeface="Times New Roman"/>
              </a:rPr>
              <a:t>be </a:t>
            </a:r>
            <a:r>
              <a:rPr dirty="0" sz="2800">
                <a:latin typeface="Times New Roman"/>
                <a:cs typeface="Times New Roman"/>
              </a:rPr>
              <a:t>inherited </a:t>
            </a:r>
            <a:r>
              <a:rPr dirty="0" sz="2800" spc="5">
                <a:latin typeface="Times New Roman"/>
                <a:cs typeface="Times New Roman"/>
              </a:rPr>
              <a:t>in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three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different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ways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Oligogenic,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Polygenic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Cytoplasmic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inheritance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dirty="0" sz="2800" b="1">
                <a:latin typeface="Times New Roman"/>
                <a:cs typeface="Times New Roman"/>
              </a:rPr>
              <a:t>Oligogenic</a:t>
            </a:r>
            <a:r>
              <a:rPr dirty="0" sz="2800" spc="-8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inheritance:</a:t>
            </a:r>
            <a:endParaRPr sz="2800">
              <a:latin typeface="Times New Roman"/>
              <a:cs typeface="Times New Roman"/>
            </a:endParaRPr>
          </a:p>
          <a:p>
            <a:pPr marL="323850" marR="5080" indent="-311150">
              <a:lnSpc>
                <a:spcPct val="93000"/>
              </a:lnSpc>
              <a:spcBef>
                <a:spcPts val="1290"/>
              </a:spcBef>
            </a:pP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disease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governed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by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one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or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few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major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genes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generally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dominant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susceptible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reaction.</a:t>
            </a:r>
            <a:r>
              <a:rPr dirty="0" sz="2800" spc="-1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action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10">
                <a:latin typeface="Times New Roman"/>
                <a:cs typeface="Times New Roman"/>
              </a:rPr>
              <a:t>major </a:t>
            </a:r>
            <a:r>
              <a:rPr dirty="0" sz="2800">
                <a:latin typeface="Times New Roman"/>
                <a:cs typeface="Times New Roman"/>
              </a:rPr>
              <a:t>resistance </a:t>
            </a:r>
            <a:r>
              <a:rPr dirty="0" sz="2800" spc="5">
                <a:latin typeface="Times New Roman"/>
                <a:cs typeface="Times New Roman"/>
              </a:rPr>
              <a:t>genes </a:t>
            </a:r>
            <a:r>
              <a:rPr dirty="0" sz="2800" spc="-15">
                <a:latin typeface="Times New Roman"/>
                <a:cs typeface="Times New Roman"/>
              </a:rPr>
              <a:t>may </a:t>
            </a:r>
            <a:r>
              <a:rPr dirty="0" sz="2800" spc="5">
                <a:latin typeface="Times New Roman"/>
                <a:cs typeface="Times New Roman"/>
              </a:rPr>
              <a:t>be </a:t>
            </a:r>
            <a:r>
              <a:rPr dirty="0" sz="2800">
                <a:latin typeface="Times New Roman"/>
                <a:cs typeface="Times New Roman"/>
              </a:rPr>
              <a:t>altered </a:t>
            </a:r>
            <a:r>
              <a:rPr dirty="0" sz="2800" spc="5">
                <a:latin typeface="Times New Roman"/>
                <a:cs typeface="Times New Roman"/>
              </a:rPr>
              <a:t>by </a:t>
            </a:r>
            <a:r>
              <a:rPr dirty="0" sz="2800" spc="-5">
                <a:latin typeface="Times New Roman"/>
                <a:cs typeface="Times New Roman"/>
              </a:rPr>
              <a:t>modifying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genes in </a:t>
            </a:r>
            <a:r>
              <a:rPr dirty="0" sz="2800" spc="-10">
                <a:latin typeface="Times New Roman"/>
                <a:cs typeface="Times New Roman"/>
              </a:rPr>
              <a:t>many </a:t>
            </a:r>
            <a:r>
              <a:rPr dirty="0" sz="2800" spc="5">
                <a:latin typeface="Times New Roman"/>
                <a:cs typeface="Times New Roman"/>
              </a:rPr>
              <a:t>cases. </a:t>
            </a:r>
            <a:r>
              <a:rPr dirty="0" sz="2800">
                <a:latin typeface="Times New Roman"/>
                <a:cs typeface="Times New Roman"/>
              </a:rPr>
              <a:t>Eg.bunt resistance </a:t>
            </a:r>
            <a:r>
              <a:rPr dirty="0" sz="2800" spc="5">
                <a:latin typeface="Times New Roman"/>
                <a:cs typeface="Times New Roman"/>
              </a:rPr>
              <a:t>in </a:t>
            </a:r>
            <a:r>
              <a:rPr dirty="0" sz="2800">
                <a:latin typeface="Times New Roman"/>
                <a:cs typeface="Times New Roman"/>
              </a:rPr>
              <a:t>Wheat. Oligogenes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generally produce. </a:t>
            </a:r>
            <a:r>
              <a:rPr dirty="0" sz="2800" spc="-15">
                <a:latin typeface="Times New Roman"/>
                <a:cs typeface="Times New Roman"/>
              </a:rPr>
              <a:t>immune </a:t>
            </a:r>
            <a:r>
              <a:rPr dirty="0" sz="2800">
                <a:latin typeface="Times New Roman"/>
                <a:cs typeface="Times New Roman"/>
              </a:rPr>
              <a:t>reaction. The </a:t>
            </a:r>
            <a:r>
              <a:rPr dirty="0" sz="2800" spc="5">
                <a:latin typeface="Times New Roman"/>
                <a:cs typeface="Times New Roman"/>
              </a:rPr>
              <a:t>chief </a:t>
            </a:r>
            <a:r>
              <a:rPr dirty="0" sz="2800">
                <a:latin typeface="Times New Roman"/>
                <a:cs typeface="Times New Roman"/>
              </a:rPr>
              <a:t>characteristic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 </a:t>
            </a:r>
            <a:r>
              <a:rPr dirty="0" sz="2800">
                <a:latin typeface="Times New Roman"/>
                <a:cs typeface="Times New Roman"/>
              </a:rPr>
              <a:t>oligogenic </a:t>
            </a:r>
            <a:r>
              <a:rPr dirty="0" sz="2800" spc="5">
                <a:latin typeface="Times New Roman"/>
                <a:cs typeface="Times New Roman"/>
              </a:rPr>
              <a:t>disease </a:t>
            </a:r>
            <a:r>
              <a:rPr dirty="0" sz="2800">
                <a:latin typeface="Times New Roman"/>
                <a:cs typeface="Times New Roman"/>
              </a:rPr>
              <a:t>resistance is </a:t>
            </a:r>
            <a:r>
              <a:rPr dirty="0" sz="2800" spc="-15">
                <a:latin typeface="Times New Roman"/>
                <a:cs typeface="Times New Roman"/>
              </a:rPr>
              <a:t>pathotypespecificity, </a:t>
            </a:r>
            <a:r>
              <a:rPr dirty="0" sz="2800">
                <a:latin typeface="Times New Roman"/>
                <a:cs typeface="Times New Roman"/>
              </a:rPr>
              <a:t>i.e.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resistant </a:t>
            </a:r>
            <a:r>
              <a:rPr dirty="0" sz="2800" spc="5">
                <a:latin typeface="Times New Roman"/>
                <a:cs typeface="Times New Roman"/>
              </a:rPr>
              <a:t>gene is </a:t>
            </a:r>
            <a:r>
              <a:rPr dirty="0" sz="2800">
                <a:latin typeface="Times New Roman"/>
                <a:cs typeface="Times New Roman"/>
              </a:rPr>
              <a:t>effective </a:t>
            </a:r>
            <a:r>
              <a:rPr dirty="0" sz="2800" spc="5">
                <a:latin typeface="Times New Roman"/>
                <a:cs typeface="Times New Roman"/>
              </a:rPr>
              <a:t>against </a:t>
            </a:r>
            <a:r>
              <a:rPr dirty="0" sz="2800" spc="-10">
                <a:latin typeface="Times New Roman"/>
                <a:cs typeface="Times New Roman"/>
              </a:rPr>
              <a:t>some </a:t>
            </a:r>
            <a:r>
              <a:rPr dirty="0" sz="2800">
                <a:latin typeface="Times New Roman"/>
                <a:cs typeface="Times New Roman"/>
              </a:rPr>
              <a:t>pathogens, while </a:t>
            </a:r>
            <a:r>
              <a:rPr dirty="0" sz="2800" spc="5">
                <a:latin typeface="Times New Roman"/>
                <a:cs typeface="Times New Roman"/>
              </a:rPr>
              <a:t>it is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ineffective </a:t>
            </a:r>
            <a:r>
              <a:rPr dirty="0" sz="2800">
                <a:latin typeface="Times New Roman"/>
                <a:cs typeface="Times New Roman"/>
              </a:rPr>
              <a:t>against </a:t>
            </a:r>
            <a:r>
              <a:rPr dirty="0" sz="2800" spc="5">
                <a:latin typeface="Times New Roman"/>
                <a:cs typeface="Times New Roman"/>
              </a:rPr>
              <a:t>the others. </a:t>
            </a:r>
            <a:r>
              <a:rPr dirty="0" sz="2800">
                <a:latin typeface="Times New Roman"/>
                <a:cs typeface="Times New Roman"/>
              </a:rPr>
              <a:t>In </a:t>
            </a:r>
            <a:r>
              <a:rPr dirty="0" sz="2800" spc="-10">
                <a:latin typeface="Times New Roman"/>
                <a:cs typeface="Times New Roman"/>
              </a:rPr>
              <a:t>most </a:t>
            </a:r>
            <a:r>
              <a:rPr dirty="0" sz="2800">
                <a:latin typeface="Times New Roman"/>
                <a:cs typeface="Times New Roman"/>
              </a:rPr>
              <a:t>cases, </a:t>
            </a:r>
            <a:r>
              <a:rPr dirty="0" sz="2800" spc="5">
                <a:latin typeface="Times New Roman"/>
                <a:cs typeface="Times New Roman"/>
              </a:rPr>
              <a:t>there </a:t>
            </a:r>
            <a:r>
              <a:rPr dirty="0" sz="2800">
                <a:latin typeface="Times New Roman"/>
                <a:cs typeface="Times New Roman"/>
              </a:rPr>
              <a:t>are a </a:t>
            </a:r>
            <a:r>
              <a:rPr dirty="0" sz="2800" spc="-5">
                <a:latin typeface="Times New Roman"/>
                <a:cs typeface="Times New Roman"/>
              </a:rPr>
              <a:t>number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 spc="-10">
                <a:latin typeface="Times New Roman"/>
                <a:cs typeface="Times New Roman"/>
              </a:rPr>
              <a:t>major </a:t>
            </a:r>
            <a:r>
              <a:rPr dirty="0" sz="2800" spc="5">
                <a:latin typeface="Times New Roman"/>
                <a:cs typeface="Times New Roman"/>
              </a:rPr>
              <a:t>genes that </a:t>
            </a:r>
            <a:r>
              <a:rPr dirty="0" sz="2800">
                <a:latin typeface="Times New Roman"/>
                <a:cs typeface="Times New Roman"/>
              </a:rPr>
              <a:t>determines </a:t>
            </a:r>
            <a:r>
              <a:rPr dirty="0" sz="2800" spc="-5">
                <a:latin typeface="Times New Roman"/>
                <a:cs typeface="Times New Roman"/>
              </a:rPr>
              <a:t>resistance </a:t>
            </a:r>
            <a:r>
              <a:rPr dirty="0" sz="2800">
                <a:latin typeface="Times New Roman"/>
                <a:cs typeface="Times New Roman"/>
              </a:rPr>
              <a:t>to a particular disease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Eg. </a:t>
            </a:r>
            <a:r>
              <a:rPr dirty="0" sz="2800" spc="-10">
                <a:latin typeface="Times New Roman"/>
                <a:cs typeface="Times New Roman"/>
              </a:rPr>
              <a:t>more </a:t>
            </a:r>
            <a:r>
              <a:rPr dirty="0" sz="2800" spc="5">
                <a:latin typeface="Times New Roman"/>
                <a:cs typeface="Times New Roman"/>
              </a:rPr>
              <a:t>than </a:t>
            </a:r>
            <a:r>
              <a:rPr dirty="0" sz="2800" spc="10">
                <a:latin typeface="Times New Roman"/>
                <a:cs typeface="Times New Roman"/>
              </a:rPr>
              <a:t>20 </a:t>
            </a:r>
            <a:r>
              <a:rPr dirty="0" sz="2800">
                <a:latin typeface="Times New Roman"/>
                <a:cs typeface="Times New Roman"/>
              </a:rPr>
              <a:t>different resistance </a:t>
            </a:r>
            <a:r>
              <a:rPr dirty="0" sz="2800" spc="5">
                <a:latin typeface="Times New Roman"/>
                <a:cs typeface="Times New Roman"/>
              </a:rPr>
              <a:t>genes </a:t>
            </a:r>
            <a:r>
              <a:rPr dirty="0" sz="2800">
                <a:latin typeface="Times New Roman"/>
                <a:cs typeface="Times New Roman"/>
              </a:rPr>
              <a:t>are </a:t>
            </a:r>
            <a:r>
              <a:rPr dirty="0" sz="2800" spc="5">
                <a:latin typeface="Times New Roman"/>
                <a:cs typeface="Times New Roman"/>
              </a:rPr>
              <a:t>known for </a:t>
            </a:r>
            <a:r>
              <a:rPr dirty="0" sz="2800">
                <a:latin typeface="Times New Roman"/>
                <a:cs typeface="Times New Roman"/>
              </a:rPr>
              <a:t>leaf </a:t>
            </a:r>
            <a:r>
              <a:rPr dirty="0" sz="2800" spc="5">
                <a:latin typeface="Times New Roman"/>
                <a:cs typeface="Times New Roman"/>
              </a:rPr>
              <a:t> rust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wheat,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5148" y="191769"/>
            <a:ext cx="9194800" cy="627507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323850" marR="287020" indent="-311785">
              <a:lnSpc>
                <a:spcPts val="3120"/>
              </a:lnSpc>
              <a:spcBef>
                <a:spcPts val="409"/>
              </a:spcBef>
            </a:pPr>
            <a:r>
              <a:rPr dirty="0" sz="2800" spc="5">
                <a:latin typeface="Times New Roman"/>
                <a:cs typeface="Times New Roman"/>
              </a:rPr>
              <a:t>while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those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for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stem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rust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exceed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30.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genetics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oligoganic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has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advanced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by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two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events</a:t>
            </a:r>
            <a:r>
              <a:rPr dirty="0" sz="2800" spc="35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viz.,</a:t>
            </a:r>
            <a:endParaRPr sz="2800">
              <a:latin typeface="Times New Roman"/>
              <a:cs typeface="Times New Roman"/>
            </a:endParaRPr>
          </a:p>
          <a:p>
            <a:pPr marL="369570" indent="-357505">
              <a:lnSpc>
                <a:spcPct val="100000"/>
              </a:lnSpc>
              <a:spcBef>
                <a:spcPts val="994"/>
              </a:spcBef>
              <a:buAutoNum type="arabicPeriod"/>
              <a:tabLst>
                <a:tab pos="370205" algn="l"/>
              </a:tabLst>
            </a:pPr>
            <a:r>
              <a:rPr dirty="0" sz="2800">
                <a:latin typeface="Times New Roman"/>
                <a:cs typeface="Times New Roman"/>
              </a:rPr>
              <a:t>Discovery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gene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prevalent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pathotype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  <a:p>
            <a:pPr marL="369570" indent="-357505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70205" algn="l"/>
              </a:tabLst>
            </a:pPr>
            <a:r>
              <a:rPr dirty="0" sz="2800">
                <a:latin typeface="Times New Roman"/>
                <a:cs typeface="Times New Roman"/>
              </a:rPr>
              <a:t>Evolution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pathotype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virulent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new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gene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2800" spc="5" b="1">
                <a:latin typeface="Times New Roman"/>
                <a:cs typeface="Times New Roman"/>
              </a:rPr>
              <a:t>Polygenic</a:t>
            </a:r>
            <a:r>
              <a:rPr dirty="0" sz="2800" spc="-13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inheritance:</a:t>
            </a:r>
            <a:endParaRPr sz="2800">
              <a:latin typeface="Times New Roman"/>
              <a:cs typeface="Times New Roman"/>
            </a:endParaRPr>
          </a:p>
          <a:p>
            <a:pPr marL="323850" marR="5080" indent="-311785">
              <a:lnSpc>
                <a:spcPct val="93000"/>
              </a:lnSpc>
              <a:spcBef>
                <a:spcPts val="1320"/>
              </a:spcBef>
            </a:pPr>
            <a:r>
              <a:rPr dirty="0" sz="2800">
                <a:latin typeface="Times New Roman"/>
                <a:cs typeface="Times New Roman"/>
              </a:rPr>
              <a:t>In </a:t>
            </a:r>
            <a:r>
              <a:rPr dirty="0" sz="2800" spc="5">
                <a:latin typeface="Times New Roman"/>
                <a:cs typeface="Times New Roman"/>
              </a:rPr>
              <a:t>this </a:t>
            </a:r>
            <a:r>
              <a:rPr dirty="0" sz="2800" spc="-5">
                <a:latin typeface="Times New Roman"/>
                <a:cs typeface="Times New Roman"/>
              </a:rPr>
              <a:t>type </a:t>
            </a:r>
            <a:r>
              <a:rPr dirty="0" sz="2800" spc="5">
                <a:latin typeface="Times New Roman"/>
                <a:cs typeface="Times New Roman"/>
              </a:rPr>
              <a:t>the disease </a:t>
            </a:r>
            <a:r>
              <a:rPr dirty="0" sz="2800">
                <a:latin typeface="Times New Roman"/>
                <a:cs typeface="Times New Roman"/>
              </a:rPr>
              <a:t>resistance is </a:t>
            </a:r>
            <a:r>
              <a:rPr dirty="0" sz="2800" spc="5">
                <a:latin typeface="Times New Roman"/>
                <a:cs typeface="Times New Roman"/>
              </a:rPr>
              <a:t>governed by </a:t>
            </a:r>
            <a:r>
              <a:rPr dirty="0" sz="2800" spc="-5">
                <a:latin typeface="Times New Roman"/>
                <a:cs typeface="Times New Roman"/>
              </a:rPr>
              <a:t>many </a:t>
            </a:r>
            <a:r>
              <a:rPr dirty="0" sz="2800" spc="5">
                <a:latin typeface="Times New Roman"/>
                <a:cs typeface="Times New Roman"/>
              </a:rPr>
              <a:t>genes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with </a:t>
            </a:r>
            <a:r>
              <a:rPr dirty="0" sz="2800" spc="-5">
                <a:latin typeface="Times New Roman"/>
                <a:cs typeface="Times New Roman"/>
              </a:rPr>
              <a:t>small effects </a:t>
            </a:r>
            <a:r>
              <a:rPr dirty="0" sz="2800" spc="5">
                <a:latin typeface="Times New Roman"/>
                <a:cs typeface="Times New Roman"/>
              </a:rPr>
              <a:t>and </a:t>
            </a:r>
            <a:r>
              <a:rPr dirty="0" sz="2800">
                <a:latin typeface="Times New Roman"/>
                <a:cs typeface="Times New Roman"/>
              </a:rPr>
              <a:t>a continuous variation </a:t>
            </a:r>
            <a:r>
              <a:rPr dirty="0" sz="2800" spc="5">
                <a:latin typeface="Times New Roman"/>
                <a:cs typeface="Times New Roman"/>
              </a:rPr>
              <a:t>for </a:t>
            </a:r>
            <a:r>
              <a:rPr dirty="0" sz="2800">
                <a:latin typeface="Times New Roman"/>
                <a:cs typeface="Times New Roman"/>
              </a:rPr>
              <a:t>disease </a:t>
            </a:r>
            <a:r>
              <a:rPr dirty="0" sz="2800" spc="5">
                <a:latin typeface="Times New Roman"/>
                <a:cs typeface="Times New Roman"/>
              </a:rPr>
              <a:t> reaction </a:t>
            </a:r>
            <a:r>
              <a:rPr dirty="0" sz="2800">
                <a:latin typeface="Times New Roman"/>
                <a:cs typeface="Times New Roman"/>
              </a:rPr>
              <a:t>is produced. The </a:t>
            </a:r>
            <a:r>
              <a:rPr dirty="0" sz="2800" spc="5">
                <a:latin typeface="Times New Roman"/>
                <a:cs typeface="Times New Roman"/>
              </a:rPr>
              <a:t>genes show additive and non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additive </a:t>
            </a:r>
            <a:r>
              <a:rPr dirty="0" sz="2800" spc="-5">
                <a:latin typeface="Times New Roman"/>
                <a:cs typeface="Times New Roman"/>
              </a:rPr>
              <a:t>effects </a:t>
            </a:r>
            <a:r>
              <a:rPr dirty="0" sz="2800" spc="5">
                <a:latin typeface="Times New Roman"/>
                <a:cs typeface="Times New Roman"/>
              </a:rPr>
              <a:t>and the </a:t>
            </a:r>
            <a:r>
              <a:rPr dirty="0" sz="2800">
                <a:latin typeface="Times New Roman"/>
                <a:cs typeface="Times New Roman"/>
              </a:rPr>
              <a:t>environmental </a:t>
            </a:r>
            <a:r>
              <a:rPr dirty="0" sz="2800" spc="-5">
                <a:latin typeface="Times New Roman"/>
                <a:cs typeface="Times New Roman"/>
              </a:rPr>
              <a:t>effect </a:t>
            </a:r>
            <a:r>
              <a:rPr dirty="0" sz="2800" spc="5">
                <a:latin typeface="Times New Roman"/>
                <a:cs typeface="Times New Roman"/>
              </a:rPr>
              <a:t>is also observed.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 polygenic resistance </a:t>
            </a:r>
            <a:r>
              <a:rPr dirty="0" sz="2800" spc="5">
                <a:latin typeface="Times New Roman"/>
                <a:cs typeface="Times New Roman"/>
              </a:rPr>
              <a:t>does not show </a:t>
            </a:r>
            <a:r>
              <a:rPr dirty="0" sz="2800">
                <a:latin typeface="Times New Roman"/>
                <a:cs typeface="Times New Roman"/>
              </a:rPr>
              <a:t>pathotype specificity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as against </a:t>
            </a:r>
            <a:r>
              <a:rPr dirty="0" sz="2800" spc="5">
                <a:latin typeface="Times New Roman"/>
                <a:cs typeface="Times New Roman"/>
              </a:rPr>
              <a:t>the </a:t>
            </a:r>
            <a:r>
              <a:rPr dirty="0" sz="2800">
                <a:latin typeface="Times New Roman"/>
                <a:cs typeface="Times New Roman"/>
              </a:rPr>
              <a:t>oligogenic resistance. It is </a:t>
            </a:r>
            <a:r>
              <a:rPr dirty="0" sz="2800" spc="-5">
                <a:latin typeface="Times New Roman"/>
                <a:cs typeface="Times New Roman"/>
              </a:rPr>
              <a:t>almost </a:t>
            </a:r>
            <a:r>
              <a:rPr dirty="0" sz="2800" spc="-10">
                <a:latin typeface="Times New Roman"/>
                <a:cs typeface="Times New Roman"/>
              </a:rPr>
              <a:t>same </a:t>
            </a:r>
            <a:r>
              <a:rPr dirty="0" sz="2800">
                <a:latin typeface="Times New Roman"/>
                <a:cs typeface="Times New Roman"/>
              </a:rPr>
              <a:t>as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horizontal </a:t>
            </a:r>
            <a:r>
              <a:rPr dirty="0" sz="2800" spc="-5">
                <a:latin typeface="Times New Roman"/>
                <a:cs typeface="Times New Roman"/>
              </a:rPr>
              <a:t>resistance. </a:t>
            </a:r>
            <a:r>
              <a:rPr dirty="0" sz="2800">
                <a:latin typeface="Times New Roman"/>
                <a:cs typeface="Times New Roman"/>
              </a:rPr>
              <a:t>In </a:t>
            </a:r>
            <a:r>
              <a:rPr dirty="0" sz="2800" spc="-10">
                <a:latin typeface="Times New Roman"/>
                <a:cs typeface="Times New Roman"/>
              </a:rPr>
              <a:t>some </a:t>
            </a:r>
            <a:r>
              <a:rPr dirty="0" sz="2800">
                <a:latin typeface="Times New Roman"/>
                <a:cs typeface="Times New Roman"/>
              </a:rPr>
              <a:t>cases </a:t>
            </a:r>
            <a:r>
              <a:rPr dirty="0" sz="2800" spc="5">
                <a:latin typeface="Times New Roman"/>
                <a:cs typeface="Times New Roman"/>
              </a:rPr>
              <a:t>the </a:t>
            </a:r>
            <a:r>
              <a:rPr dirty="0" sz="2800">
                <a:latin typeface="Times New Roman"/>
                <a:cs typeface="Times New Roman"/>
              </a:rPr>
              <a:t>polygenic inheritance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may</a:t>
            </a:r>
            <a:r>
              <a:rPr dirty="0" sz="2800" spc="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have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oligogenic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component,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 </a:t>
            </a:r>
            <a:r>
              <a:rPr dirty="0" sz="2800">
                <a:latin typeface="Times New Roman"/>
                <a:cs typeface="Times New Roman"/>
              </a:rPr>
              <a:t>oligogenes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acting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additive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manner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eg.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bacterial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blight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cotton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90013" y="113233"/>
            <a:ext cx="9116695" cy="6673215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2800" b="1">
                <a:latin typeface="Times New Roman"/>
                <a:cs typeface="Times New Roman"/>
              </a:rPr>
              <a:t>Cytoplasmic</a:t>
            </a:r>
            <a:r>
              <a:rPr dirty="0" sz="2800" spc="-8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inheritance</a:t>
            </a:r>
            <a:r>
              <a:rPr dirty="0" sz="2800" spc="-114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23215" marR="5080" indent="-311150">
              <a:lnSpc>
                <a:spcPts val="3120"/>
              </a:lnSpc>
              <a:spcBef>
                <a:spcPts val="1360"/>
              </a:spcBef>
            </a:pP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some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cases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determined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by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cytoplasmic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genes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or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plasma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gene(s).</a:t>
            </a:r>
            <a:endParaRPr sz="2800">
              <a:latin typeface="Times New Roman"/>
              <a:cs typeface="Times New Roman"/>
            </a:endParaRPr>
          </a:p>
          <a:p>
            <a:pPr marL="323215" marR="158115" indent="-311150">
              <a:lnSpc>
                <a:spcPct val="92900"/>
              </a:lnSpc>
              <a:spcBef>
                <a:spcPts val="1260"/>
              </a:spcBef>
            </a:pPr>
            <a:r>
              <a:rPr dirty="0" sz="2800">
                <a:latin typeface="Times New Roman"/>
                <a:cs typeface="Times New Roman"/>
              </a:rPr>
              <a:t>Eg. The </a:t>
            </a:r>
            <a:r>
              <a:rPr dirty="0" sz="2800" spc="-50">
                <a:latin typeface="Times New Roman"/>
                <a:cs typeface="Times New Roman"/>
              </a:rPr>
              <a:t>T-male </a:t>
            </a:r>
            <a:r>
              <a:rPr dirty="0" sz="2800" spc="5">
                <a:latin typeface="Times New Roman"/>
                <a:cs typeface="Times New Roman"/>
              </a:rPr>
              <a:t>sterilizy cytoplasm </a:t>
            </a:r>
            <a:r>
              <a:rPr dirty="0" sz="2800" spc="-5">
                <a:latin typeface="Times New Roman"/>
                <a:cs typeface="Times New Roman"/>
              </a:rPr>
              <a:t>(cms-T) </a:t>
            </a:r>
            <a:r>
              <a:rPr dirty="0" sz="2800" spc="5">
                <a:latin typeface="Times New Roman"/>
                <a:cs typeface="Times New Roman"/>
              </a:rPr>
              <a:t>in </a:t>
            </a:r>
            <a:r>
              <a:rPr dirty="0" sz="2800" spc="-5">
                <a:latin typeface="Times New Roman"/>
                <a:cs typeface="Times New Roman"/>
              </a:rPr>
              <a:t>maize </a:t>
            </a:r>
            <a:r>
              <a:rPr dirty="0" sz="2800">
                <a:latin typeface="Times New Roman"/>
                <a:cs typeface="Times New Roman"/>
              </a:rPr>
              <a:t>is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extreamly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susceptible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 i="1">
                <a:latin typeface="Times New Roman"/>
                <a:cs typeface="Times New Roman"/>
              </a:rPr>
              <a:t>Helminthosporium</a:t>
            </a:r>
            <a:r>
              <a:rPr dirty="0" sz="2800" spc="-35" i="1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leafblight,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while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non-T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cytoblasms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resistant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to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this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disease.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dirty="0" sz="2800" spc="-5" b="1">
                <a:latin typeface="Times New Roman"/>
                <a:cs typeface="Times New Roman"/>
              </a:rPr>
              <a:t>Sources</a:t>
            </a:r>
            <a:r>
              <a:rPr dirty="0" sz="2800" spc="-6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of</a:t>
            </a:r>
            <a:r>
              <a:rPr dirty="0" sz="2800" spc="-4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Disease</a:t>
            </a:r>
            <a:r>
              <a:rPr dirty="0" sz="2800" spc="-9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Resistance</a:t>
            </a:r>
            <a:endParaRPr sz="2800">
              <a:latin typeface="Times New Roman"/>
              <a:cs typeface="Times New Roman"/>
            </a:endParaRPr>
          </a:p>
          <a:p>
            <a:pPr marL="323215" marR="755015" indent="-311150">
              <a:lnSpc>
                <a:spcPts val="3120"/>
              </a:lnSpc>
              <a:spcBef>
                <a:spcPts val="1365"/>
              </a:spcBef>
            </a:pP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to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diseases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may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</a:t>
            </a:r>
            <a:r>
              <a:rPr dirty="0" sz="2800">
                <a:latin typeface="Times New Roman"/>
                <a:cs typeface="Times New Roman"/>
              </a:rPr>
              <a:t> obtained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from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four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different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sources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47345" indent="-335280">
              <a:lnSpc>
                <a:spcPct val="100000"/>
              </a:lnSpc>
              <a:spcBef>
                <a:spcPts val="1015"/>
              </a:spcBef>
              <a:buAutoNum type="arabicPeriod"/>
              <a:tabLst>
                <a:tab pos="347980" algn="l"/>
              </a:tabLst>
            </a:pPr>
            <a:r>
              <a:rPr dirty="0" sz="2800" spc="5">
                <a:latin typeface="Times New Roman"/>
                <a:cs typeface="Times New Roman"/>
              </a:rPr>
              <a:t>A</a:t>
            </a:r>
            <a:r>
              <a:rPr dirty="0" sz="2800" spc="-1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k</a:t>
            </a:r>
            <a:r>
              <a:rPr dirty="0" sz="2800" spc="15">
                <a:latin typeface="Times New Roman"/>
                <a:cs typeface="Times New Roman"/>
              </a:rPr>
              <a:t>n</a:t>
            </a:r>
            <a:r>
              <a:rPr dirty="0" sz="2800" spc="10">
                <a:latin typeface="Times New Roman"/>
                <a:cs typeface="Times New Roman"/>
              </a:rPr>
              <a:t>o</a:t>
            </a:r>
            <a:r>
              <a:rPr dirty="0" sz="2800" spc="-10">
                <a:latin typeface="Times New Roman"/>
                <a:cs typeface="Times New Roman"/>
              </a:rPr>
              <a:t>w</a:t>
            </a:r>
            <a:r>
              <a:rPr dirty="0" sz="2800" spc="5">
                <a:latin typeface="Times New Roman"/>
                <a:cs typeface="Times New Roman"/>
              </a:rPr>
              <a:t>n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v</a:t>
            </a:r>
            <a:r>
              <a:rPr dirty="0" sz="2800">
                <a:latin typeface="Times New Roman"/>
                <a:cs typeface="Times New Roman"/>
              </a:rPr>
              <a:t>ar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 spc="5">
                <a:latin typeface="Times New Roman"/>
                <a:cs typeface="Times New Roman"/>
              </a:rPr>
              <a:t>t</a:t>
            </a:r>
            <a:r>
              <a:rPr dirty="0" sz="2800" spc="5"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  <a:p>
            <a:pPr marL="368300" indent="-356235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8935" algn="l"/>
              </a:tabLst>
            </a:pPr>
            <a:r>
              <a:rPr dirty="0" sz="2800" spc="-5">
                <a:latin typeface="Times New Roman"/>
                <a:cs typeface="Times New Roman"/>
              </a:rPr>
              <a:t>Germplasm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collection</a:t>
            </a:r>
            <a:endParaRPr sz="2800">
              <a:latin typeface="Times New Roman"/>
              <a:cs typeface="Times New Roman"/>
            </a:endParaRPr>
          </a:p>
          <a:p>
            <a:pPr marL="368300" indent="-356235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8935" algn="l"/>
              </a:tabLst>
            </a:pPr>
            <a:r>
              <a:rPr dirty="0" sz="2800" spc="5">
                <a:latin typeface="Times New Roman"/>
                <a:cs typeface="Times New Roman"/>
              </a:rPr>
              <a:t>Related</a:t>
            </a:r>
            <a:r>
              <a:rPr dirty="0" sz="2800" spc="-1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species</a:t>
            </a:r>
            <a:endParaRPr sz="2800">
              <a:latin typeface="Times New Roman"/>
              <a:cs typeface="Times New Roman"/>
            </a:endParaRPr>
          </a:p>
          <a:p>
            <a:pPr marL="362585" indent="-35052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63220" algn="l"/>
              </a:tabLst>
            </a:pPr>
            <a:r>
              <a:rPr dirty="0" sz="2800" spc="5">
                <a:latin typeface="Times New Roman"/>
                <a:cs typeface="Times New Roman"/>
              </a:rPr>
              <a:t>Through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mutations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44623" y="300685"/>
            <a:ext cx="9148445" cy="498538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algn="just" marL="527685" marR="5080" indent="-515620">
              <a:lnSpc>
                <a:spcPct val="93000"/>
              </a:lnSpc>
              <a:spcBef>
                <a:spcPts val="345"/>
              </a:spcBef>
              <a:buAutoNum type="arabicPeriod"/>
              <a:tabLst>
                <a:tab pos="528320" algn="l"/>
              </a:tabLst>
            </a:pPr>
            <a:r>
              <a:rPr dirty="0" sz="2800" spc="5" b="1">
                <a:latin typeface="Times New Roman"/>
                <a:cs typeface="Times New Roman"/>
              </a:rPr>
              <a:t>A</a:t>
            </a:r>
            <a:r>
              <a:rPr dirty="0" sz="2800" spc="1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known</a:t>
            </a:r>
            <a:r>
              <a:rPr dirty="0" sz="2800" spc="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variety:</a:t>
            </a:r>
            <a:r>
              <a:rPr dirty="0" sz="2800" b="1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Disease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reactions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most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the 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cultivated varieties are documented and </a:t>
            </a:r>
            <a:r>
              <a:rPr dirty="0" sz="2800">
                <a:latin typeface="Times New Roman"/>
                <a:cs typeface="Times New Roman"/>
              </a:rPr>
              <a:t>a </a:t>
            </a:r>
            <a:r>
              <a:rPr dirty="0" sz="2800" spc="-5">
                <a:latin typeface="Times New Roman"/>
                <a:cs typeface="Times New Roman"/>
              </a:rPr>
              <a:t>breeder </a:t>
            </a:r>
            <a:r>
              <a:rPr dirty="0" sz="2800" spc="-10">
                <a:latin typeface="Times New Roman"/>
                <a:cs typeface="Times New Roman"/>
              </a:rPr>
              <a:t>may </a:t>
            </a:r>
            <a:r>
              <a:rPr dirty="0" sz="2800">
                <a:latin typeface="Times New Roman"/>
                <a:cs typeface="Times New Roman"/>
              </a:rPr>
              <a:t>find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he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needs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>
                <a:latin typeface="Times New Roman"/>
                <a:cs typeface="Times New Roman"/>
              </a:rPr>
              <a:t> a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cultivated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30">
                <a:latin typeface="Times New Roman"/>
                <a:cs typeface="Times New Roman"/>
              </a:rPr>
              <a:t>variety.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Resistant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plants </a:t>
            </a:r>
            <a:r>
              <a:rPr dirty="0" sz="2800">
                <a:latin typeface="Times New Roman"/>
                <a:cs typeface="Times New Roman"/>
              </a:rPr>
              <a:t>were </a:t>
            </a:r>
            <a:r>
              <a:rPr dirty="0" sz="2800" spc="-10">
                <a:latin typeface="Times New Roman"/>
                <a:cs typeface="Times New Roman"/>
              </a:rPr>
              <a:t>also lated </a:t>
            </a:r>
            <a:r>
              <a:rPr dirty="0" sz="2800" spc="5">
                <a:latin typeface="Times New Roman"/>
                <a:cs typeface="Times New Roman"/>
              </a:rPr>
              <a:t>from </a:t>
            </a:r>
            <a:r>
              <a:rPr dirty="0" sz="2800" spc="-5">
                <a:latin typeface="Times New Roman"/>
                <a:cs typeface="Times New Roman"/>
              </a:rPr>
              <a:t>commercial </a:t>
            </a:r>
            <a:r>
              <a:rPr dirty="0" sz="2800" spc="-10">
                <a:latin typeface="Times New Roman"/>
                <a:cs typeface="Times New Roman"/>
              </a:rPr>
              <a:t>varieties as </a:t>
            </a:r>
            <a:r>
              <a:rPr dirty="0" sz="2800" spc="-5">
                <a:latin typeface="Times New Roman"/>
                <a:cs typeface="Times New Roman"/>
              </a:rPr>
              <a:t>in the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case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 spc="-5">
                <a:latin typeface="Times New Roman"/>
                <a:cs typeface="Times New Roman"/>
              </a:rPr>
              <a:t>cabbage </a:t>
            </a:r>
            <a:r>
              <a:rPr dirty="0" sz="2800" spc="-10">
                <a:latin typeface="Times New Roman"/>
                <a:cs typeface="Times New Roman"/>
              </a:rPr>
              <a:t>yellows </a:t>
            </a:r>
            <a:r>
              <a:rPr dirty="0" sz="2800" spc="-5">
                <a:latin typeface="Times New Roman"/>
                <a:cs typeface="Times New Roman"/>
              </a:rPr>
              <a:t>in cabbage curlytop resistance etc. </a:t>
            </a:r>
            <a:r>
              <a:rPr dirty="0" sz="2800">
                <a:latin typeface="Times New Roman"/>
                <a:cs typeface="Times New Roman"/>
              </a:rPr>
              <a:t> These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provide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the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basis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for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new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varieties.</a:t>
            </a:r>
            <a:endParaRPr sz="2800">
              <a:latin typeface="Times New Roman"/>
              <a:cs typeface="Times New Roman"/>
            </a:endParaRPr>
          </a:p>
          <a:p>
            <a:pPr algn="just" marL="527685" marR="6350" indent="-515620">
              <a:lnSpc>
                <a:spcPct val="93000"/>
              </a:lnSpc>
              <a:spcBef>
                <a:spcPts val="1290"/>
              </a:spcBef>
              <a:buAutoNum type="arabicPeriod"/>
              <a:tabLst>
                <a:tab pos="528320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Germplasm</a:t>
            </a:r>
            <a:r>
              <a:rPr dirty="0" sz="2800" spc="33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collection</a:t>
            </a:r>
            <a:r>
              <a:rPr dirty="0" sz="2800" spc="36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:</a:t>
            </a:r>
            <a:r>
              <a:rPr dirty="0" sz="2800" spc="-5">
                <a:latin typeface="Times New Roman"/>
                <a:cs typeface="Times New Roman"/>
              </a:rPr>
              <a:t>When</a:t>
            </a:r>
            <a:r>
              <a:rPr dirty="0" sz="2800" spc="37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</a:t>
            </a:r>
            <a:r>
              <a:rPr dirty="0" sz="2800" spc="3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3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3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new</a:t>
            </a:r>
            <a:r>
              <a:rPr dirty="0" sz="2800" spc="35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disease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or </a:t>
            </a:r>
            <a:r>
              <a:rPr dirty="0" sz="2800">
                <a:latin typeface="Times New Roman"/>
                <a:cs typeface="Times New Roman"/>
              </a:rPr>
              <a:t>a </a:t>
            </a:r>
            <a:r>
              <a:rPr dirty="0" sz="2800" spc="5">
                <a:latin typeface="Times New Roman"/>
                <a:cs typeface="Times New Roman"/>
              </a:rPr>
              <a:t>new </a:t>
            </a:r>
            <a:r>
              <a:rPr dirty="0" sz="2800" spc="-5">
                <a:latin typeface="Times New Roman"/>
                <a:cs typeface="Times New Roman"/>
              </a:rPr>
              <a:t>pathotype of </a:t>
            </a:r>
            <a:r>
              <a:rPr dirty="0" sz="2800">
                <a:latin typeface="Times New Roman"/>
                <a:cs typeface="Times New Roman"/>
              </a:rPr>
              <a:t>a </a:t>
            </a:r>
            <a:r>
              <a:rPr dirty="0" sz="2800" spc="-5">
                <a:latin typeface="Times New Roman"/>
                <a:cs typeface="Times New Roman"/>
              </a:rPr>
              <a:t>disease </a:t>
            </a:r>
            <a:r>
              <a:rPr dirty="0" sz="2800" spc="5">
                <a:latin typeface="Times New Roman"/>
                <a:cs typeface="Times New Roman"/>
              </a:rPr>
              <a:t>is </a:t>
            </a:r>
            <a:r>
              <a:rPr dirty="0" sz="2800">
                <a:latin typeface="Times New Roman"/>
                <a:cs typeface="Times New Roman"/>
              </a:rPr>
              <a:t>not </a:t>
            </a:r>
            <a:r>
              <a:rPr dirty="0" sz="2800" spc="-10">
                <a:latin typeface="Times New Roman"/>
                <a:cs typeface="Times New Roman"/>
              </a:rPr>
              <a:t>known </a:t>
            </a:r>
            <a:r>
              <a:rPr dirty="0" sz="2800" spc="5">
                <a:latin typeface="Times New Roman"/>
                <a:cs typeface="Times New Roman"/>
              </a:rPr>
              <a:t>in </a:t>
            </a:r>
            <a:r>
              <a:rPr dirty="0" sz="2800">
                <a:latin typeface="Times New Roman"/>
                <a:cs typeface="Times New Roman"/>
              </a:rPr>
              <a:t>a </a:t>
            </a:r>
            <a:r>
              <a:rPr dirty="0" sz="2800" spc="-10">
                <a:latin typeface="Times New Roman"/>
                <a:cs typeface="Times New Roman"/>
              </a:rPr>
              <a:t>cultivated </a:t>
            </a:r>
            <a:r>
              <a:rPr dirty="0" sz="2800" spc="-5">
                <a:latin typeface="Times New Roman"/>
                <a:cs typeface="Times New Roman"/>
              </a:rPr>
              <a:t> variety </a:t>
            </a:r>
            <a:r>
              <a:rPr dirty="0" sz="2800">
                <a:latin typeface="Times New Roman"/>
                <a:cs typeface="Times New Roman"/>
              </a:rPr>
              <a:t>germplasm collection </a:t>
            </a:r>
            <a:r>
              <a:rPr dirty="0" sz="2800" spc="-5">
                <a:latin typeface="Times New Roman"/>
                <a:cs typeface="Times New Roman"/>
              </a:rPr>
              <a:t>should be screened. Several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instances </a:t>
            </a:r>
            <a:r>
              <a:rPr dirty="0" sz="2800" spc="-10">
                <a:latin typeface="Times New Roman"/>
                <a:cs typeface="Times New Roman"/>
              </a:rPr>
              <a:t>disease </a:t>
            </a:r>
            <a:r>
              <a:rPr dirty="0" sz="2800" spc="-5">
                <a:latin typeface="Times New Roman"/>
                <a:cs typeface="Times New Roman"/>
              </a:rPr>
              <a:t>resistance </a:t>
            </a:r>
            <a:r>
              <a:rPr dirty="0" sz="2800">
                <a:latin typeface="Times New Roman"/>
                <a:cs typeface="Times New Roman"/>
              </a:rPr>
              <a:t>were </a:t>
            </a:r>
            <a:r>
              <a:rPr dirty="0" sz="2800" spc="-10">
                <a:latin typeface="Times New Roman"/>
                <a:cs typeface="Times New Roman"/>
              </a:rPr>
              <a:t>found from </a:t>
            </a:r>
            <a:r>
              <a:rPr dirty="0" sz="2800" spc="5">
                <a:latin typeface="Times New Roman"/>
                <a:cs typeface="Times New Roman"/>
              </a:rPr>
              <a:t>the </a:t>
            </a:r>
            <a:r>
              <a:rPr dirty="0" sz="2800" spc="-5">
                <a:latin typeface="Times New Roman"/>
                <a:cs typeface="Times New Roman"/>
              </a:rPr>
              <a:t>germplasm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collections. Eg.resistance to neckblotch </a:t>
            </a:r>
            <a:r>
              <a:rPr dirty="0" sz="2800" spc="5">
                <a:latin typeface="Times New Roman"/>
                <a:cs typeface="Times New Roman"/>
              </a:rPr>
              <a:t>in </a:t>
            </a:r>
            <a:r>
              <a:rPr dirty="0" sz="2800">
                <a:latin typeface="Times New Roman"/>
                <a:cs typeface="Times New Roman"/>
              </a:rPr>
              <a:t>barley </a:t>
            </a:r>
            <a:r>
              <a:rPr dirty="0" sz="2800" spc="-5">
                <a:latin typeface="Times New Roman"/>
                <a:cs typeface="Times New Roman"/>
              </a:rPr>
              <a:t>resistance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wilt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watermelon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71445" y="136601"/>
            <a:ext cx="9134475" cy="6607809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323215" marR="170815" indent="-311150">
              <a:lnSpc>
                <a:spcPct val="93100"/>
              </a:lnSpc>
              <a:spcBef>
                <a:spcPts val="340"/>
              </a:spcBef>
              <a:buFont typeface="Times New Roman"/>
              <a:buAutoNum type="arabicPeriod" startAt="3"/>
              <a:tabLst>
                <a:tab pos="369570" algn="l"/>
              </a:tabLst>
            </a:pPr>
            <a:r>
              <a:rPr dirty="0"/>
              <a:t>	</a:t>
            </a:r>
            <a:r>
              <a:rPr dirty="0" sz="2800" b="1">
                <a:latin typeface="Times New Roman"/>
                <a:cs typeface="Times New Roman"/>
              </a:rPr>
              <a:t>Related </a:t>
            </a:r>
            <a:r>
              <a:rPr dirty="0" sz="2800" spc="5" b="1">
                <a:latin typeface="Times New Roman"/>
                <a:cs typeface="Times New Roman"/>
              </a:rPr>
              <a:t>species :</a:t>
            </a:r>
            <a:r>
              <a:rPr dirty="0" sz="2800" spc="5">
                <a:latin typeface="Times New Roman"/>
                <a:cs typeface="Times New Roman"/>
              </a:rPr>
              <a:t>Often the </a:t>
            </a:r>
            <a:r>
              <a:rPr dirty="0" sz="2800">
                <a:latin typeface="Times New Roman"/>
                <a:cs typeface="Times New Roman"/>
              </a:rPr>
              <a:t>resistance </a:t>
            </a:r>
            <a:r>
              <a:rPr dirty="0" sz="2800" spc="5">
                <a:latin typeface="Times New Roman"/>
                <a:cs typeface="Times New Roman"/>
              </a:rPr>
              <a:t>to </a:t>
            </a:r>
            <a:r>
              <a:rPr dirty="0" sz="2800">
                <a:latin typeface="Times New Roman"/>
                <a:cs typeface="Times New Roman"/>
              </a:rPr>
              <a:t>a disease </a:t>
            </a:r>
            <a:r>
              <a:rPr dirty="0" sz="2800" spc="-15">
                <a:latin typeface="Times New Roman"/>
                <a:cs typeface="Times New Roman"/>
              </a:rPr>
              <a:t>may </a:t>
            </a:r>
            <a:r>
              <a:rPr dirty="0" sz="2800" spc="5">
                <a:latin typeface="Times New Roman"/>
                <a:cs typeface="Times New Roman"/>
              </a:rPr>
              <a:t>be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found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related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species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transferred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through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interspecific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hybridization. </a:t>
            </a:r>
            <a:r>
              <a:rPr dirty="0" sz="2800">
                <a:latin typeface="Times New Roman"/>
                <a:cs typeface="Times New Roman"/>
              </a:rPr>
              <a:t>Eg. Resistance </a:t>
            </a:r>
            <a:r>
              <a:rPr dirty="0" sz="2800" spc="5">
                <a:latin typeface="Times New Roman"/>
                <a:cs typeface="Times New Roman"/>
              </a:rPr>
              <a:t>to </a:t>
            </a:r>
            <a:r>
              <a:rPr dirty="0" sz="2800" spc="-5">
                <a:latin typeface="Times New Roman"/>
                <a:cs typeface="Times New Roman"/>
              </a:rPr>
              <a:t>stem, </a:t>
            </a:r>
            <a:r>
              <a:rPr dirty="0" sz="2800">
                <a:latin typeface="Times New Roman"/>
                <a:cs typeface="Times New Roman"/>
              </a:rPr>
              <a:t>leaf </a:t>
            </a:r>
            <a:r>
              <a:rPr dirty="0" sz="2800" spc="5">
                <a:latin typeface="Times New Roman"/>
                <a:cs typeface="Times New Roman"/>
              </a:rPr>
              <a:t>&amp; stripe </a:t>
            </a:r>
            <a:r>
              <a:rPr dirty="0" sz="2800">
                <a:latin typeface="Times New Roman"/>
                <a:cs typeface="Times New Roman"/>
              </a:rPr>
              <a:t>rusts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wheat</a:t>
            </a:r>
            <a:endParaRPr sz="2800">
              <a:latin typeface="Times New Roman"/>
              <a:cs typeface="Times New Roman"/>
            </a:endParaRPr>
          </a:p>
          <a:p>
            <a:pPr marL="323215" marR="5080" indent="-311150">
              <a:lnSpc>
                <a:spcPct val="93100"/>
              </a:lnSpc>
              <a:spcBef>
                <a:spcPts val="1290"/>
              </a:spcBef>
              <a:buFont typeface="Times New Roman"/>
              <a:buAutoNum type="arabicPeriod" startAt="3"/>
              <a:tabLst>
                <a:tab pos="369570" algn="l"/>
              </a:tabLst>
            </a:pPr>
            <a:r>
              <a:rPr dirty="0"/>
              <a:t>	</a:t>
            </a:r>
            <a:r>
              <a:rPr dirty="0" sz="2800" spc="5" b="1">
                <a:latin typeface="Times New Roman"/>
                <a:cs typeface="Times New Roman"/>
              </a:rPr>
              <a:t>Mutation </a:t>
            </a:r>
            <a:r>
              <a:rPr dirty="0" sz="2800" b="1">
                <a:latin typeface="Times New Roman"/>
                <a:cs typeface="Times New Roman"/>
              </a:rPr>
              <a:t>:</a:t>
            </a:r>
            <a:r>
              <a:rPr dirty="0" sz="2800">
                <a:latin typeface="Times New Roman"/>
                <a:cs typeface="Times New Roman"/>
              </a:rPr>
              <a:t>Resistance to diseases </a:t>
            </a:r>
            <a:r>
              <a:rPr dirty="0" sz="2800" spc="-15">
                <a:latin typeface="Times New Roman"/>
                <a:cs typeface="Times New Roman"/>
              </a:rPr>
              <a:t>may </a:t>
            </a:r>
            <a:r>
              <a:rPr dirty="0" sz="2800" spc="5">
                <a:latin typeface="Times New Roman"/>
                <a:cs typeface="Times New Roman"/>
              </a:rPr>
              <a:t>be </a:t>
            </a:r>
            <a:r>
              <a:rPr dirty="0" sz="2800">
                <a:latin typeface="Times New Roman"/>
                <a:cs typeface="Times New Roman"/>
              </a:rPr>
              <a:t>obtained </a:t>
            </a:r>
            <a:r>
              <a:rPr dirty="0" sz="2800" spc="5">
                <a:latin typeface="Times New Roman"/>
                <a:cs typeface="Times New Roman"/>
              </a:rPr>
              <a:t>through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mutation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arising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spontaneously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or</a:t>
            </a:r>
            <a:r>
              <a:rPr dirty="0" sz="2800">
                <a:latin typeface="Times New Roman"/>
                <a:cs typeface="Times New Roman"/>
              </a:rPr>
              <a:t> induced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through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mutagenic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treatments. </a:t>
            </a:r>
            <a:r>
              <a:rPr dirty="0" sz="2800" spc="5">
                <a:latin typeface="Times New Roman"/>
                <a:cs typeface="Times New Roman"/>
              </a:rPr>
              <a:t>Eg.1. </a:t>
            </a:r>
            <a:r>
              <a:rPr dirty="0" sz="2800">
                <a:latin typeface="Times New Roman"/>
                <a:cs typeface="Times New Roman"/>
              </a:rPr>
              <a:t>Resistance </a:t>
            </a:r>
            <a:r>
              <a:rPr dirty="0" sz="2800" spc="5">
                <a:latin typeface="Times New Roman"/>
                <a:cs typeface="Times New Roman"/>
              </a:rPr>
              <a:t>to </a:t>
            </a:r>
            <a:r>
              <a:rPr dirty="0" sz="2800" spc="-20">
                <a:latin typeface="Times New Roman"/>
                <a:cs typeface="Times New Roman"/>
              </a:rPr>
              <a:t>Victoria </a:t>
            </a:r>
            <a:r>
              <a:rPr dirty="0" sz="2800" spc="5">
                <a:latin typeface="Times New Roman"/>
                <a:cs typeface="Times New Roman"/>
              </a:rPr>
              <a:t>blight in oats </a:t>
            </a:r>
            <a:r>
              <a:rPr dirty="0" sz="2800">
                <a:latin typeface="Times New Roman"/>
                <a:cs typeface="Times New Roman"/>
              </a:rPr>
              <a:t>was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induced </a:t>
            </a:r>
            <a:r>
              <a:rPr dirty="0" sz="2800" spc="5">
                <a:latin typeface="Times New Roman"/>
                <a:cs typeface="Times New Roman"/>
              </a:rPr>
              <a:t>by </a:t>
            </a:r>
            <a:r>
              <a:rPr dirty="0" sz="2800">
                <a:latin typeface="Times New Roman"/>
                <a:cs typeface="Times New Roman"/>
              </a:rPr>
              <a:t>irradiation with </a:t>
            </a:r>
            <a:r>
              <a:rPr dirty="0" sz="2800" spc="5">
                <a:latin typeface="Times New Roman"/>
                <a:cs typeface="Times New Roman"/>
              </a:rPr>
              <a:t>x-rays </a:t>
            </a:r>
            <a:r>
              <a:rPr dirty="0" sz="2800">
                <a:latin typeface="Times New Roman"/>
                <a:cs typeface="Times New Roman"/>
              </a:rPr>
              <a:t>or </a:t>
            </a:r>
            <a:r>
              <a:rPr dirty="0" sz="2800" spc="-5">
                <a:latin typeface="Times New Roman"/>
                <a:cs typeface="Times New Roman"/>
              </a:rPr>
              <a:t>thermal </a:t>
            </a:r>
            <a:r>
              <a:rPr dirty="0" sz="2800" spc="5">
                <a:latin typeface="Times New Roman"/>
                <a:cs typeface="Times New Roman"/>
              </a:rPr>
              <a:t>neutrons </a:t>
            </a:r>
            <a:r>
              <a:rPr dirty="0" sz="2800">
                <a:latin typeface="Times New Roman"/>
                <a:cs typeface="Times New Roman"/>
              </a:rPr>
              <a:t>/ </a:t>
            </a:r>
            <a:r>
              <a:rPr dirty="0" sz="2800" spc="5">
                <a:latin typeface="Times New Roman"/>
                <a:cs typeface="Times New Roman"/>
              </a:rPr>
              <a:t>also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produced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spontaneously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60"/>
              </a:spcBef>
              <a:buAutoNum type="arabicPeriod" startAt="2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stripe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rust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wheat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60"/>
              </a:spcBef>
              <a:buAutoNum type="arabicPeriod" startAt="2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brown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rust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oats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80"/>
              </a:spcBef>
              <a:buAutoNum type="arabicPeriod" startAt="2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mildew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barley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60"/>
              </a:spcBef>
              <a:buAutoNum type="arabicPeriod" startAt="2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1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rust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linseed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80"/>
              </a:spcBef>
              <a:buAutoNum type="arabicPeriod" startAt="2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tikka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leaf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spot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stem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root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groundnut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0438" y="72145"/>
            <a:ext cx="9407525" cy="6740525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2800" b="1">
                <a:latin typeface="Times New Roman"/>
                <a:cs typeface="Times New Roman"/>
              </a:rPr>
              <a:t>Methods</a:t>
            </a:r>
            <a:r>
              <a:rPr dirty="0" sz="2800" spc="-3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of</a:t>
            </a:r>
            <a:r>
              <a:rPr dirty="0" sz="2800" spc="-3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Breeding</a:t>
            </a:r>
            <a:r>
              <a:rPr dirty="0" sz="2800" spc="-7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for</a:t>
            </a:r>
            <a:r>
              <a:rPr dirty="0" sz="2800" spc="-8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Disease</a:t>
            </a:r>
            <a:r>
              <a:rPr dirty="0" sz="2800" spc="-8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Resistance</a:t>
            </a:r>
            <a:endParaRPr sz="2800">
              <a:latin typeface="Times New Roman"/>
              <a:cs typeface="Times New Roman"/>
            </a:endParaRPr>
          </a:p>
          <a:p>
            <a:pPr marL="323215" marR="607695" indent="-311150">
              <a:lnSpc>
                <a:spcPts val="3120"/>
              </a:lnSpc>
              <a:spcBef>
                <a:spcPts val="1360"/>
              </a:spcBef>
            </a:pP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methods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>
                <a:latin typeface="Times New Roman"/>
                <a:cs typeface="Times New Roman"/>
              </a:rPr>
              <a:t>breeding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for </a:t>
            </a:r>
            <a:r>
              <a:rPr dirty="0" sz="2800">
                <a:latin typeface="Times New Roman"/>
                <a:cs typeface="Times New Roman"/>
              </a:rPr>
              <a:t>disease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essentially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same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those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used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for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other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agronomic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traits.</a:t>
            </a:r>
            <a:r>
              <a:rPr dirty="0" sz="2800" spc="-1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They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23215" marR="479425" indent="-311150">
              <a:lnSpc>
                <a:spcPts val="3120"/>
              </a:lnSpc>
              <a:spcBef>
                <a:spcPts val="1325"/>
              </a:spcBef>
            </a:pPr>
            <a:r>
              <a:rPr dirty="0" sz="2800" spc="5">
                <a:latin typeface="Times New Roman"/>
                <a:cs typeface="Times New Roman"/>
              </a:rPr>
              <a:t>1. </a:t>
            </a:r>
            <a:r>
              <a:rPr dirty="0" sz="2800">
                <a:latin typeface="Times New Roman"/>
                <a:cs typeface="Times New Roman"/>
              </a:rPr>
              <a:t>Introduction </a:t>
            </a:r>
            <a:r>
              <a:rPr dirty="0" sz="2800" spc="5">
                <a:latin typeface="Times New Roman"/>
                <a:cs typeface="Times New Roman"/>
              </a:rPr>
              <a:t>2. </a:t>
            </a:r>
            <a:r>
              <a:rPr dirty="0" sz="2800">
                <a:latin typeface="Times New Roman"/>
                <a:cs typeface="Times New Roman"/>
              </a:rPr>
              <a:t>Selection </a:t>
            </a:r>
            <a:r>
              <a:rPr dirty="0" sz="2800" spc="5">
                <a:latin typeface="Times New Roman"/>
                <a:cs typeface="Times New Roman"/>
              </a:rPr>
              <a:t>3. </a:t>
            </a:r>
            <a:r>
              <a:rPr dirty="0" sz="2800">
                <a:latin typeface="Times New Roman"/>
                <a:cs typeface="Times New Roman"/>
              </a:rPr>
              <a:t>Hybridization </a:t>
            </a:r>
            <a:r>
              <a:rPr dirty="0" sz="2800" spc="5">
                <a:latin typeface="Times New Roman"/>
                <a:cs typeface="Times New Roman"/>
              </a:rPr>
              <a:t>4. Budding &amp;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Grafting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5.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Mutation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Breeding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6.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Biotechnological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methods.</a:t>
            </a:r>
            <a:endParaRPr sz="2800">
              <a:latin typeface="Times New Roman"/>
              <a:cs typeface="Times New Roman"/>
            </a:endParaRPr>
          </a:p>
          <a:p>
            <a:pPr marL="323215" marR="1067435" indent="-311150">
              <a:lnSpc>
                <a:spcPts val="3150"/>
              </a:lnSpc>
              <a:spcBef>
                <a:spcPts val="1275"/>
              </a:spcBef>
            </a:pPr>
            <a:r>
              <a:rPr dirty="0" sz="2800" spc="5">
                <a:latin typeface="Times New Roman"/>
                <a:cs typeface="Times New Roman"/>
              </a:rPr>
              <a:t>1.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Introduction</a:t>
            </a:r>
            <a:r>
              <a:rPr dirty="0" sz="2800" spc="-6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:</a:t>
            </a:r>
            <a:r>
              <a:rPr dirty="0" sz="2800">
                <a:latin typeface="Times New Roman"/>
                <a:cs typeface="Times New Roman"/>
              </a:rPr>
              <a:t>Resistant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varieties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may</a:t>
            </a:r>
            <a:r>
              <a:rPr dirty="0" sz="2800" spc="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introduced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for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cultivation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 </a:t>
            </a:r>
            <a:r>
              <a:rPr dirty="0" sz="2800" spc="5">
                <a:latin typeface="Times New Roman"/>
                <a:cs typeface="Times New Roman"/>
              </a:rPr>
              <a:t>new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area.</a:t>
            </a:r>
            <a:endParaRPr sz="2800">
              <a:latin typeface="Times New Roman"/>
              <a:cs typeface="Times New Roman"/>
            </a:endParaRPr>
          </a:p>
          <a:p>
            <a:pPr marL="323215" marR="12065" indent="-311150">
              <a:lnSpc>
                <a:spcPts val="3120"/>
              </a:lnSpc>
              <a:spcBef>
                <a:spcPts val="1290"/>
              </a:spcBef>
            </a:pPr>
            <a:r>
              <a:rPr dirty="0" sz="2800">
                <a:latin typeface="Times New Roman"/>
                <a:cs typeface="Times New Roman"/>
              </a:rPr>
              <a:t>Eg.·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Early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varieties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>
                <a:latin typeface="Times New Roman"/>
                <a:cs typeface="Times New Roman"/>
              </a:rPr>
              <a:t>groundnut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introduced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from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USA</a:t>
            </a:r>
            <a:r>
              <a:rPr dirty="0" sz="2800" spc="-1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have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been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resistant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leaf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spot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(Tikka)</a:t>
            </a:r>
            <a:endParaRPr sz="2800">
              <a:latin typeface="Times New Roman"/>
              <a:cs typeface="Times New Roman"/>
            </a:endParaRPr>
          </a:p>
          <a:p>
            <a:pPr marL="220345" marR="149860" indent="-220345">
              <a:lnSpc>
                <a:spcPts val="3120"/>
              </a:lnSpc>
              <a:spcBef>
                <a:spcPts val="1320"/>
              </a:spcBef>
              <a:buChar char="·"/>
              <a:tabLst>
                <a:tab pos="220345" algn="l"/>
              </a:tabLst>
            </a:pPr>
            <a:r>
              <a:rPr dirty="0" sz="2800">
                <a:latin typeface="Times New Roman"/>
                <a:cs typeface="Times New Roman"/>
              </a:rPr>
              <a:t>Kalyanasona </a:t>
            </a:r>
            <a:r>
              <a:rPr dirty="0" sz="2800" spc="5">
                <a:latin typeface="Times New Roman"/>
                <a:cs typeface="Times New Roman"/>
              </a:rPr>
              <a:t>and Sonalika </a:t>
            </a:r>
            <a:r>
              <a:rPr dirty="0" sz="2800">
                <a:latin typeface="Times New Roman"/>
                <a:cs typeface="Times New Roman"/>
              </a:rPr>
              <a:t>wheat varieties originated </a:t>
            </a:r>
            <a:r>
              <a:rPr dirty="0" sz="2800" spc="5">
                <a:latin typeface="Times New Roman"/>
                <a:cs typeface="Times New Roman"/>
              </a:rPr>
              <a:t>from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segregating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material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introduced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from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35">
                <a:latin typeface="Times New Roman"/>
                <a:cs typeface="Times New Roman"/>
              </a:rPr>
              <a:t>CIMMYT,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Mexico,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were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rust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resistant.</a:t>
            </a:r>
            <a:endParaRPr sz="2800">
              <a:latin typeface="Times New Roman"/>
              <a:cs typeface="Times New Roman"/>
            </a:endParaRPr>
          </a:p>
          <a:p>
            <a:pPr marL="201930" marR="5080" indent="-201930">
              <a:lnSpc>
                <a:spcPts val="3150"/>
              </a:lnSpc>
              <a:spcBef>
                <a:spcPts val="1280"/>
              </a:spcBef>
              <a:buChar char="·"/>
              <a:tabLst>
                <a:tab pos="201930" algn="l"/>
              </a:tabLst>
            </a:pPr>
            <a:r>
              <a:rPr dirty="0" sz="2800">
                <a:latin typeface="Times New Roman"/>
                <a:cs typeface="Times New Roman"/>
              </a:rPr>
              <a:t>African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bajra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introductions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have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been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used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developing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downy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mildew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resistant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cms</a:t>
            </a:r>
            <a:r>
              <a:rPr dirty="0" sz="2800" spc="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lines.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85161" y="150317"/>
            <a:ext cx="9368790" cy="644017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323215" marR="482600" indent="-311150">
              <a:lnSpc>
                <a:spcPct val="92900"/>
              </a:lnSpc>
              <a:spcBef>
                <a:spcPts val="345"/>
              </a:spcBef>
            </a:pPr>
            <a:r>
              <a:rPr dirty="0" sz="2800" spc="5">
                <a:latin typeface="Times New Roman"/>
                <a:cs typeface="Times New Roman"/>
              </a:rPr>
              <a:t>2. </a:t>
            </a:r>
            <a:r>
              <a:rPr dirty="0" sz="2800" b="1">
                <a:latin typeface="Times New Roman"/>
                <a:cs typeface="Times New Roman"/>
              </a:rPr>
              <a:t>Selection </a:t>
            </a:r>
            <a:r>
              <a:rPr dirty="0" sz="2800" spc="5" b="1">
                <a:latin typeface="Times New Roman"/>
                <a:cs typeface="Times New Roman"/>
              </a:rPr>
              <a:t>:</a:t>
            </a:r>
            <a:r>
              <a:rPr dirty="0" sz="2800" spc="5">
                <a:latin typeface="Times New Roman"/>
                <a:cs typeface="Times New Roman"/>
              </a:rPr>
              <a:t>Selection of </a:t>
            </a:r>
            <a:r>
              <a:rPr dirty="0" sz="2800">
                <a:latin typeface="Times New Roman"/>
                <a:cs typeface="Times New Roman"/>
              </a:rPr>
              <a:t>resistant </a:t>
            </a:r>
            <a:r>
              <a:rPr dirty="0" sz="2800" spc="5">
                <a:latin typeface="Times New Roman"/>
                <a:cs typeface="Times New Roman"/>
              </a:rPr>
              <a:t>plants from </a:t>
            </a:r>
            <a:r>
              <a:rPr dirty="0" sz="2800" spc="-5">
                <a:latin typeface="Times New Roman"/>
                <a:cs typeface="Times New Roman"/>
              </a:rPr>
              <a:t>commercial </a:t>
            </a:r>
            <a:r>
              <a:rPr dirty="0" sz="2800">
                <a:latin typeface="Times New Roman"/>
                <a:cs typeface="Times New Roman"/>
              </a:rPr>
              <a:t> varieties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easiest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method.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Eg. Kufri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Red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potato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selection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from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Darjeeling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Red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round</a:t>
            </a:r>
            <a:endParaRPr sz="2800">
              <a:latin typeface="Times New Roman"/>
              <a:cs typeface="Times New Roman"/>
            </a:endParaRPr>
          </a:p>
          <a:p>
            <a:pPr marL="220345" marR="5080" indent="-220345">
              <a:lnSpc>
                <a:spcPts val="3120"/>
              </a:lnSpc>
              <a:spcBef>
                <a:spcPts val="1390"/>
              </a:spcBef>
              <a:buChar char="·"/>
              <a:tabLst>
                <a:tab pos="220345" algn="l"/>
              </a:tabLst>
            </a:pPr>
            <a:r>
              <a:rPr dirty="0" sz="2800" spc="5">
                <a:latin typeface="Times New Roman"/>
                <a:cs typeface="Times New Roman"/>
              </a:rPr>
              <a:t>Pusa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Sawani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behind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(yellow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mosaic)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selection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from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collection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obtained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from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Bihar</a:t>
            </a:r>
            <a:endParaRPr sz="2800">
              <a:latin typeface="Times New Roman"/>
              <a:cs typeface="Times New Roman"/>
            </a:endParaRPr>
          </a:p>
          <a:p>
            <a:pPr marL="220979" marR="735330" indent="-220979">
              <a:lnSpc>
                <a:spcPts val="3120"/>
              </a:lnSpc>
              <a:spcBef>
                <a:spcPts val="1300"/>
              </a:spcBef>
              <a:buChar char="·"/>
              <a:tabLst>
                <a:tab pos="220979" algn="l"/>
              </a:tabLst>
            </a:pPr>
            <a:r>
              <a:rPr dirty="0" sz="2800" spc="5">
                <a:latin typeface="Times New Roman"/>
                <a:cs typeface="Times New Roman"/>
              </a:rPr>
              <a:t>MCU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was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selection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from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CO4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for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black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arm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cotton</a:t>
            </a:r>
            <a:endParaRPr sz="2800">
              <a:latin typeface="Times New Roman"/>
              <a:cs typeface="Times New Roman"/>
            </a:endParaRPr>
          </a:p>
          <a:p>
            <a:pPr marL="323215" marR="1017269" indent="-311150">
              <a:lnSpc>
                <a:spcPts val="3120"/>
              </a:lnSpc>
              <a:spcBef>
                <a:spcPts val="1320"/>
              </a:spcBef>
            </a:pPr>
            <a:r>
              <a:rPr dirty="0" sz="2800" spc="5">
                <a:latin typeface="Times New Roman"/>
                <a:cs typeface="Times New Roman"/>
              </a:rPr>
              <a:t>3.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Hybridization</a:t>
            </a:r>
            <a:r>
              <a:rPr dirty="0" sz="2800" spc="-7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:</a:t>
            </a:r>
            <a:r>
              <a:rPr dirty="0" sz="2800" spc="-5">
                <a:latin typeface="Times New Roman"/>
                <a:cs typeface="Times New Roman"/>
              </a:rPr>
              <a:t>Transfering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disease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from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one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variety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or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species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other.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250"/>
              </a:lnSpc>
              <a:spcBef>
                <a:spcPts val="1000"/>
              </a:spcBef>
            </a:pPr>
            <a:r>
              <a:rPr dirty="0" sz="2800" spc="5">
                <a:latin typeface="Times New Roman"/>
                <a:cs typeface="Times New Roman"/>
              </a:rPr>
              <a:t>a.Pedigree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method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quite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suitable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for </a:t>
            </a:r>
            <a:r>
              <a:rPr dirty="0" sz="2800">
                <a:latin typeface="Times New Roman"/>
                <a:cs typeface="Times New Roman"/>
              </a:rPr>
              <a:t>horizontal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resistance.</a:t>
            </a:r>
            <a:endParaRPr sz="2800">
              <a:latin typeface="Times New Roman"/>
              <a:cs typeface="Times New Roman"/>
            </a:endParaRPr>
          </a:p>
          <a:p>
            <a:pPr marL="323215" marR="78105">
              <a:lnSpc>
                <a:spcPts val="3120"/>
              </a:lnSpc>
              <a:spcBef>
                <a:spcPts val="195"/>
              </a:spcBef>
            </a:pPr>
            <a:r>
              <a:rPr dirty="0" sz="2800">
                <a:latin typeface="Times New Roman"/>
                <a:cs typeface="Times New Roman"/>
              </a:rPr>
              <a:t>Artificial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disease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epiphytolics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produced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help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selection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for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disease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resistance.</a:t>
            </a:r>
            <a:endParaRPr sz="2800">
              <a:latin typeface="Times New Roman"/>
              <a:cs typeface="Times New Roman"/>
            </a:endParaRPr>
          </a:p>
          <a:p>
            <a:pPr marL="323215" marR="280035" indent="-311150">
              <a:lnSpc>
                <a:spcPts val="3120"/>
              </a:lnSpc>
              <a:spcBef>
                <a:spcPts val="1300"/>
              </a:spcBef>
            </a:pPr>
            <a:r>
              <a:rPr dirty="0" sz="2800">
                <a:latin typeface="Times New Roman"/>
                <a:cs typeface="Times New Roman"/>
              </a:rPr>
              <a:t>Eg.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wheat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Kalyana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Sona,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Sonalaka,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Malvika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12,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Malvika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37,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Malavika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206,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Malavika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15">
                <a:latin typeface="Times New Roman"/>
                <a:cs typeface="Times New Roman"/>
              </a:rPr>
              <a:t>234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21814" y="136601"/>
            <a:ext cx="9514205" cy="644017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323215" marR="5080" indent="-311150">
              <a:lnSpc>
                <a:spcPct val="93100"/>
              </a:lnSpc>
              <a:spcBef>
                <a:spcPts val="340"/>
              </a:spcBef>
              <a:buFont typeface="Times New Roman"/>
              <a:buAutoNum type="arabicPeriod" startAt="4"/>
              <a:tabLst>
                <a:tab pos="369570" algn="l"/>
              </a:tabLst>
            </a:pPr>
            <a:r>
              <a:rPr dirty="0"/>
              <a:t>	</a:t>
            </a:r>
            <a:r>
              <a:rPr dirty="0" sz="2800" b="1">
                <a:latin typeface="Times New Roman"/>
                <a:cs typeface="Times New Roman"/>
              </a:rPr>
              <a:t>Budding &amp;Grafting </a:t>
            </a:r>
            <a:r>
              <a:rPr dirty="0" sz="2800" spc="5" b="1">
                <a:latin typeface="Times New Roman"/>
                <a:cs typeface="Times New Roman"/>
              </a:rPr>
              <a:t>:</a:t>
            </a:r>
            <a:r>
              <a:rPr dirty="0" sz="2800" spc="5">
                <a:latin typeface="Times New Roman"/>
                <a:cs typeface="Times New Roman"/>
              </a:rPr>
              <a:t>The </a:t>
            </a:r>
            <a:r>
              <a:rPr dirty="0" sz="2800">
                <a:latin typeface="Times New Roman"/>
                <a:cs typeface="Times New Roman"/>
              </a:rPr>
              <a:t>disease resistance </a:t>
            </a:r>
            <a:r>
              <a:rPr dirty="0" sz="2800" spc="5">
                <a:latin typeface="Times New Roman"/>
                <a:cs typeface="Times New Roman"/>
              </a:rPr>
              <a:t>in </a:t>
            </a:r>
            <a:r>
              <a:rPr dirty="0" sz="2800">
                <a:latin typeface="Times New Roman"/>
                <a:cs typeface="Times New Roman"/>
              </a:rPr>
              <a:t>vegetatively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propogated</a:t>
            </a:r>
            <a:r>
              <a:rPr dirty="0" sz="2800" spc="-5">
                <a:latin typeface="Times New Roman"/>
                <a:cs typeface="Times New Roman"/>
              </a:rPr>
              <a:t> material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transferred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by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adopting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either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by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budding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or </a:t>
            </a:r>
            <a:r>
              <a:rPr dirty="0" sz="2800">
                <a:latin typeface="Times New Roman"/>
                <a:cs typeface="Times New Roman"/>
              </a:rPr>
              <a:t>grafting. By </a:t>
            </a:r>
            <a:r>
              <a:rPr dirty="0" sz="2800" spc="5">
                <a:latin typeface="Times New Roman"/>
                <a:cs typeface="Times New Roman"/>
              </a:rPr>
              <a:t>grafting or budding the </a:t>
            </a:r>
            <a:r>
              <a:rPr dirty="0" sz="2800">
                <a:latin typeface="Times New Roman"/>
                <a:cs typeface="Times New Roman"/>
              </a:rPr>
              <a:t>resistant </a:t>
            </a:r>
            <a:r>
              <a:rPr dirty="0" sz="2800" spc="-5">
                <a:latin typeface="Times New Roman"/>
                <a:cs typeface="Times New Roman"/>
              </a:rPr>
              <a:t>material, </a:t>
            </a:r>
            <a:r>
              <a:rPr dirty="0" sz="2800" spc="5">
                <a:latin typeface="Times New Roman"/>
                <a:cs typeface="Times New Roman"/>
              </a:rPr>
              <a:t>the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can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transferred.</a:t>
            </a:r>
            <a:endParaRPr sz="2800">
              <a:latin typeface="Times New Roman"/>
              <a:cs typeface="Times New Roman"/>
            </a:endParaRPr>
          </a:p>
          <a:p>
            <a:pPr marL="323215" marR="108585" indent="-311150">
              <a:lnSpc>
                <a:spcPct val="93100"/>
              </a:lnSpc>
              <a:spcBef>
                <a:spcPts val="1290"/>
              </a:spcBef>
              <a:buFont typeface="Times New Roman"/>
              <a:buAutoNum type="arabicPeriod" startAt="4"/>
              <a:tabLst>
                <a:tab pos="369570" algn="l"/>
              </a:tabLst>
            </a:pPr>
            <a:r>
              <a:rPr dirty="0"/>
              <a:t>	</a:t>
            </a:r>
            <a:r>
              <a:rPr dirty="0" sz="2800" spc="5" b="1">
                <a:latin typeface="Times New Roman"/>
                <a:cs typeface="Times New Roman"/>
              </a:rPr>
              <a:t>Mutation</a:t>
            </a:r>
            <a:r>
              <a:rPr dirty="0" sz="2800" spc="-5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Breeding</a:t>
            </a:r>
            <a:r>
              <a:rPr dirty="0" sz="2800" spc="-6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:</a:t>
            </a:r>
            <a:r>
              <a:rPr dirty="0" sz="2800">
                <a:latin typeface="Times New Roman"/>
                <a:cs typeface="Times New Roman"/>
              </a:rPr>
              <a:t>When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adequate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resistance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not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available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 the </a:t>
            </a:r>
            <a:r>
              <a:rPr dirty="0" sz="2800" spc="-5">
                <a:latin typeface="Times New Roman"/>
                <a:cs typeface="Times New Roman"/>
              </a:rPr>
              <a:t>germplasm; </a:t>
            </a:r>
            <a:r>
              <a:rPr dirty="0" sz="2800">
                <a:latin typeface="Times New Roman"/>
                <a:cs typeface="Times New Roman"/>
              </a:rPr>
              <a:t>Mutation </a:t>
            </a:r>
            <a:r>
              <a:rPr dirty="0" sz="2800" spc="-5">
                <a:latin typeface="Times New Roman"/>
                <a:cs typeface="Times New Roman"/>
              </a:rPr>
              <a:t>breeding </a:t>
            </a:r>
            <a:r>
              <a:rPr dirty="0" sz="2800">
                <a:latin typeface="Times New Roman"/>
                <a:cs typeface="Times New Roman"/>
              </a:rPr>
              <a:t>is </a:t>
            </a:r>
            <a:r>
              <a:rPr dirty="0" sz="2800" spc="5">
                <a:latin typeface="Times New Roman"/>
                <a:cs typeface="Times New Roman"/>
              </a:rPr>
              <a:t>resorted to induce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resistance. This </a:t>
            </a:r>
            <a:r>
              <a:rPr dirty="0" sz="2800" spc="5">
                <a:latin typeface="Times New Roman"/>
                <a:cs typeface="Times New Roman"/>
              </a:rPr>
              <a:t>is also us </a:t>
            </a:r>
            <a:r>
              <a:rPr dirty="0" sz="2800">
                <a:latin typeface="Times New Roman"/>
                <a:cs typeface="Times New Roman"/>
              </a:rPr>
              <a:t>ed </a:t>
            </a:r>
            <a:r>
              <a:rPr dirty="0" sz="2800" spc="5">
                <a:latin typeface="Times New Roman"/>
                <a:cs typeface="Times New Roman"/>
              </a:rPr>
              <a:t>to break the </a:t>
            </a:r>
            <a:r>
              <a:rPr dirty="0" sz="2800">
                <a:latin typeface="Times New Roman"/>
                <a:cs typeface="Times New Roman"/>
              </a:rPr>
              <a:t>linkages between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desirable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resistant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genes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other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desirable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genes.</a:t>
            </a:r>
            <a:endParaRPr sz="2800">
              <a:latin typeface="Times New Roman"/>
              <a:cs typeface="Times New Roman"/>
            </a:endParaRPr>
          </a:p>
          <a:p>
            <a:pPr marL="323215" marR="959485" indent="-311150">
              <a:lnSpc>
                <a:spcPts val="3120"/>
              </a:lnSpc>
              <a:spcBef>
                <a:spcPts val="1365"/>
              </a:spcBef>
            </a:pPr>
            <a:r>
              <a:rPr dirty="0" sz="2800" spc="-5" b="1">
                <a:latin typeface="Times New Roman"/>
                <a:cs typeface="Times New Roman"/>
              </a:rPr>
              <a:t>Precautions:</a:t>
            </a:r>
            <a:r>
              <a:rPr dirty="0" sz="2800" spc="-35" b="1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1.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donor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parent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must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possess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required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amount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994"/>
              </a:spcBef>
              <a:buAutoNum type="arabicPeriod" startAt="2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It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must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simply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inherited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without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any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linkage</a:t>
            </a:r>
            <a:endParaRPr sz="2800">
              <a:latin typeface="Times New Roman"/>
              <a:cs typeface="Times New Roman"/>
            </a:endParaRPr>
          </a:p>
          <a:p>
            <a:pPr marL="362585" indent="-350520">
              <a:lnSpc>
                <a:spcPct val="100000"/>
              </a:lnSpc>
              <a:spcBef>
                <a:spcPts val="1080"/>
              </a:spcBef>
              <a:buAutoNum type="arabicPeriod" startAt="2"/>
              <a:tabLst>
                <a:tab pos="363220" algn="l"/>
              </a:tabLst>
            </a:pP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recovery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recipient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parent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should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more</a:t>
            </a:r>
            <a:endParaRPr sz="2800">
              <a:latin typeface="Times New Roman"/>
              <a:cs typeface="Times New Roman"/>
            </a:endParaRPr>
          </a:p>
          <a:p>
            <a:pPr marL="323215" marR="64769" indent="-311150">
              <a:lnSpc>
                <a:spcPts val="3120"/>
              </a:lnSpc>
              <a:spcBef>
                <a:spcPts val="1365"/>
              </a:spcBef>
              <a:buFont typeface="Times New Roman"/>
              <a:buAutoNum type="arabicPeriod" startAt="2"/>
              <a:tabLst>
                <a:tab pos="369570" algn="l"/>
              </a:tabLst>
            </a:pPr>
            <a:r>
              <a:rPr dirty="0"/>
              <a:t>	</a:t>
            </a:r>
            <a:r>
              <a:rPr dirty="0" sz="2800" spc="5">
                <a:latin typeface="Times New Roman"/>
                <a:cs typeface="Times New Roman"/>
              </a:rPr>
              <a:t>Proper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condition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for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full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expression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resistant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genes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has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provided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0907" y="85862"/>
            <a:ext cx="9067165" cy="5877560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2800" spc="5" b="1">
                <a:latin typeface="Times New Roman"/>
                <a:cs typeface="Times New Roman"/>
              </a:rPr>
              <a:t>Advantages</a:t>
            </a:r>
            <a:r>
              <a:rPr dirty="0" sz="2800" spc="-70" b="1">
                <a:latin typeface="Times New Roman"/>
                <a:cs typeface="Times New Roman"/>
              </a:rPr>
              <a:t> </a:t>
            </a:r>
            <a:r>
              <a:rPr dirty="0" sz="2800" spc="10" b="1">
                <a:latin typeface="Times New Roman"/>
                <a:cs typeface="Times New Roman"/>
              </a:rPr>
              <a:t>with</a:t>
            </a:r>
            <a:r>
              <a:rPr dirty="0" sz="2800" spc="-5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breeding</a:t>
            </a:r>
            <a:r>
              <a:rPr dirty="0" sz="2800" spc="-4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for</a:t>
            </a:r>
            <a:r>
              <a:rPr dirty="0" sz="2800" spc="-8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disease</a:t>
            </a:r>
            <a:r>
              <a:rPr dirty="0" sz="2800" spc="-10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resistance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Helps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reducing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losses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caused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by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pathogens</a:t>
            </a:r>
            <a:endParaRPr sz="2800">
              <a:latin typeface="Times New Roman"/>
              <a:cs typeface="Times New Roman"/>
            </a:endParaRPr>
          </a:p>
          <a:p>
            <a:pPr marL="323215" marR="1183640" indent="-311150">
              <a:lnSpc>
                <a:spcPts val="3120"/>
              </a:lnSpc>
              <a:spcBef>
                <a:spcPts val="1390"/>
              </a:spcBef>
              <a:buFont typeface="Times New Roman"/>
              <a:buAutoNum type="arabicPeriod"/>
              <a:tabLst>
                <a:tab pos="369570" algn="l"/>
              </a:tabLst>
            </a:pPr>
            <a:r>
              <a:rPr dirty="0"/>
              <a:t>	</a:t>
            </a:r>
            <a:r>
              <a:rPr dirty="0" sz="2800" spc="5">
                <a:latin typeface="Times New Roman"/>
                <a:cs typeface="Times New Roman"/>
              </a:rPr>
              <a:t>Reduces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high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cost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disease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control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by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chemical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treatment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99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Helps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avoid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use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poisonous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fungicides</a:t>
            </a:r>
            <a:endParaRPr sz="2800">
              <a:latin typeface="Times New Roman"/>
              <a:cs typeface="Times New Roman"/>
            </a:endParaRPr>
          </a:p>
          <a:p>
            <a:pPr marL="323215" marR="5080" indent="-311150">
              <a:lnSpc>
                <a:spcPts val="3120"/>
              </a:lnSpc>
              <a:spcBef>
                <a:spcPts val="138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Only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method </a:t>
            </a:r>
            <a:r>
              <a:rPr dirty="0" sz="2800">
                <a:latin typeface="Times New Roman"/>
                <a:cs typeface="Times New Roman"/>
              </a:rPr>
              <a:t>available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10">
                <a:latin typeface="Times New Roman"/>
                <a:cs typeface="Times New Roman"/>
              </a:rPr>
              <a:t> some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specific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diseases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like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viruses,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wilt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etc.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2800" b="1">
                <a:latin typeface="Times New Roman"/>
                <a:cs typeface="Times New Roman"/>
              </a:rPr>
              <a:t>Limitations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69570" algn="l"/>
              </a:tabLst>
            </a:pPr>
            <a:r>
              <a:rPr dirty="0" sz="2800" spc="5">
                <a:latin typeface="Times New Roman"/>
                <a:cs typeface="Times New Roman"/>
              </a:rPr>
              <a:t>Linkage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resistant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genes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with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genes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inferior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quality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Occurrence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physiological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races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>
                <a:latin typeface="Times New Roman"/>
                <a:cs typeface="Times New Roman"/>
              </a:rPr>
              <a:t>varying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capacities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Self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sterility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host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0907" y="113233"/>
            <a:ext cx="9135745" cy="6276975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2800" b="1">
                <a:latin typeface="Times New Roman"/>
                <a:cs typeface="Times New Roman"/>
              </a:rPr>
              <a:t>Utilization</a:t>
            </a:r>
            <a:r>
              <a:rPr dirty="0" sz="2800" spc="-9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and</a:t>
            </a:r>
            <a:r>
              <a:rPr dirty="0" sz="2800" spc="-2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achievements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9570" algn="l"/>
              </a:tabLst>
            </a:pPr>
            <a:r>
              <a:rPr dirty="0" sz="2800" spc="5">
                <a:latin typeface="Times New Roman"/>
                <a:cs typeface="Times New Roman"/>
              </a:rPr>
              <a:t>R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>
                <a:latin typeface="Times New Roman"/>
                <a:cs typeface="Times New Roman"/>
              </a:rPr>
              <a:t>ce</a:t>
            </a:r>
            <a:r>
              <a:rPr dirty="0" sz="2800" spc="-22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AD</a:t>
            </a:r>
            <a:r>
              <a:rPr dirty="0" sz="2800">
                <a:latin typeface="Times New Roman"/>
                <a:cs typeface="Times New Roman"/>
              </a:rPr>
              <a:t>T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1</a:t>
            </a:r>
            <a:r>
              <a:rPr dirty="0" sz="2800">
                <a:latin typeface="Times New Roman"/>
                <a:cs typeface="Times New Roman"/>
              </a:rPr>
              <a:t>0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x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</a:t>
            </a:r>
            <a:r>
              <a:rPr dirty="0" sz="2800" spc="5">
                <a:latin typeface="Times New Roman"/>
                <a:cs typeface="Times New Roman"/>
              </a:rPr>
              <a:t>o</a:t>
            </a:r>
            <a:r>
              <a:rPr dirty="0" sz="2800">
                <a:latin typeface="Times New Roman"/>
                <a:cs typeface="Times New Roman"/>
              </a:rPr>
              <a:t>4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(re</a:t>
            </a:r>
            <a:r>
              <a:rPr dirty="0" sz="2800" spc="10">
                <a:latin typeface="Times New Roman"/>
                <a:cs typeface="Times New Roman"/>
              </a:rPr>
              <a:t>s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5">
                <a:latin typeface="Times New Roman"/>
                <a:cs typeface="Times New Roman"/>
              </a:rPr>
              <a:t>s</a:t>
            </a:r>
            <a:r>
              <a:rPr dirty="0" sz="2800" spc="5">
                <a:latin typeface="Times New Roman"/>
                <a:cs typeface="Times New Roman"/>
              </a:rPr>
              <a:t>t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15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t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to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bl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10">
                <a:latin typeface="Times New Roman"/>
                <a:cs typeface="Times New Roman"/>
              </a:rPr>
              <a:t>s</a:t>
            </a:r>
            <a:r>
              <a:rPr dirty="0" sz="2800" spc="5">
                <a:latin typeface="Times New Roman"/>
                <a:cs typeface="Times New Roman"/>
              </a:rPr>
              <a:t>t</a:t>
            </a:r>
            <a:r>
              <a:rPr dirty="0" sz="280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323215" marR="5080" indent="-311150">
              <a:lnSpc>
                <a:spcPts val="3120"/>
              </a:lnSpc>
              <a:spcBef>
                <a:spcPts val="1380"/>
              </a:spcBef>
              <a:buFont typeface="Times New Roman"/>
              <a:buAutoNum type="arabicPeriod"/>
              <a:tabLst>
                <a:tab pos="369570" algn="l"/>
              </a:tabLst>
            </a:pPr>
            <a:r>
              <a:rPr dirty="0"/>
              <a:t>	</a:t>
            </a:r>
            <a:r>
              <a:rPr dirty="0" sz="2800" spc="5">
                <a:latin typeface="Times New Roman"/>
                <a:cs typeface="Times New Roman"/>
              </a:rPr>
              <a:t>Potato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 i="1">
                <a:latin typeface="Times New Roman"/>
                <a:cs typeface="Times New Roman"/>
              </a:rPr>
              <a:t>Solanum</a:t>
            </a:r>
            <a:r>
              <a:rPr dirty="0" sz="2800" spc="-75" i="1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tuberosum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x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 i="1">
                <a:latin typeface="Times New Roman"/>
                <a:cs typeface="Times New Roman"/>
              </a:rPr>
              <a:t>Solanum</a:t>
            </a:r>
            <a:r>
              <a:rPr dirty="0" sz="2800" spc="-55" i="1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demissum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(susceptible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 late blight) </a:t>
            </a:r>
            <a:r>
              <a:rPr dirty="0" sz="2800">
                <a:latin typeface="Times New Roman"/>
                <a:cs typeface="Times New Roman"/>
              </a:rPr>
              <a:t>(wild resistant </a:t>
            </a:r>
            <a:r>
              <a:rPr dirty="0" sz="2800" spc="5">
                <a:latin typeface="Times New Roman"/>
                <a:cs typeface="Times New Roman"/>
              </a:rPr>
              <a:t>to late blight) </a:t>
            </a:r>
            <a:r>
              <a:rPr dirty="0" sz="2800" spc="40">
                <a:latin typeface="Times New Roman"/>
                <a:cs typeface="Times New Roman"/>
              </a:rPr>
              <a:t>F1 </a:t>
            </a:r>
            <a:r>
              <a:rPr dirty="0" sz="2800">
                <a:latin typeface="Times New Roman"/>
                <a:cs typeface="Times New Roman"/>
              </a:rPr>
              <a:t>backcrossed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with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 i="1">
                <a:latin typeface="Times New Roman"/>
                <a:cs typeface="Times New Roman"/>
              </a:rPr>
              <a:t>Sol.</a:t>
            </a:r>
            <a:r>
              <a:rPr dirty="0" sz="2800" spc="-25" i="1">
                <a:latin typeface="Times New Roman"/>
                <a:cs typeface="Times New Roman"/>
              </a:rPr>
              <a:t> </a:t>
            </a:r>
            <a:r>
              <a:rPr dirty="0" sz="2800" spc="-10" i="1">
                <a:latin typeface="Times New Roman"/>
                <a:cs typeface="Times New Roman"/>
              </a:rPr>
              <a:t>tuberosum</a:t>
            </a:r>
            <a:r>
              <a:rPr dirty="0" sz="2800" spc="-50" i="1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(</a:t>
            </a:r>
            <a:r>
              <a:rPr dirty="0" sz="2800">
                <a:latin typeface="Times New Roman"/>
                <a:cs typeface="Times New Roman"/>
              </a:rPr>
              <a:t>Resistant</a:t>
            </a:r>
            <a:r>
              <a:rPr dirty="0" sz="2800" spc="-10">
                <a:latin typeface="Times New Roman"/>
                <a:cs typeface="Times New Roman"/>
              </a:rPr>
              <a:t> variety)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dirty="0" sz="2800" spc="-30" b="1">
                <a:latin typeface="Times New Roman"/>
                <a:cs typeface="Times New Roman"/>
              </a:rPr>
              <a:t>Varieties</a:t>
            </a:r>
            <a:r>
              <a:rPr dirty="0" sz="2800" spc="-7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resistant</a:t>
            </a:r>
            <a:r>
              <a:rPr dirty="0" sz="2800" spc="-7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to</a:t>
            </a:r>
            <a:r>
              <a:rPr dirty="0" sz="2800" spc="1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different</a:t>
            </a:r>
            <a:r>
              <a:rPr dirty="0" sz="2800" spc="-5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diseases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dirty="0" sz="2800">
                <a:latin typeface="Times New Roman"/>
                <a:cs typeface="Times New Roman"/>
              </a:rPr>
              <a:t>Rice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Blast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Co25,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Co26,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2800" spc="-5">
                <a:latin typeface="Times New Roman"/>
                <a:cs typeface="Times New Roman"/>
              </a:rPr>
              <a:t>Wheat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all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three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rusts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NP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809,</a:t>
            </a:r>
            <a:r>
              <a:rPr dirty="0" sz="2800" spc="-155">
                <a:latin typeface="Times New Roman"/>
                <a:cs typeface="Times New Roman"/>
              </a:rPr>
              <a:t> </a:t>
            </a:r>
            <a:r>
              <a:rPr dirty="0" sz="2800" spc="-45">
                <a:latin typeface="Times New Roman"/>
                <a:cs typeface="Times New Roman"/>
              </a:rPr>
              <a:t>Yellow </a:t>
            </a:r>
            <a:r>
              <a:rPr dirty="0" sz="2800" spc="5">
                <a:latin typeface="Times New Roman"/>
                <a:cs typeface="Times New Roman"/>
              </a:rPr>
              <a:t>rust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NP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785,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NM86</a:t>
            </a:r>
            <a:endParaRPr sz="2800">
              <a:latin typeface="Times New Roman"/>
              <a:cs typeface="Times New Roman"/>
            </a:endParaRPr>
          </a:p>
          <a:p>
            <a:pPr marL="12700" marR="1965960">
              <a:lnSpc>
                <a:spcPct val="131500"/>
              </a:lnSpc>
              <a:spcBef>
                <a:spcPts val="25"/>
              </a:spcBef>
            </a:pPr>
            <a:r>
              <a:rPr dirty="0" sz="2800" spc="5">
                <a:latin typeface="Times New Roman"/>
                <a:cs typeface="Times New Roman"/>
              </a:rPr>
              <a:t>Black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rust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NP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789,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Brown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rust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NP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783,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NP</a:t>
            </a:r>
            <a:r>
              <a:rPr dirty="0" sz="2800" spc="-110">
                <a:latin typeface="Times New Roman"/>
                <a:cs typeface="Times New Roman"/>
              </a:rPr>
              <a:t> </a:t>
            </a:r>
            <a:r>
              <a:rPr dirty="0" sz="2800" spc="15">
                <a:latin typeface="Times New Roman"/>
                <a:cs typeface="Times New Roman"/>
              </a:rPr>
              <a:t>784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Sugarcane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Red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rot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</a:t>
            </a:r>
            <a:r>
              <a:rPr dirty="0" sz="2800" spc="10">
                <a:latin typeface="Times New Roman"/>
                <a:cs typeface="Times New Roman"/>
              </a:rPr>
              <a:t> 419,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421,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527</a:t>
            </a:r>
            <a:endParaRPr sz="2800">
              <a:latin typeface="Times New Roman"/>
              <a:cs typeface="Times New Roman"/>
            </a:endParaRPr>
          </a:p>
          <a:p>
            <a:pPr marL="323215" marR="120650" indent="-311150">
              <a:lnSpc>
                <a:spcPts val="3140"/>
              </a:lnSpc>
              <a:spcBef>
                <a:spcPts val="1345"/>
              </a:spcBef>
            </a:pPr>
            <a:r>
              <a:rPr dirty="0" sz="2800" spc="5">
                <a:latin typeface="Times New Roman"/>
                <a:cs typeface="Times New Roman"/>
              </a:rPr>
              <a:t>Cotton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35">
                <a:latin typeface="Times New Roman"/>
                <a:cs typeface="Times New Roman"/>
              </a:rPr>
              <a:t>Wilt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70">
                <a:latin typeface="Times New Roman"/>
                <a:cs typeface="Times New Roman"/>
              </a:rPr>
              <a:t>Vijay,</a:t>
            </a:r>
            <a:r>
              <a:rPr dirty="0" sz="2800" spc="5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Kalyan, </a:t>
            </a:r>
            <a:r>
              <a:rPr dirty="0" sz="2800">
                <a:latin typeface="Times New Roman"/>
                <a:cs typeface="Times New Roman"/>
              </a:rPr>
              <a:t>Suyog, Groundnut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Tikka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leafspot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Ah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45,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Chilli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Mosaic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resistant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Pusa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red,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Pusa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orange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1778" y="486867"/>
            <a:ext cx="10045065" cy="63690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5"/>
              <a:t>MECHANISMS</a:t>
            </a:r>
            <a:r>
              <a:rPr dirty="0" spc="-100"/>
              <a:t> </a:t>
            </a:r>
            <a:r>
              <a:rPr dirty="0" spc="5"/>
              <a:t>OF</a:t>
            </a:r>
            <a:r>
              <a:rPr dirty="0" spc="-165"/>
              <a:t> </a:t>
            </a:r>
            <a:r>
              <a:rPr dirty="0" spc="5"/>
              <a:t>DISEASE</a:t>
            </a:r>
            <a:r>
              <a:rPr dirty="0" spc="-50"/>
              <a:t> </a:t>
            </a:r>
            <a:r>
              <a:rPr dirty="0" spc="-25"/>
              <a:t>RESISTANCE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3180" rIns="0" bIns="0" rtlCol="0" vert="horz">
            <a:spAutoFit/>
          </a:bodyPr>
          <a:lstStyle/>
          <a:p>
            <a:pPr marL="1983739" marR="5080" indent="-311150">
              <a:lnSpc>
                <a:spcPct val="93000"/>
              </a:lnSpc>
              <a:spcBef>
                <a:spcPts val="340"/>
              </a:spcBef>
            </a:pPr>
            <a:r>
              <a:rPr dirty="0" spc="5"/>
              <a:t>1. </a:t>
            </a:r>
            <a:r>
              <a:rPr dirty="0" spc="5" b="1">
                <a:latin typeface="Times New Roman"/>
                <a:cs typeface="Times New Roman"/>
              </a:rPr>
              <a:t>Disease </a:t>
            </a:r>
            <a:r>
              <a:rPr dirty="0" spc="-5" b="1">
                <a:latin typeface="Times New Roman"/>
                <a:cs typeface="Times New Roman"/>
              </a:rPr>
              <a:t>escape</a:t>
            </a:r>
            <a:r>
              <a:rPr dirty="0" spc="-5"/>
              <a:t>: </a:t>
            </a:r>
            <a:r>
              <a:rPr dirty="0"/>
              <a:t>The ability </a:t>
            </a:r>
            <a:r>
              <a:rPr dirty="0" spc="5"/>
              <a:t>of </a:t>
            </a:r>
            <a:r>
              <a:rPr dirty="0"/>
              <a:t>susceptible </a:t>
            </a:r>
            <a:r>
              <a:rPr dirty="0" spc="5"/>
              <a:t>host plants to </a:t>
            </a:r>
            <a:r>
              <a:rPr dirty="0" spc="10"/>
              <a:t> </a:t>
            </a:r>
            <a:r>
              <a:rPr dirty="0" spc="5"/>
              <a:t>avoid attack of disease due to </a:t>
            </a:r>
            <a:r>
              <a:rPr dirty="0"/>
              <a:t>environmental conditions </a:t>
            </a:r>
            <a:r>
              <a:rPr dirty="0" spc="5"/>
              <a:t> factors, early </a:t>
            </a:r>
            <a:r>
              <a:rPr dirty="0"/>
              <a:t>varieties, </a:t>
            </a:r>
            <a:r>
              <a:rPr dirty="0" spc="-5"/>
              <a:t>charge </a:t>
            </a:r>
            <a:r>
              <a:rPr dirty="0" spc="5"/>
              <a:t>in the date of plating, change </a:t>
            </a:r>
            <a:r>
              <a:rPr dirty="0" spc="-685"/>
              <a:t> </a:t>
            </a:r>
            <a:r>
              <a:rPr dirty="0" spc="5"/>
              <a:t>in the site of </a:t>
            </a:r>
            <a:r>
              <a:rPr dirty="0"/>
              <a:t>planting; </a:t>
            </a:r>
            <a:r>
              <a:rPr dirty="0" spc="-5"/>
              <a:t>balanced </a:t>
            </a:r>
            <a:r>
              <a:rPr dirty="0"/>
              <a:t>application of NPK etc. Eg. </a:t>
            </a:r>
            <a:r>
              <a:rPr dirty="0" spc="-685"/>
              <a:t> </a:t>
            </a:r>
            <a:r>
              <a:rPr dirty="0"/>
              <a:t>Early</a:t>
            </a:r>
            <a:r>
              <a:rPr dirty="0" spc="-10"/>
              <a:t> </a:t>
            </a:r>
            <a:r>
              <a:rPr dirty="0"/>
              <a:t>varietie</a:t>
            </a:r>
            <a:r>
              <a:rPr dirty="0" spc="-65"/>
              <a:t> </a:t>
            </a:r>
            <a:r>
              <a:rPr dirty="0"/>
              <a:t>s</a:t>
            </a:r>
            <a:r>
              <a:rPr dirty="0" spc="-10"/>
              <a:t> </a:t>
            </a:r>
            <a:r>
              <a:rPr dirty="0" spc="5"/>
              <a:t>of </a:t>
            </a:r>
            <a:r>
              <a:rPr dirty="0"/>
              <a:t>groundnut</a:t>
            </a:r>
            <a:r>
              <a:rPr dirty="0" spc="-70"/>
              <a:t> </a:t>
            </a:r>
            <a:r>
              <a:rPr dirty="0" spc="5"/>
              <a:t>and</a:t>
            </a:r>
            <a:r>
              <a:rPr dirty="0" spc="-40"/>
              <a:t> </a:t>
            </a:r>
            <a:r>
              <a:rPr dirty="0" spc="5"/>
              <a:t>potato</a:t>
            </a:r>
            <a:r>
              <a:rPr dirty="0" spc="-10"/>
              <a:t> </a:t>
            </a:r>
            <a:r>
              <a:rPr dirty="0" spc="-15"/>
              <a:t>may</a:t>
            </a:r>
            <a:r>
              <a:rPr dirty="0" spc="-30"/>
              <a:t> </a:t>
            </a:r>
            <a:r>
              <a:rPr dirty="0" spc="5"/>
              <a:t>escape</a:t>
            </a:r>
            <a:r>
              <a:rPr dirty="0" spc="-25"/>
              <a:t> </a:t>
            </a:r>
            <a:r>
              <a:rPr dirty="0" spc="-15"/>
              <a:t>‘Tikka’ </a:t>
            </a:r>
            <a:r>
              <a:rPr dirty="0" spc="-685"/>
              <a:t> </a:t>
            </a:r>
            <a:r>
              <a:rPr dirty="0"/>
              <a:t>a</a:t>
            </a:r>
            <a:r>
              <a:rPr dirty="0" spc="10"/>
              <a:t>n</a:t>
            </a:r>
            <a:r>
              <a:rPr dirty="0"/>
              <a:t>d</a:t>
            </a:r>
            <a:r>
              <a:rPr dirty="0" spc="-35"/>
              <a:t> </a:t>
            </a:r>
            <a:r>
              <a:rPr dirty="0" spc="-25"/>
              <a:t>‘</a:t>
            </a:r>
            <a:r>
              <a:rPr dirty="0" spc="-15"/>
              <a:t>L</a:t>
            </a:r>
            <a:r>
              <a:rPr dirty="0"/>
              <a:t>a</a:t>
            </a:r>
            <a:r>
              <a:rPr dirty="0" spc="5"/>
              <a:t>t</a:t>
            </a:r>
            <a:r>
              <a:rPr dirty="0"/>
              <a:t>e</a:t>
            </a:r>
            <a:r>
              <a:rPr dirty="0"/>
              <a:t> </a:t>
            </a:r>
            <a:r>
              <a:rPr dirty="0"/>
              <a:t>b</a:t>
            </a:r>
            <a:r>
              <a:rPr dirty="0" spc="15"/>
              <a:t>l</a:t>
            </a:r>
            <a:r>
              <a:rPr dirty="0" spc="5"/>
              <a:t>ight</a:t>
            </a:r>
            <a:r>
              <a:rPr dirty="0"/>
              <a:t>’</a:t>
            </a:r>
            <a:r>
              <a:rPr dirty="0" spc="-270"/>
              <a:t> </a:t>
            </a:r>
            <a:r>
              <a:rPr dirty="0" spc="5"/>
              <a:t>di</a:t>
            </a:r>
            <a:r>
              <a:rPr dirty="0" spc="5"/>
              <a:t>s</a:t>
            </a:r>
            <a:r>
              <a:rPr dirty="0"/>
              <a:t>ea</a:t>
            </a:r>
            <a:r>
              <a:rPr dirty="0" spc="-10"/>
              <a:t>s</a:t>
            </a:r>
            <a:r>
              <a:rPr dirty="0"/>
              <a:t>es</a:t>
            </a:r>
            <a:r>
              <a:rPr dirty="0" spc="-90"/>
              <a:t> </a:t>
            </a:r>
            <a:r>
              <a:rPr dirty="0"/>
              <a:t>re</a:t>
            </a:r>
            <a:r>
              <a:rPr dirty="0" spc="10"/>
              <a:t>s</a:t>
            </a:r>
            <a:r>
              <a:rPr dirty="0" spc="5"/>
              <a:t>p</a:t>
            </a:r>
            <a:r>
              <a:rPr dirty="0"/>
              <a:t>ec</a:t>
            </a:r>
            <a:r>
              <a:rPr dirty="0" spc="10"/>
              <a:t>t</a:t>
            </a:r>
            <a:r>
              <a:rPr dirty="0" spc="-15"/>
              <a:t>i</a:t>
            </a:r>
            <a:r>
              <a:rPr dirty="0" spc="5"/>
              <a:t>v</a:t>
            </a:r>
            <a:r>
              <a:rPr dirty="0" spc="-25"/>
              <a:t>e</a:t>
            </a:r>
            <a:r>
              <a:rPr dirty="0" spc="-15"/>
              <a:t>l</a:t>
            </a:r>
            <a:r>
              <a:rPr dirty="0"/>
              <a:t>y</a:t>
            </a:r>
            <a:r>
              <a:rPr dirty="0" spc="-70"/>
              <a:t> </a:t>
            </a:r>
            <a:r>
              <a:rPr dirty="0" spc="5"/>
              <a:t>s</a:t>
            </a:r>
            <a:r>
              <a:rPr dirty="0" spc="5"/>
              <a:t>in</a:t>
            </a:r>
            <a:r>
              <a:rPr dirty="0"/>
              <a:t>ce</a:t>
            </a:r>
            <a:r>
              <a:rPr dirty="0" spc="-75"/>
              <a:t> </a:t>
            </a:r>
            <a:r>
              <a:rPr dirty="0" spc="5"/>
              <a:t>th</a:t>
            </a:r>
            <a:r>
              <a:rPr dirty="0"/>
              <a:t>ey</a:t>
            </a:r>
            <a:r>
              <a:rPr dirty="0" spc="-35"/>
              <a:t> </a:t>
            </a:r>
            <a:r>
              <a:rPr dirty="0" spc="-50"/>
              <a:t>m</a:t>
            </a:r>
            <a:r>
              <a:rPr dirty="0"/>
              <a:t>a</a:t>
            </a:r>
            <a:r>
              <a:rPr dirty="0" spc="5"/>
              <a:t>tu</a:t>
            </a:r>
            <a:r>
              <a:rPr dirty="0"/>
              <a:t>re  </a:t>
            </a:r>
            <a:r>
              <a:rPr dirty="0" spc="5"/>
              <a:t>before the disease </a:t>
            </a:r>
            <a:r>
              <a:rPr dirty="0" spc="-5"/>
              <a:t>epidemic </a:t>
            </a:r>
            <a:r>
              <a:rPr dirty="0" spc="5"/>
              <a:t>occurs. Changing planting </a:t>
            </a:r>
            <a:r>
              <a:rPr dirty="0" spc="10"/>
              <a:t> </a:t>
            </a:r>
            <a:r>
              <a:rPr dirty="0" spc="5"/>
              <a:t>season </a:t>
            </a:r>
            <a:r>
              <a:rPr dirty="0"/>
              <a:t>in sugarcane </a:t>
            </a:r>
            <a:r>
              <a:rPr dirty="0" spc="5"/>
              <a:t>from June to </a:t>
            </a:r>
            <a:r>
              <a:rPr dirty="0"/>
              <a:t>October </a:t>
            </a:r>
            <a:r>
              <a:rPr dirty="0" spc="5"/>
              <a:t>has </a:t>
            </a:r>
            <a:r>
              <a:rPr dirty="0"/>
              <a:t>successfully </a:t>
            </a:r>
            <a:r>
              <a:rPr dirty="0" spc="5"/>
              <a:t> escaped leaf-rust. </a:t>
            </a:r>
            <a:r>
              <a:rPr dirty="0" spc="-30"/>
              <a:t>Virus </a:t>
            </a:r>
            <a:r>
              <a:rPr dirty="0"/>
              <a:t>free seed </a:t>
            </a:r>
            <a:r>
              <a:rPr dirty="0" spc="5"/>
              <a:t>potato </a:t>
            </a:r>
            <a:r>
              <a:rPr dirty="0"/>
              <a:t>is </a:t>
            </a:r>
            <a:r>
              <a:rPr dirty="0" spc="5"/>
              <a:t>produced by </a:t>
            </a:r>
            <a:r>
              <a:rPr dirty="0" spc="10"/>
              <a:t> </a:t>
            </a:r>
            <a:r>
              <a:rPr dirty="0" spc="5"/>
              <a:t>sowing the crop in </a:t>
            </a:r>
            <a:r>
              <a:rPr dirty="0"/>
              <a:t>October </a:t>
            </a:r>
            <a:r>
              <a:rPr dirty="0" spc="5"/>
              <a:t>in </a:t>
            </a:r>
            <a:r>
              <a:rPr dirty="0"/>
              <a:t>Jullundher </a:t>
            </a:r>
            <a:r>
              <a:rPr dirty="0" spc="5"/>
              <a:t>and other places </a:t>
            </a:r>
            <a:r>
              <a:rPr dirty="0" spc="10"/>
              <a:t> </a:t>
            </a:r>
            <a:r>
              <a:rPr dirty="0"/>
              <a:t>instead</a:t>
            </a:r>
            <a:r>
              <a:rPr dirty="0" spc="-75"/>
              <a:t> </a:t>
            </a:r>
            <a:r>
              <a:rPr dirty="0" spc="5"/>
              <a:t>of</a:t>
            </a:r>
            <a:r>
              <a:rPr dirty="0" spc="-30"/>
              <a:t> </a:t>
            </a:r>
            <a:r>
              <a:rPr dirty="0" spc="-15"/>
              <a:t>November,</a:t>
            </a:r>
            <a:r>
              <a:rPr dirty="0" spc="-10"/>
              <a:t> </a:t>
            </a:r>
            <a:r>
              <a:rPr dirty="0" spc="5"/>
              <a:t>the</a:t>
            </a:r>
            <a:r>
              <a:rPr dirty="0" spc="-30"/>
              <a:t> </a:t>
            </a:r>
            <a:r>
              <a:rPr dirty="0" spc="-5"/>
              <a:t>normal</a:t>
            </a:r>
            <a:r>
              <a:rPr dirty="0" spc="-25"/>
              <a:t> </a:t>
            </a:r>
            <a:r>
              <a:rPr dirty="0"/>
              <a:t>planting</a:t>
            </a:r>
            <a:r>
              <a:rPr dirty="0" spc="-70"/>
              <a:t> </a:t>
            </a:r>
            <a:r>
              <a:rPr dirty="0" spc="-5"/>
              <a:t>time.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5985" y="1578356"/>
            <a:ext cx="10899140" cy="417322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323850" marR="5080" indent="-311785">
              <a:lnSpc>
                <a:spcPct val="93100"/>
              </a:lnSpc>
              <a:spcBef>
                <a:spcPts val="345"/>
              </a:spcBef>
            </a:pPr>
            <a:r>
              <a:rPr dirty="0" sz="2900" spc="-5">
                <a:latin typeface="Arial MT"/>
                <a:cs typeface="Arial MT"/>
              </a:rPr>
              <a:t>2.</a:t>
            </a:r>
            <a:r>
              <a:rPr dirty="0" sz="2900" spc="15">
                <a:latin typeface="Arial MT"/>
                <a:cs typeface="Arial MT"/>
              </a:rPr>
              <a:t> </a:t>
            </a:r>
            <a:r>
              <a:rPr dirty="0" sz="2900" spc="-5" b="1">
                <a:latin typeface="Arial"/>
                <a:cs typeface="Arial"/>
              </a:rPr>
              <a:t>Disease</a:t>
            </a:r>
            <a:r>
              <a:rPr dirty="0" sz="2900" spc="20" b="1">
                <a:latin typeface="Arial"/>
                <a:cs typeface="Arial"/>
              </a:rPr>
              <a:t> </a:t>
            </a:r>
            <a:r>
              <a:rPr dirty="0" sz="2900" b="1">
                <a:latin typeface="Arial"/>
                <a:cs typeface="Arial"/>
              </a:rPr>
              <a:t>endurance</a:t>
            </a:r>
            <a:r>
              <a:rPr dirty="0" sz="2900" spc="-5" b="1">
                <a:latin typeface="Arial"/>
                <a:cs typeface="Arial"/>
              </a:rPr>
              <a:t> </a:t>
            </a:r>
            <a:r>
              <a:rPr dirty="0" sz="2900" b="1">
                <a:latin typeface="Arial"/>
                <a:cs typeface="Arial"/>
              </a:rPr>
              <a:t>or tolerance</a:t>
            </a:r>
            <a:r>
              <a:rPr dirty="0" sz="2900" spc="20" b="1">
                <a:latin typeface="Arial"/>
                <a:cs typeface="Arial"/>
              </a:rPr>
              <a:t> </a:t>
            </a:r>
            <a:r>
              <a:rPr dirty="0" sz="2900">
                <a:latin typeface="Arial MT"/>
                <a:cs typeface="Arial MT"/>
              </a:rPr>
              <a:t>:</a:t>
            </a:r>
            <a:r>
              <a:rPr dirty="0" sz="2900" spc="-35">
                <a:latin typeface="Arial MT"/>
                <a:cs typeface="Arial MT"/>
              </a:rPr>
              <a:t> </a:t>
            </a:r>
            <a:r>
              <a:rPr dirty="0" sz="2900" spc="-10">
                <a:latin typeface="Arial MT"/>
                <a:cs typeface="Arial MT"/>
              </a:rPr>
              <a:t>The</a:t>
            </a:r>
            <a:r>
              <a:rPr dirty="0" sz="2900" spc="15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ability</a:t>
            </a:r>
            <a:r>
              <a:rPr dirty="0" sz="2900" spc="3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of</a:t>
            </a:r>
            <a:r>
              <a:rPr dirty="0" sz="2900" spc="1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the</a:t>
            </a:r>
            <a:r>
              <a:rPr dirty="0" sz="2900" spc="5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plants</a:t>
            </a:r>
            <a:r>
              <a:rPr dirty="0" sz="2900" spc="15">
                <a:latin typeface="Arial MT"/>
                <a:cs typeface="Arial MT"/>
              </a:rPr>
              <a:t> </a:t>
            </a:r>
            <a:r>
              <a:rPr dirty="0" sz="2900" spc="5">
                <a:latin typeface="Arial MT"/>
                <a:cs typeface="Arial MT"/>
              </a:rPr>
              <a:t>to </a:t>
            </a:r>
            <a:r>
              <a:rPr dirty="0" sz="2900" spc="1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tolerate</a:t>
            </a:r>
            <a:r>
              <a:rPr dirty="0" sz="2900" spc="2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the </a:t>
            </a:r>
            <a:r>
              <a:rPr dirty="0" sz="2900" spc="-5">
                <a:latin typeface="Arial MT"/>
                <a:cs typeface="Arial MT"/>
              </a:rPr>
              <a:t>invasion</a:t>
            </a:r>
            <a:r>
              <a:rPr dirty="0" sz="2900" spc="2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of </a:t>
            </a:r>
            <a:r>
              <a:rPr dirty="0" sz="2900" spc="5">
                <a:latin typeface="Arial MT"/>
                <a:cs typeface="Arial MT"/>
              </a:rPr>
              <a:t>the</a:t>
            </a:r>
            <a:r>
              <a:rPr dirty="0" sz="2900" spc="-15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pathogen</a:t>
            </a:r>
            <a:r>
              <a:rPr dirty="0" sz="2900" spc="20">
                <a:latin typeface="Arial MT"/>
                <a:cs typeface="Arial MT"/>
              </a:rPr>
              <a:t> </a:t>
            </a:r>
            <a:r>
              <a:rPr dirty="0" sz="2900" spc="-10">
                <a:latin typeface="Arial MT"/>
                <a:cs typeface="Arial MT"/>
              </a:rPr>
              <a:t>without</a:t>
            </a:r>
            <a:r>
              <a:rPr dirty="0" sz="2900" spc="85">
                <a:latin typeface="Arial MT"/>
                <a:cs typeface="Arial MT"/>
              </a:rPr>
              <a:t> </a:t>
            </a:r>
            <a:r>
              <a:rPr dirty="0" sz="2900" spc="-10">
                <a:latin typeface="Arial MT"/>
                <a:cs typeface="Arial MT"/>
              </a:rPr>
              <a:t>showing</a:t>
            </a:r>
            <a:r>
              <a:rPr dirty="0" sz="2900" spc="6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much </a:t>
            </a:r>
            <a:r>
              <a:rPr dirty="0" sz="2900" spc="5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damage.</a:t>
            </a:r>
            <a:r>
              <a:rPr dirty="0" sz="2900" spc="-40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This</a:t>
            </a:r>
            <a:r>
              <a:rPr dirty="0" sz="2900" spc="15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endurance</a:t>
            </a:r>
            <a:r>
              <a:rPr dirty="0" sz="2900" spc="2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is</a:t>
            </a:r>
            <a:r>
              <a:rPr dirty="0" sz="2900" spc="15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brought</a:t>
            </a:r>
            <a:r>
              <a:rPr dirty="0" sz="2900" spc="5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about</a:t>
            </a:r>
            <a:r>
              <a:rPr dirty="0" sz="2900" spc="3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by</a:t>
            </a:r>
            <a:r>
              <a:rPr dirty="0" sz="2900" spc="-1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the</a:t>
            </a:r>
            <a:r>
              <a:rPr dirty="0" sz="2900" spc="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influence</a:t>
            </a:r>
            <a:r>
              <a:rPr dirty="0" sz="2900" spc="2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of </a:t>
            </a:r>
            <a:r>
              <a:rPr dirty="0" sz="2900" spc="5">
                <a:latin typeface="Arial MT"/>
                <a:cs typeface="Arial MT"/>
              </a:rPr>
              <a:t> </a:t>
            </a:r>
            <a:r>
              <a:rPr dirty="0" sz="2900" spc="-10">
                <a:latin typeface="Arial MT"/>
                <a:cs typeface="Arial MT"/>
              </a:rPr>
              <a:t>external</a:t>
            </a:r>
            <a:r>
              <a:rPr dirty="0" sz="2900" spc="55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characters.</a:t>
            </a:r>
            <a:r>
              <a:rPr dirty="0" sz="2900" spc="5">
                <a:latin typeface="Arial MT"/>
                <a:cs typeface="Arial MT"/>
              </a:rPr>
              <a:t> </a:t>
            </a:r>
            <a:r>
              <a:rPr dirty="0" sz="2900" spc="-30">
                <a:latin typeface="Arial MT"/>
                <a:cs typeface="Arial MT"/>
              </a:rPr>
              <a:t>Generally,</a:t>
            </a:r>
            <a:r>
              <a:rPr dirty="0" sz="2900" spc="75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tolerance</a:t>
            </a:r>
            <a:r>
              <a:rPr dirty="0" sz="2900" spc="3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is</a:t>
            </a:r>
            <a:r>
              <a:rPr dirty="0" sz="2900" spc="5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difficult</a:t>
            </a:r>
            <a:r>
              <a:rPr dirty="0" sz="2900">
                <a:latin typeface="Arial MT"/>
                <a:cs typeface="Arial MT"/>
              </a:rPr>
              <a:t> to</a:t>
            </a:r>
            <a:r>
              <a:rPr dirty="0" sz="2900" spc="1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measure </a:t>
            </a:r>
            <a:r>
              <a:rPr dirty="0" sz="2900" spc="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since</a:t>
            </a:r>
            <a:r>
              <a:rPr dirty="0" sz="2900" spc="-1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it</a:t>
            </a:r>
            <a:r>
              <a:rPr dirty="0" sz="2900" spc="2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is</a:t>
            </a:r>
            <a:r>
              <a:rPr dirty="0" sz="2900" spc="5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confounded</a:t>
            </a:r>
            <a:r>
              <a:rPr dirty="0" sz="2900" spc="30">
                <a:latin typeface="Arial MT"/>
                <a:cs typeface="Arial MT"/>
              </a:rPr>
              <a:t> </a:t>
            </a:r>
            <a:r>
              <a:rPr dirty="0" sz="2900" spc="-15">
                <a:latin typeface="Arial MT"/>
                <a:cs typeface="Arial MT"/>
              </a:rPr>
              <a:t>with</a:t>
            </a:r>
            <a:r>
              <a:rPr dirty="0" sz="2900" spc="6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partial</a:t>
            </a:r>
            <a:r>
              <a:rPr dirty="0" sz="2900" spc="3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resistance</a:t>
            </a:r>
            <a:r>
              <a:rPr dirty="0" sz="2900" spc="-10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and</a:t>
            </a:r>
            <a:r>
              <a:rPr dirty="0" sz="2900" spc="1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disease </a:t>
            </a:r>
            <a:r>
              <a:rPr dirty="0" sz="2900" spc="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escape. </a:t>
            </a:r>
            <a:r>
              <a:rPr dirty="0" sz="2900" spc="-170">
                <a:latin typeface="Arial MT"/>
                <a:cs typeface="Arial MT"/>
              </a:rPr>
              <a:t>To</a:t>
            </a:r>
            <a:r>
              <a:rPr dirty="0" sz="2900" spc="-16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estimate </a:t>
            </a:r>
            <a:r>
              <a:rPr dirty="0" sz="2900" spc="-5">
                <a:latin typeface="Arial MT"/>
                <a:cs typeface="Arial MT"/>
              </a:rPr>
              <a:t>tolerance </a:t>
            </a:r>
            <a:r>
              <a:rPr dirty="0" sz="2900" spc="5">
                <a:latin typeface="Arial MT"/>
                <a:cs typeface="Arial MT"/>
              </a:rPr>
              <a:t>the </a:t>
            </a:r>
            <a:r>
              <a:rPr dirty="0" sz="2900">
                <a:latin typeface="Arial MT"/>
                <a:cs typeface="Arial MT"/>
              </a:rPr>
              <a:t>loss in </a:t>
            </a:r>
            <a:r>
              <a:rPr dirty="0" sz="2900" spc="-10">
                <a:latin typeface="Arial MT"/>
                <a:cs typeface="Arial MT"/>
              </a:rPr>
              <a:t>yield </a:t>
            </a:r>
            <a:r>
              <a:rPr dirty="0" sz="2900" spc="-5">
                <a:latin typeface="Arial MT"/>
                <a:cs typeface="Arial MT"/>
              </a:rPr>
              <a:t>and </a:t>
            </a:r>
            <a:r>
              <a:rPr dirty="0" sz="2900">
                <a:latin typeface="Arial MT"/>
                <a:cs typeface="Arial MT"/>
              </a:rPr>
              <a:t>some </a:t>
            </a:r>
            <a:r>
              <a:rPr dirty="0" sz="2900" spc="-5">
                <a:latin typeface="Arial MT"/>
                <a:cs typeface="Arial MT"/>
              </a:rPr>
              <a:t>other </a:t>
            </a:r>
            <a:r>
              <a:rPr dirty="0" sz="2900">
                <a:latin typeface="Arial MT"/>
                <a:cs typeface="Arial MT"/>
              </a:rPr>
              <a:t> trait</a:t>
            </a:r>
            <a:r>
              <a:rPr dirty="0" sz="2900" spc="1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of</a:t>
            </a:r>
            <a:r>
              <a:rPr dirty="0" sz="2900" spc="15">
                <a:latin typeface="Arial MT"/>
                <a:cs typeface="Arial MT"/>
              </a:rPr>
              <a:t> </a:t>
            </a:r>
            <a:r>
              <a:rPr dirty="0" sz="2900" spc="-10">
                <a:latin typeface="Arial MT"/>
                <a:cs typeface="Arial MT"/>
              </a:rPr>
              <a:t>several</a:t>
            </a:r>
            <a:r>
              <a:rPr dirty="0" sz="2900" spc="30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host</a:t>
            </a:r>
            <a:r>
              <a:rPr dirty="0" sz="2900" spc="20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varieties</a:t>
            </a:r>
            <a:r>
              <a:rPr dirty="0" sz="2900" spc="45">
                <a:latin typeface="Arial MT"/>
                <a:cs typeface="Arial MT"/>
              </a:rPr>
              <a:t> </a:t>
            </a:r>
            <a:r>
              <a:rPr dirty="0" sz="2900" spc="-10">
                <a:latin typeface="Arial MT"/>
                <a:cs typeface="Arial MT"/>
              </a:rPr>
              <a:t>having</a:t>
            </a:r>
            <a:r>
              <a:rPr dirty="0" sz="2900" spc="5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the</a:t>
            </a:r>
            <a:r>
              <a:rPr dirty="0" sz="2900" spc="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same</a:t>
            </a:r>
            <a:r>
              <a:rPr dirty="0" sz="2900" spc="5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amount</a:t>
            </a:r>
            <a:r>
              <a:rPr dirty="0" sz="2900" spc="-1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of</a:t>
            </a:r>
            <a:r>
              <a:rPr dirty="0" sz="2900" spc="1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disease </a:t>
            </a:r>
            <a:r>
              <a:rPr dirty="0" sz="2900" spc="-790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eg.,leaf</a:t>
            </a:r>
            <a:r>
              <a:rPr dirty="0" sz="2900" spc="20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area</a:t>
            </a:r>
            <a:r>
              <a:rPr dirty="0" sz="2900" spc="25">
                <a:latin typeface="Arial MT"/>
                <a:cs typeface="Arial MT"/>
              </a:rPr>
              <a:t> </a:t>
            </a:r>
            <a:r>
              <a:rPr dirty="0" sz="2900" spc="-10">
                <a:latin typeface="Arial MT"/>
                <a:cs typeface="Arial MT"/>
              </a:rPr>
              <a:t>covered</a:t>
            </a:r>
            <a:r>
              <a:rPr dirty="0" sz="2900" spc="2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by</a:t>
            </a:r>
            <a:r>
              <a:rPr dirty="0" sz="2900" spc="1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disease</a:t>
            </a:r>
            <a:r>
              <a:rPr dirty="0" sz="2900" spc="-1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etc.,</a:t>
            </a:r>
            <a:r>
              <a:rPr dirty="0" sz="2900" spc="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is</a:t>
            </a:r>
            <a:r>
              <a:rPr dirty="0" sz="2900" spc="20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compared.</a:t>
            </a:r>
            <a:r>
              <a:rPr dirty="0" sz="2900" spc="4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Eg.</a:t>
            </a:r>
            <a:r>
              <a:rPr dirty="0" sz="2900" spc="2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In</a:t>
            </a:r>
            <a:r>
              <a:rPr dirty="0" sz="2900" spc="1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Barley </a:t>
            </a:r>
            <a:r>
              <a:rPr dirty="0" sz="2900" spc="-79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the </a:t>
            </a:r>
            <a:r>
              <a:rPr dirty="0" sz="2900" spc="-10">
                <a:latin typeface="Arial MT"/>
                <a:cs typeface="Arial MT"/>
              </a:rPr>
              <a:t>variety</a:t>
            </a:r>
            <a:r>
              <a:rPr dirty="0" sz="2900" spc="4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Proctor</a:t>
            </a:r>
            <a:r>
              <a:rPr dirty="0" sz="2900" spc="-15">
                <a:latin typeface="Arial MT"/>
                <a:cs typeface="Arial MT"/>
              </a:rPr>
              <a:t> </a:t>
            </a:r>
            <a:r>
              <a:rPr dirty="0" sz="2900" spc="-10">
                <a:latin typeface="Arial MT"/>
                <a:cs typeface="Arial MT"/>
              </a:rPr>
              <a:t>shows</a:t>
            </a:r>
            <a:r>
              <a:rPr dirty="0" sz="2900" spc="70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13%</a:t>
            </a:r>
            <a:r>
              <a:rPr dirty="0" sz="2900" spc="10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yield</a:t>
            </a:r>
            <a:r>
              <a:rPr dirty="0" sz="2900" spc="5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loss</a:t>
            </a:r>
            <a:r>
              <a:rPr dirty="0" sz="2900" spc="-2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as</a:t>
            </a:r>
            <a:r>
              <a:rPr dirty="0" sz="2900" spc="1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compared to</a:t>
            </a:r>
            <a:r>
              <a:rPr dirty="0" sz="2900" spc="-10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20% </a:t>
            </a:r>
            <a:r>
              <a:rPr dirty="0" sz="2900">
                <a:latin typeface="Arial MT"/>
                <a:cs typeface="Arial MT"/>
              </a:rPr>
              <a:t> loss</a:t>
            </a:r>
            <a:r>
              <a:rPr dirty="0" sz="2900" spc="-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in the</a:t>
            </a:r>
            <a:r>
              <a:rPr dirty="0" sz="2900" spc="-15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varieties</a:t>
            </a:r>
            <a:r>
              <a:rPr dirty="0" sz="2900" spc="7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Zephy</a:t>
            </a:r>
            <a:r>
              <a:rPr dirty="0" sz="2900" spc="-15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and</a:t>
            </a:r>
            <a:r>
              <a:rPr dirty="0" sz="2900" spc="2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Sultan.</a:t>
            </a:r>
            <a:endParaRPr sz="29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66950" y="218643"/>
            <a:ext cx="9287510" cy="482092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323850" marR="5080" indent="-311150">
              <a:lnSpc>
                <a:spcPct val="93000"/>
              </a:lnSpc>
              <a:spcBef>
                <a:spcPts val="345"/>
              </a:spcBef>
            </a:pPr>
            <a:r>
              <a:rPr dirty="0" sz="2800" spc="5">
                <a:latin typeface="Times New Roman"/>
                <a:cs typeface="Times New Roman"/>
              </a:rPr>
              <a:t>3. </a:t>
            </a:r>
            <a:r>
              <a:rPr dirty="0" sz="2800" spc="5" b="1">
                <a:latin typeface="Times New Roman"/>
                <a:cs typeface="Times New Roman"/>
              </a:rPr>
              <a:t>Disease </a:t>
            </a:r>
            <a:r>
              <a:rPr dirty="0" sz="2800" b="1">
                <a:latin typeface="Times New Roman"/>
                <a:cs typeface="Times New Roman"/>
              </a:rPr>
              <a:t>Resistance </a:t>
            </a:r>
            <a:r>
              <a:rPr dirty="0" sz="2800">
                <a:latin typeface="Times New Roman"/>
                <a:cs typeface="Times New Roman"/>
              </a:rPr>
              <a:t>: The ability </a:t>
            </a:r>
            <a:r>
              <a:rPr dirty="0" sz="2800" spc="5">
                <a:latin typeface="Times New Roman"/>
                <a:cs typeface="Times New Roman"/>
              </a:rPr>
              <a:t>of plants to </a:t>
            </a:r>
            <a:r>
              <a:rPr dirty="0" sz="2800">
                <a:latin typeface="Times New Roman"/>
                <a:cs typeface="Times New Roman"/>
              </a:rPr>
              <a:t>withstand, </a:t>
            </a:r>
            <a:r>
              <a:rPr dirty="0" sz="2800" spc="5">
                <a:latin typeface="Times New Roman"/>
                <a:cs typeface="Times New Roman"/>
              </a:rPr>
              <a:t> oppose or </a:t>
            </a:r>
            <a:r>
              <a:rPr dirty="0" sz="2800">
                <a:latin typeface="Times New Roman"/>
                <a:cs typeface="Times New Roman"/>
              </a:rPr>
              <a:t>overcome </a:t>
            </a:r>
            <a:r>
              <a:rPr dirty="0" sz="2800" spc="5">
                <a:latin typeface="Times New Roman"/>
                <a:cs typeface="Times New Roman"/>
              </a:rPr>
              <a:t>the </a:t>
            </a:r>
            <a:r>
              <a:rPr dirty="0" sz="2800">
                <a:latin typeface="Times New Roman"/>
                <a:cs typeface="Times New Roman"/>
              </a:rPr>
              <a:t>attack of pathogens. Resistance is a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relative </a:t>
            </a:r>
            <a:r>
              <a:rPr dirty="0" sz="2800" spc="5">
                <a:latin typeface="Times New Roman"/>
                <a:cs typeface="Times New Roman"/>
              </a:rPr>
              <a:t>term and it </a:t>
            </a:r>
            <a:r>
              <a:rPr dirty="0" sz="2800">
                <a:latin typeface="Times New Roman"/>
                <a:cs typeface="Times New Roman"/>
              </a:rPr>
              <a:t>generally refers </a:t>
            </a:r>
            <a:r>
              <a:rPr dirty="0" sz="2800" spc="5">
                <a:latin typeface="Times New Roman"/>
                <a:cs typeface="Times New Roman"/>
              </a:rPr>
              <a:t>to any </a:t>
            </a:r>
            <a:r>
              <a:rPr dirty="0" sz="2800">
                <a:latin typeface="Times New Roman"/>
                <a:cs typeface="Times New Roman"/>
              </a:rPr>
              <a:t>retardation </a:t>
            </a:r>
            <a:r>
              <a:rPr dirty="0" sz="2800" spc="5">
                <a:latin typeface="Times New Roman"/>
                <a:cs typeface="Times New Roman"/>
              </a:rPr>
              <a:t>in the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development </a:t>
            </a:r>
            <a:r>
              <a:rPr dirty="0" sz="2800" spc="5">
                <a:latin typeface="Times New Roman"/>
                <a:cs typeface="Times New Roman"/>
              </a:rPr>
              <a:t>of the </a:t>
            </a:r>
            <a:r>
              <a:rPr dirty="0" sz="2800">
                <a:latin typeface="Times New Roman"/>
                <a:cs typeface="Times New Roman"/>
              </a:rPr>
              <a:t>attacking pathogen. In </a:t>
            </a:r>
            <a:r>
              <a:rPr dirty="0" sz="2800" spc="5">
                <a:latin typeface="Times New Roman"/>
                <a:cs typeface="Times New Roman"/>
              </a:rPr>
              <a:t>case of </a:t>
            </a:r>
            <a:r>
              <a:rPr dirty="0" sz="2800">
                <a:latin typeface="Times New Roman"/>
                <a:cs typeface="Times New Roman"/>
              </a:rPr>
              <a:t>resistance,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disease </a:t>
            </a:r>
            <a:r>
              <a:rPr dirty="0" sz="2800" spc="-15">
                <a:latin typeface="Times New Roman"/>
                <a:cs typeface="Times New Roman"/>
              </a:rPr>
              <a:t>symptoms </a:t>
            </a:r>
            <a:r>
              <a:rPr dirty="0" sz="2800" spc="5">
                <a:latin typeface="Times New Roman"/>
                <a:cs typeface="Times New Roman"/>
              </a:rPr>
              <a:t>to develop and the rate of </a:t>
            </a:r>
            <a:r>
              <a:rPr dirty="0" sz="2800">
                <a:latin typeface="Times New Roman"/>
                <a:cs typeface="Times New Roman"/>
              </a:rPr>
              <a:t>reproduction is </a:t>
            </a:r>
            <a:r>
              <a:rPr dirty="0" sz="2800" spc="5">
                <a:latin typeface="Times New Roman"/>
                <a:cs typeface="Times New Roman"/>
              </a:rPr>
              <a:t> never </a:t>
            </a:r>
            <a:r>
              <a:rPr dirty="0" sz="2800">
                <a:latin typeface="Times New Roman"/>
                <a:cs typeface="Times New Roman"/>
              </a:rPr>
              <a:t>zero i.e., r? </a:t>
            </a:r>
            <a:r>
              <a:rPr dirty="0" sz="2800" spc="5">
                <a:latin typeface="Times New Roman"/>
                <a:cs typeface="Times New Roman"/>
              </a:rPr>
              <a:t>o but it is </a:t>
            </a:r>
            <a:r>
              <a:rPr dirty="0" sz="2800" spc="-5">
                <a:latin typeface="Times New Roman"/>
                <a:cs typeface="Times New Roman"/>
              </a:rPr>
              <a:t>sufficiently </a:t>
            </a:r>
            <a:r>
              <a:rPr dirty="0" sz="2800">
                <a:latin typeface="Times New Roman"/>
                <a:cs typeface="Times New Roman"/>
              </a:rPr>
              <a:t>lower </a:t>
            </a:r>
            <a:r>
              <a:rPr dirty="0" sz="2800" spc="5">
                <a:latin typeface="Times New Roman"/>
                <a:cs typeface="Times New Roman"/>
              </a:rPr>
              <a:t>than 1 (the rate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>
                <a:latin typeface="Times New Roman"/>
                <a:cs typeface="Times New Roman"/>
              </a:rPr>
              <a:t>reproduction on </a:t>
            </a:r>
            <a:r>
              <a:rPr dirty="0" sz="2800" spc="5">
                <a:latin typeface="Times New Roman"/>
                <a:cs typeface="Times New Roman"/>
              </a:rPr>
              <a:t>the </a:t>
            </a:r>
            <a:r>
              <a:rPr dirty="0" sz="2800">
                <a:latin typeface="Times New Roman"/>
                <a:cs typeface="Times New Roman"/>
              </a:rPr>
              <a:t>susceptible variety) </a:t>
            </a:r>
            <a:r>
              <a:rPr dirty="0" sz="2800" spc="5">
                <a:latin typeface="Times New Roman"/>
                <a:cs typeface="Times New Roman"/>
              </a:rPr>
              <a:t>to be useful.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inhibition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>
                <a:latin typeface="Times New Roman"/>
                <a:cs typeface="Times New Roman"/>
              </a:rPr>
              <a:t>growth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pathogen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believed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</a:t>
            </a:r>
            <a:r>
              <a:rPr dirty="0" sz="2800" spc="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nutrional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nature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some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cases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chemical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growth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inhibitors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may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involved.Resistance </a:t>
            </a:r>
            <a:r>
              <a:rPr dirty="0" sz="2800">
                <a:latin typeface="Times New Roman"/>
                <a:cs typeface="Times New Roman"/>
              </a:rPr>
              <a:t>is </a:t>
            </a:r>
            <a:r>
              <a:rPr dirty="0" sz="2800" spc="-5">
                <a:latin typeface="Times New Roman"/>
                <a:cs typeface="Times New Roman"/>
              </a:rPr>
              <a:t>largely </a:t>
            </a:r>
            <a:r>
              <a:rPr dirty="0" sz="2800">
                <a:latin typeface="Times New Roman"/>
                <a:cs typeface="Times New Roman"/>
              </a:rPr>
              <a:t>controlled </a:t>
            </a:r>
            <a:r>
              <a:rPr dirty="0" sz="2800" spc="5">
                <a:latin typeface="Times New Roman"/>
                <a:cs typeface="Times New Roman"/>
              </a:rPr>
              <a:t>by </a:t>
            </a:r>
            <a:r>
              <a:rPr dirty="0" sz="2800">
                <a:latin typeface="Times New Roman"/>
                <a:cs typeface="Times New Roman"/>
              </a:rPr>
              <a:t>inherited </a:t>
            </a:r>
            <a:r>
              <a:rPr dirty="0" sz="2800" spc="5">
                <a:latin typeface="Times New Roman"/>
                <a:cs typeface="Times New Roman"/>
              </a:rPr>
              <a:t> characters i) </a:t>
            </a:r>
            <a:r>
              <a:rPr dirty="0" sz="2800" spc="-15">
                <a:latin typeface="Times New Roman"/>
                <a:cs typeface="Times New Roman"/>
              </a:rPr>
              <a:t>may </a:t>
            </a:r>
            <a:r>
              <a:rPr dirty="0" sz="2800" spc="5">
                <a:latin typeface="Times New Roman"/>
                <a:cs typeface="Times New Roman"/>
              </a:rPr>
              <a:t>be </a:t>
            </a:r>
            <a:r>
              <a:rPr dirty="0" sz="2800">
                <a:latin typeface="Times New Roman"/>
                <a:cs typeface="Times New Roman"/>
              </a:rPr>
              <a:t>controlled </a:t>
            </a:r>
            <a:r>
              <a:rPr dirty="0" sz="2800" spc="5">
                <a:latin typeface="Times New Roman"/>
                <a:cs typeface="Times New Roman"/>
              </a:rPr>
              <a:t>by </a:t>
            </a:r>
            <a:r>
              <a:rPr dirty="0" sz="2800">
                <a:latin typeface="Times New Roman"/>
                <a:cs typeface="Times New Roman"/>
              </a:rPr>
              <a:t>single dominant </a:t>
            </a:r>
            <a:r>
              <a:rPr dirty="0" sz="2800" spc="5">
                <a:latin typeface="Times New Roman"/>
                <a:cs typeface="Times New Roman"/>
              </a:rPr>
              <a:t>gene in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Ottawa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770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B,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Newland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flax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variety,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wheat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all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rusts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NP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809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2580" y="191769"/>
            <a:ext cx="9184640" cy="578104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323215" marR="5080" indent="-311150">
              <a:lnSpc>
                <a:spcPct val="93000"/>
              </a:lnSpc>
              <a:spcBef>
                <a:spcPts val="340"/>
              </a:spcBef>
              <a:buFont typeface="Times New Roman"/>
              <a:buAutoNum type="arabicPeriod" startAt="4"/>
              <a:tabLst>
                <a:tab pos="369570" algn="l"/>
              </a:tabLst>
            </a:pPr>
            <a:r>
              <a:rPr dirty="0"/>
              <a:t>	</a:t>
            </a:r>
            <a:r>
              <a:rPr dirty="0" sz="2800" spc="-5" b="1">
                <a:latin typeface="Times New Roman"/>
                <a:cs typeface="Times New Roman"/>
              </a:rPr>
              <a:t>Immunity</a:t>
            </a:r>
            <a:r>
              <a:rPr dirty="0" sz="2800" spc="-5">
                <a:latin typeface="Times New Roman"/>
                <a:cs typeface="Times New Roman"/>
              </a:rPr>
              <a:t>: When </a:t>
            </a:r>
            <a:r>
              <a:rPr dirty="0" sz="2800" spc="5">
                <a:latin typeface="Times New Roman"/>
                <a:cs typeface="Times New Roman"/>
              </a:rPr>
              <a:t>the host does not show the </a:t>
            </a:r>
            <a:r>
              <a:rPr dirty="0" sz="2800" spc="-15">
                <a:latin typeface="Times New Roman"/>
                <a:cs typeface="Times New Roman"/>
              </a:rPr>
              <a:t>symptoms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disease </a:t>
            </a:r>
            <a:r>
              <a:rPr dirty="0" sz="2800" spc="5">
                <a:latin typeface="Times New Roman"/>
                <a:cs typeface="Times New Roman"/>
              </a:rPr>
              <a:t>it is known </a:t>
            </a:r>
            <a:r>
              <a:rPr dirty="0" sz="2800">
                <a:latin typeface="Times New Roman"/>
                <a:cs typeface="Times New Roman"/>
              </a:rPr>
              <a:t>as </a:t>
            </a:r>
            <a:r>
              <a:rPr dirty="0" sz="2800" spc="-15">
                <a:latin typeface="Times New Roman"/>
                <a:cs typeface="Times New Roman"/>
              </a:rPr>
              <a:t>immune </a:t>
            </a:r>
            <a:r>
              <a:rPr dirty="0" sz="2800">
                <a:latin typeface="Times New Roman"/>
                <a:cs typeface="Times New Roman"/>
              </a:rPr>
              <a:t>reaction. </a:t>
            </a:r>
            <a:r>
              <a:rPr dirty="0" sz="2800" spc="-10">
                <a:latin typeface="Times New Roman"/>
                <a:cs typeface="Times New Roman"/>
              </a:rPr>
              <a:t>Immunity </a:t>
            </a:r>
            <a:r>
              <a:rPr dirty="0" sz="2800" spc="-15">
                <a:latin typeface="Times New Roman"/>
                <a:cs typeface="Times New Roman"/>
              </a:rPr>
              <a:t>may </a:t>
            </a:r>
            <a:r>
              <a:rPr dirty="0" sz="2800" spc="5">
                <a:latin typeface="Times New Roman"/>
                <a:cs typeface="Times New Roman"/>
              </a:rPr>
              <a:t>result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from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prevention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pathogen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reach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appropriate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parts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the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host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e.g.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exclusion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spores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ovary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infecting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fungi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by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closed </a:t>
            </a:r>
            <a:r>
              <a:rPr dirty="0" sz="2800">
                <a:latin typeface="Times New Roman"/>
                <a:cs typeface="Times New Roman"/>
              </a:rPr>
              <a:t>flowering </a:t>
            </a:r>
            <a:r>
              <a:rPr dirty="0" sz="2800" spc="5">
                <a:latin typeface="Times New Roman"/>
                <a:cs typeface="Times New Roman"/>
              </a:rPr>
              <a:t>habit of </a:t>
            </a:r>
            <a:r>
              <a:rPr dirty="0" sz="2800">
                <a:latin typeface="Times New Roman"/>
                <a:cs typeface="Times New Roman"/>
              </a:rPr>
              <a:t>wheat </a:t>
            </a:r>
            <a:r>
              <a:rPr dirty="0" sz="2800" spc="5">
                <a:latin typeface="Times New Roman"/>
                <a:cs typeface="Times New Roman"/>
              </a:rPr>
              <a:t>and </a:t>
            </a:r>
            <a:r>
              <a:rPr dirty="0" sz="2800" spc="-30">
                <a:latin typeface="Times New Roman"/>
                <a:cs typeface="Times New Roman"/>
              </a:rPr>
              <a:t>barley. </a:t>
            </a:r>
            <a:r>
              <a:rPr dirty="0" sz="2800">
                <a:latin typeface="Times New Roman"/>
                <a:cs typeface="Times New Roman"/>
              </a:rPr>
              <a:t>It </a:t>
            </a:r>
            <a:r>
              <a:rPr dirty="0" sz="2800" spc="5">
                <a:latin typeface="Times New Roman"/>
                <a:cs typeface="Times New Roman"/>
              </a:rPr>
              <a:t>is </a:t>
            </a:r>
            <a:r>
              <a:rPr dirty="0" sz="2800" spc="-10">
                <a:latin typeface="Times New Roman"/>
                <a:cs typeface="Times New Roman"/>
              </a:rPr>
              <a:t>more 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generally produced by hypersensitive </a:t>
            </a:r>
            <a:r>
              <a:rPr dirty="0" sz="2800" spc="5">
                <a:latin typeface="Times New Roman"/>
                <a:cs typeface="Times New Roman"/>
              </a:rPr>
              <a:t>reaction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5">
                <a:latin typeface="Times New Roman"/>
                <a:cs typeface="Times New Roman"/>
              </a:rPr>
              <a:t>the host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usually </a:t>
            </a:r>
            <a:r>
              <a:rPr dirty="0" sz="2800" spc="-5">
                <a:latin typeface="Times New Roman"/>
                <a:cs typeface="Times New Roman"/>
              </a:rPr>
              <a:t>immediately </a:t>
            </a:r>
            <a:r>
              <a:rPr dirty="0" sz="2800">
                <a:latin typeface="Times New Roman"/>
                <a:cs typeface="Times New Roman"/>
              </a:rPr>
              <a:t>after </a:t>
            </a:r>
            <a:r>
              <a:rPr dirty="0" sz="2800" spc="5">
                <a:latin typeface="Times New Roman"/>
                <a:cs typeface="Times New Roman"/>
              </a:rPr>
              <a:t>the </a:t>
            </a:r>
            <a:r>
              <a:rPr dirty="0" sz="2800">
                <a:latin typeface="Times New Roman"/>
                <a:cs typeface="Times New Roman"/>
              </a:rPr>
              <a:t>infection was </a:t>
            </a:r>
            <a:r>
              <a:rPr dirty="0" sz="2800" spc="5">
                <a:latin typeface="Times New Roman"/>
                <a:cs typeface="Times New Roman"/>
              </a:rPr>
              <a:t>occurred. </a:t>
            </a:r>
            <a:r>
              <a:rPr dirty="0" sz="2800">
                <a:latin typeface="Times New Roman"/>
                <a:cs typeface="Times New Roman"/>
              </a:rPr>
              <a:t>In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immune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reaction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rate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reproduction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zero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i.e.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=</a:t>
            </a:r>
            <a:r>
              <a:rPr dirty="0" sz="2800" spc="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0.</a:t>
            </a:r>
            <a:endParaRPr sz="2800">
              <a:latin typeface="Times New Roman"/>
              <a:cs typeface="Times New Roman"/>
            </a:endParaRPr>
          </a:p>
          <a:p>
            <a:pPr marL="323215" marR="377825" indent="-311150">
              <a:lnSpc>
                <a:spcPct val="93000"/>
              </a:lnSpc>
              <a:spcBef>
                <a:spcPts val="1320"/>
              </a:spcBef>
              <a:buFont typeface="Times New Roman"/>
              <a:buAutoNum type="arabicPeriod" startAt="4"/>
              <a:tabLst>
                <a:tab pos="369570" algn="l"/>
              </a:tabLst>
            </a:pPr>
            <a:r>
              <a:rPr dirty="0"/>
              <a:t>	</a:t>
            </a:r>
            <a:r>
              <a:rPr dirty="0" sz="2800" b="1">
                <a:latin typeface="Times New Roman"/>
                <a:cs typeface="Times New Roman"/>
              </a:rPr>
              <a:t>Hypersensitivity: </a:t>
            </a:r>
            <a:r>
              <a:rPr dirty="0" sz="2800" spc="-5">
                <a:latin typeface="Times New Roman"/>
                <a:cs typeface="Times New Roman"/>
              </a:rPr>
              <a:t>Immediately </a:t>
            </a:r>
            <a:r>
              <a:rPr dirty="0" sz="2800" spc="5">
                <a:latin typeface="Times New Roman"/>
                <a:cs typeface="Times New Roman"/>
              </a:rPr>
              <a:t>after the infection several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host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cells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surrounding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point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>
                <a:latin typeface="Times New Roman"/>
                <a:cs typeface="Times New Roman"/>
              </a:rPr>
              <a:t>infection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so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sensitive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that they </a:t>
            </a:r>
            <a:r>
              <a:rPr dirty="0" sz="2800">
                <a:latin typeface="Times New Roman"/>
                <a:cs typeface="Times New Roman"/>
              </a:rPr>
              <a:t>will </a:t>
            </a:r>
            <a:r>
              <a:rPr dirty="0" sz="2800" spc="5">
                <a:latin typeface="Times New Roman"/>
                <a:cs typeface="Times New Roman"/>
              </a:rPr>
              <a:t>die. </a:t>
            </a:r>
            <a:r>
              <a:rPr dirty="0" sz="2800">
                <a:latin typeface="Times New Roman"/>
                <a:cs typeface="Times New Roman"/>
              </a:rPr>
              <a:t>This </a:t>
            </a:r>
            <a:r>
              <a:rPr dirty="0" sz="2800" spc="5">
                <a:latin typeface="Times New Roman"/>
                <a:cs typeface="Times New Roman"/>
              </a:rPr>
              <a:t>leads to the death of the </a:t>
            </a:r>
            <a:r>
              <a:rPr dirty="0" sz="2800">
                <a:latin typeface="Times New Roman"/>
                <a:cs typeface="Times New Roman"/>
              </a:rPr>
              <a:t>pathogen </a:t>
            </a:r>
            <a:r>
              <a:rPr dirty="0" sz="2800" spc="5">
                <a:latin typeface="Times New Roman"/>
                <a:cs typeface="Times New Roman"/>
              </a:rPr>
              <a:t> because the rust </a:t>
            </a:r>
            <a:r>
              <a:rPr dirty="0" sz="2800" spc="-5">
                <a:latin typeface="Times New Roman"/>
                <a:cs typeface="Times New Roman"/>
              </a:rPr>
              <a:t>mycelium </a:t>
            </a:r>
            <a:r>
              <a:rPr dirty="0" sz="2800" spc="5">
                <a:latin typeface="Times New Roman"/>
                <a:cs typeface="Times New Roman"/>
              </a:rPr>
              <a:t>cannot grow through the dead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cells. </a:t>
            </a:r>
            <a:r>
              <a:rPr dirty="0" sz="2800">
                <a:latin typeface="Times New Roman"/>
                <a:cs typeface="Times New Roman"/>
              </a:rPr>
              <a:t>This </a:t>
            </a:r>
            <a:r>
              <a:rPr dirty="0" sz="2800" spc="5">
                <a:latin typeface="Times New Roman"/>
                <a:cs typeface="Times New Roman"/>
              </a:rPr>
              <a:t>super </a:t>
            </a:r>
            <a:r>
              <a:rPr dirty="0" sz="2800">
                <a:latin typeface="Times New Roman"/>
                <a:cs typeface="Times New Roman"/>
              </a:rPr>
              <a:t>sensitivity </a:t>
            </a:r>
            <a:r>
              <a:rPr dirty="0" sz="2800" spc="-5">
                <a:latin typeface="Times New Roman"/>
                <a:cs typeface="Times New Roman"/>
              </a:rPr>
              <a:t>(hypersensitivity) </a:t>
            </a:r>
            <a:r>
              <a:rPr dirty="0" sz="2800" spc="5">
                <a:latin typeface="Times New Roman"/>
                <a:cs typeface="Times New Roman"/>
              </a:rPr>
              <a:t>behaves </a:t>
            </a:r>
            <a:r>
              <a:rPr dirty="0" sz="2800">
                <a:latin typeface="Times New Roman"/>
                <a:cs typeface="Times New Roman"/>
              </a:rPr>
              <a:t>as a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resistant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response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for</a:t>
            </a:r>
            <a:r>
              <a:rPr dirty="0" sz="2800">
                <a:latin typeface="Times New Roman"/>
                <a:cs typeface="Times New Roman"/>
              </a:rPr>
              <a:t> all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practical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purposes.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0907" y="164033"/>
            <a:ext cx="9149080" cy="548259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323215" marR="5080" indent="-134620">
              <a:lnSpc>
                <a:spcPct val="93100"/>
              </a:lnSpc>
              <a:spcBef>
                <a:spcPts val="340"/>
              </a:spcBef>
            </a:pPr>
            <a:r>
              <a:rPr dirty="0" sz="2800">
                <a:latin typeface="Times New Roman"/>
                <a:cs typeface="Times New Roman"/>
              </a:rPr>
              <a:t>Phytoalexins are specific polyphenolic or terpenoid chemicals </a:t>
            </a:r>
            <a:r>
              <a:rPr dirty="0" sz="2800" spc="5">
                <a:latin typeface="Times New Roman"/>
                <a:cs typeface="Times New Roman"/>
              </a:rPr>
              <a:t> and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 produced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by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host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response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infe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ction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by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pathogen. </a:t>
            </a:r>
            <a:r>
              <a:rPr dirty="0" sz="2800" spc="5">
                <a:latin typeface="Times New Roman"/>
                <a:cs typeface="Times New Roman"/>
              </a:rPr>
              <a:t>More than </a:t>
            </a:r>
            <a:r>
              <a:rPr dirty="0" sz="2800" spc="10">
                <a:latin typeface="Times New Roman"/>
                <a:cs typeface="Times New Roman"/>
              </a:rPr>
              <a:t>30 </a:t>
            </a:r>
            <a:r>
              <a:rPr dirty="0" sz="2800">
                <a:latin typeface="Times New Roman"/>
                <a:cs typeface="Times New Roman"/>
              </a:rPr>
              <a:t>different phytoalexins havebeen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identified.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Phytoalexins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either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fungicidal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or</a:t>
            </a:r>
            <a:r>
              <a:rPr dirty="0" sz="2800" spc="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fungistatic.</a:t>
            </a:r>
            <a:endParaRPr sz="2800">
              <a:latin typeface="Times New Roman"/>
              <a:cs typeface="Times New Roman"/>
            </a:endParaRPr>
          </a:p>
          <a:p>
            <a:pPr marL="323215">
              <a:lnSpc>
                <a:spcPts val="3120"/>
              </a:lnSpc>
            </a:pPr>
            <a:r>
              <a:rPr dirty="0" sz="2800">
                <a:latin typeface="Times New Roman"/>
                <a:cs typeface="Times New Roman"/>
              </a:rPr>
              <a:t>Eg.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Rust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fungi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virus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attack.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2800" b="1">
                <a:latin typeface="Times New Roman"/>
                <a:cs typeface="Times New Roman"/>
              </a:rPr>
              <a:t>Factors</a:t>
            </a:r>
            <a:r>
              <a:rPr dirty="0" sz="2800" spc="-4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for</a:t>
            </a:r>
            <a:r>
              <a:rPr dirty="0" sz="2800" spc="-7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disease</a:t>
            </a:r>
            <a:r>
              <a:rPr dirty="0" sz="2800" spc="-9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resistance</a:t>
            </a:r>
            <a:r>
              <a:rPr dirty="0" sz="2800" spc="-7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(Causes</a:t>
            </a:r>
            <a:r>
              <a:rPr dirty="0" sz="2800" spc="-2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of </a:t>
            </a:r>
            <a:r>
              <a:rPr dirty="0" sz="2800" b="1">
                <a:latin typeface="Times New Roman"/>
                <a:cs typeface="Times New Roman"/>
              </a:rPr>
              <a:t>Disease</a:t>
            </a:r>
            <a:r>
              <a:rPr dirty="0" sz="2800" spc="-7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resistance)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disease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resistance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may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caused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due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endParaRPr sz="2800">
              <a:latin typeface="Times New Roman"/>
              <a:cs typeface="Times New Roman"/>
            </a:endParaRPr>
          </a:p>
          <a:p>
            <a:pPr marL="323215" marR="204470" indent="-311150">
              <a:lnSpc>
                <a:spcPct val="92900"/>
              </a:lnSpc>
              <a:spcBef>
                <a:spcPts val="1320"/>
              </a:spcBef>
              <a:buFont typeface="Times New Roman"/>
              <a:buAutoNum type="arabicPeriod"/>
              <a:tabLst>
                <a:tab pos="369570" algn="l"/>
              </a:tabLst>
            </a:pPr>
            <a:r>
              <a:rPr dirty="0"/>
              <a:t>	</a:t>
            </a:r>
            <a:r>
              <a:rPr dirty="0" sz="2800">
                <a:latin typeface="Times New Roman"/>
                <a:cs typeface="Times New Roman"/>
              </a:rPr>
              <a:t>Morphological, structural </a:t>
            </a:r>
            <a:r>
              <a:rPr dirty="0" sz="2800" spc="5">
                <a:latin typeface="Times New Roman"/>
                <a:cs typeface="Times New Roman"/>
              </a:rPr>
              <a:t>and </a:t>
            </a:r>
            <a:r>
              <a:rPr dirty="0" sz="2800">
                <a:latin typeface="Times New Roman"/>
                <a:cs typeface="Times New Roman"/>
              </a:rPr>
              <a:t>functional </a:t>
            </a:r>
            <a:r>
              <a:rPr dirty="0" sz="2800" spc="-5">
                <a:latin typeface="Times New Roman"/>
                <a:cs typeface="Times New Roman"/>
              </a:rPr>
              <a:t>characteristics </a:t>
            </a:r>
            <a:r>
              <a:rPr dirty="0" sz="2800">
                <a:latin typeface="Times New Roman"/>
                <a:cs typeface="Times New Roman"/>
              </a:rPr>
              <a:t> which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prevents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entrance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pathogen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i.e.</a:t>
            </a:r>
            <a:r>
              <a:rPr dirty="0" sz="2800" spc="-35" i="1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prevents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first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stage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infection.</a:t>
            </a:r>
            <a:endParaRPr sz="2800">
              <a:latin typeface="Times New Roman"/>
              <a:cs typeface="Times New Roman"/>
            </a:endParaRPr>
          </a:p>
          <a:p>
            <a:pPr marL="323215" marR="1114425" indent="-311150">
              <a:lnSpc>
                <a:spcPts val="3120"/>
              </a:lnSpc>
              <a:spcBef>
                <a:spcPts val="1385"/>
              </a:spcBef>
              <a:buFont typeface="Times New Roman"/>
              <a:buAutoNum type="arabicPeriod"/>
              <a:tabLst>
                <a:tab pos="369570" algn="l"/>
              </a:tabLst>
            </a:pPr>
            <a:r>
              <a:rPr dirty="0"/>
              <a:t>	</a:t>
            </a:r>
            <a:r>
              <a:rPr dirty="0" sz="2800" spc="-5">
                <a:latin typeface="Times New Roman"/>
                <a:cs typeface="Times New Roman"/>
              </a:rPr>
              <a:t>Biochemical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or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anatomic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al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properties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tissue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which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prevent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establishment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parasitic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relationship.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85389" y="17409"/>
            <a:ext cx="8943340" cy="6572884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368300" indent="-356235">
              <a:lnSpc>
                <a:spcPct val="100000"/>
              </a:lnSpc>
              <a:spcBef>
                <a:spcPts val="1155"/>
              </a:spcBef>
              <a:buAutoNum type="alphaLcPeriod"/>
              <a:tabLst>
                <a:tab pos="368935" algn="l"/>
              </a:tabLst>
            </a:pPr>
            <a:r>
              <a:rPr dirty="0" sz="2800" b="1">
                <a:latin typeface="Times New Roman"/>
                <a:cs typeface="Times New Roman"/>
              </a:rPr>
              <a:t>Morphological</a:t>
            </a:r>
            <a:r>
              <a:rPr dirty="0" sz="2800" spc="-4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characters</a:t>
            </a:r>
            <a:endParaRPr sz="2800">
              <a:latin typeface="Times New Roman"/>
              <a:cs typeface="Times New Roman"/>
            </a:endParaRPr>
          </a:p>
          <a:p>
            <a:pPr marL="323215" marR="183515" indent="-311150">
              <a:lnSpc>
                <a:spcPct val="93100"/>
              </a:lnSpc>
              <a:spcBef>
                <a:spcPts val="1290"/>
              </a:spcBef>
            </a:pPr>
            <a:r>
              <a:rPr dirty="0" sz="2800" spc="5">
                <a:latin typeface="Times New Roman"/>
                <a:cs typeface="Times New Roman"/>
              </a:rPr>
              <a:t>Certain </a:t>
            </a:r>
            <a:r>
              <a:rPr dirty="0" sz="2800">
                <a:latin typeface="Times New Roman"/>
                <a:cs typeface="Times New Roman"/>
              </a:rPr>
              <a:t>morphological </a:t>
            </a:r>
            <a:r>
              <a:rPr dirty="0" sz="2800" spc="5">
                <a:latin typeface="Times New Roman"/>
                <a:cs typeface="Times New Roman"/>
              </a:rPr>
              <a:t>features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5">
                <a:latin typeface="Times New Roman"/>
                <a:cs typeface="Times New Roman"/>
              </a:rPr>
              <a:t>the host </a:t>
            </a:r>
            <a:r>
              <a:rPr dirty="0" sz="2800" spc="-15">
                <a:latin typeface="Times New Roman"/>
                <a:cs typeface="Times New Roman"/>
              </a:rPr>
              <a:t>may </a:t>
            </a:r>
            <a:r>
              <a:rPr dirty="0" sz="2800" spc="5">
                <a:latin typeface="Times New Roman"/>
                <a:cs typeface="Times New Roman"/>
              </a:rPr>
              <a:t>prevent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infection.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Eg.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Jassid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attack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cotton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has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been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shown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correlated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with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hariness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>
                <a:latin typeface="Times New Roman"/>
                <a:cs typeface="Times New Roman"/>
              </a:rPr>
              <a:t>varieties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hairy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type </a:t>
            </a:r>
            <a:r>
              <a:rPr dirty="0" sz="2800" spc="5">
                <a:latin typeface="Times New Roman"/>
                <a:cs typeface="Times New Roman"/>
              </a:rPr>
              <a:t>resists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attack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more,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than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glabrous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types.</a:t>
            </a:r>
            <a:endParaRPr sz="2800">
              <a:latin typeface="Times New Roman"/>
              <a:cs typeface="Times New Roman"/>
            </a:endParaRPr>
          </a:p>
          <a:p>
            <a:pPr marL="323215" marR="5080" indent="-311150">
              <a:lnSpc>
                <a:spcPct val="93100"/>
              </a:lnSpc>
              <a:spcBef>
                <a:spcPts val="1290"/>
              </a:spcBef>
            </a:pPr>
            <a:r>
              <a:rPr dirty="0" sz="2800" spc="5">
                <a:latin typeface="Times New Roman"/>
                <a:cs typeface="Times New Roman"/>
              </a:rPr>
              <a:t>Failure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germinate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rust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spores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on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leaves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barley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due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 </a:t>
            </a:r>
            <a:r>
              <a:rPr dirty="0" sz="2800">
                <a:latin typeface="Times New Roman"/>
                <a:cs typeface="Times New Roman"/>
              </a:rPr>
              <a:t>waxy </a:t>
            </a:r>
            <a:r>
              <a:rPr dirty="0" sz="2800" spc="-25">
                <a:latin typeface="Times New Roman"/>
                <a:cs typeface="Times New Roman"/>
              </a:rPr>
              <a:t>coating.Young </a:t>
            </a:r>
            <a:r>
              <a:rPr dirty="0" sz="2800" spc="-5">
                <a:latin typeface="Times New Roman"/>
                <a:cs typeface="Times New Roman"/>
              </a:rPr>
              <a:t>sugarbeet </a:t>
            </a:r>
            <a:r>
              <a:rPr dirty="0" sz="2800" spc="5">
                <a:latin typeface="Times New Roman"/>
                <a:cs typeface="Times New Roman"/>
              </a:rPr>
              <a:t>leaves </a:t>
            </a:r>
            <a:r>
              <a:rPr dirty="0" sz="2800">
                <a:latin typeface="Times New Roman"/>
                <a:cs typeface="Times New Roman"/>
              </a:rPr>
              <a:t>practically </a:t>
            </a:r>
            <a:r>
              <a:rPr dirty="0" sz="2800" spc="-15">
                <a:latin typeface="Times New Roman"/>
                <a:cs typeface="Times New Roman"/>
              </a:rPr>
              <a:t>immune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 </a:t>
            </a:r>
            <a:r>
              <a:rPr dirty="0" sz="2800">
                <a:latin typeface="Times New Roman"/>
                <a:cs typeface="Times New Roman"/>
              </a:rPr>
              <a:t>attack of </a:t>
            </a:r>
            <a:r>
              <a:rPr dirty="0" sz="2800" spc="5">
                <a:latin typeface="Times New Roman"/>
                <a:cs typeface="Times New Roman"/>
              </a:rPr>
              <a:t>the circos pora because </a:t>
            </a:r>
            <a:r>
              <a:rPr dirty="0" sz="2800">
                <a:latin typeface="Times New Roman"/>
                <a:cs typeface="Times New Roman"/>
              </a:rPr>
              <a:t>the stomata </a:t>
            </a:r>
            <a:r>
              <a:rPr dirty="0" sz="2800" spc="5">
                <a:latin typeface="Times New Roman"/>
                <a:cs typeface="Times New Roman"/>
              </a:rPr>
              <a:t>size is very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small.</a:t>
            </a:r>
            <a:endParaRPr sz="2800">
              <a:latin typeface="Times New Roman"/>
              <a:cs typeface="Times New Roman"/>
            </a:endParaRPr>
          </a:p>
          <a:p>
            <a:pPr marL="387985" indent="-375920">
              <a:lnSpc>
                <a:spcPct val="100000"/>
              </a:lnSpc>
              <a:spcBef>
                <a:spcPts val="1060"/>
              </a:spcBef>
              <a:buAutoNum type="alphaLcPeriod" startAt="2"/>
              <a:tabLst>
                <a:tab pos="388620" algn="l"/>
              </a:tabLst>
            </a:pPr>
            <a:r>
              <a:rPr dirty="0" sz="2800" b="1">
                <a:latin typeface="Times New Roman"/>
                <a:cs typeface="Times New Roman"/>
              </a:rPr>
              <a:t>Physiological</a:t>
            </a:r>
            <a:r>
              <a:rPr dirty="0" sz="2800" spc="-9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characters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dirty="0" sz="2800" spc="-5" b="1">
                <a:latin typeface="Times New Roman"/>
                <a:cs typeface="Times New Roman"/>
              </a:rPr>
              <a:t>Protoplasmic</a:t>
            </a:r>
            <a:r>
              <a:rPr dirty="0" sz="2800" spc="-8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factors</a:t>
            </a:r>
            <a:r>
              <a:rPr dirty="0" sz="2800" spc="-6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or</a:t>
            </a:r>
            <a:r>
              <a:rPr dirty="0" sz="2800" spc="-8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chemical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interactions</a:t>
            </a:r>
            <a:r>
              <a:rPr dirty="0" sz="2800" spc="-9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23215" marR="49530" indent="-311150">
              <a:lnSpc>
                <a:spcPct val="92900"/>
              </a:lnSpc>
              <a:spcBef>
                <a:spcPts val="1300"/>
              </a:spcBef>
            </a:pPr>
            <a:r>
              <a:rPr dirty="0" sz="2800" spc="5">
                <a:latin typeface="Times New Roman"/>
                <a:cs typeface="Times New Roman"/>
              </a:rPr>
              <a:t>By virtues of its </a:t>
            </a:r>
            <a:r>
              <a:rPr dirty="0" sz="2800" spc="-5">
                <a:latin typeface="Times New Roman"/>
                <a:cs typeface="Times New Roman"/>
              </a:rPr>
              <a:t>chemical </a:t>
            </a:r>
            <a:r>
              <a:rPr dirty="0" sz="2800">
                <a:latin typeface="Times New Roman"/>
                <a:cs typeface="Times New Roman"/>
              </a:rPr>
              <a:t>composition </a:t>
            </a:r>
            <a:r>
              <a:rPr dirty="0" sz="2800" spc="5">
                <a:latin typeface="Times New Roman"/>
                <a:cs typeface="Times New Roman"/>
              </a:rPr>
              <a:t>the </a:t>
            </a:r>
            <a:r>
              <a:rPr dirty="0" sz="2800">
                <a:latin typeface="Times New Roman"/>
                <a:cs typeface="Times New Roman"/>
              </a:rPr>
              <a:t>protoplasm </a:t>
            </a:r>
            <a:r>
              <a:rPr dirty="0" sz="2800" spc="-15">
                <a:latin typeface="Times New Roman"/>
                <a:cs typeface="Times New Roman"/>
              </a:rPr>
              <a:t>may 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exert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an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inhibitory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influence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on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pathogen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bringing </a:t>
            </a:r>
            <a:r>
              <a:rPr dirty="0" sz="2800" spc="-5">
                <a:latin typeface="Times New Roman"/>
                <a:cs typeface="Times New Roman"/>
              </a:rPr>
              <a:t>about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desired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7191" y="204927"/>
            <a:ext cx="9172575" cy="5714365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323215" marR="1417955" indent="-311150">
              <a:lnSpc>
                <a:spcPts val="3120"/>
              </a:lnSpc>
              <a:spcBef>
                <a:spcPts val="414"/>
              </a:spcBef>
            </a:pPr>
            <a:r>
              <a:rPr dirty="0" sz="2800">
                <a:latin typeface="Times New Roman"/>
                <a:cs typeface="Times New Roman"/>
              </a:rPr>
              <a:t>Eg. :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grape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powdery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mildew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highly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correlated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with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acidity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cell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sap.</a:t>
            </a:r>
            <a:endParaRPr sz="2800">
              <a:latin typeface="Times New Roman"/>
              <a:cs typeface="Times New Roman"/>
            </a:endParaRPr>
          </a:p>
          <a:p>
            <a:pPr marL="323215" marR="5080" indent="-311150">
              <a:lnSpc>
                <a:spcPct val="93200"/>
              </a:lnSpc>
              <a:spcBef>
                <a:spcPts val="1225"/>
              </a:spcBef>
            </a:pPr>
            <a:r>
              <a:rPr dirty="0" sz="2800" spc="5">
                <a:latin typeface="Times New Roman"/>
                <a:cs typeface="Times New Roman"/>
              </a:rPr>
              <a:t>Presence of toxic </a:t>
            </a:r>
            <a:r>
              <a:rPr dirty="0" sz="2800">
                <a:latin typeface="Times New Roman"/>
                <a:cs typeface="Times New Roman"/>
              </a:rPr>
              <a:t>substance in </a:t>
            </a:r>
            <a:r>
              <a:rPr dirty="0" sz="2800" spc="5">
                <a:latin typeface="Times New Roman"/>
                <a:cs typeface="Times New Roman"/>
              </a:rPr>
              <a:t>the </a:t>
            </a:r>
            <a:r>
              <a:rPr dirty="0" sz="2800">
                <a:latin typeface="Times New Roman"/>
                <a:cs typeface="Times New Roman"/>
              </a:rPr>
              <a:t>red pigment </a:t>
            </a:r>
            <a:r>
              <a:rPr dirty="0" sz="2800" spc="5">
                <a:latin typeface="Times New Roman"/>
                <a:cs typeface="Times New Roman"/>
              </a:rPr>
              <a:t>in the </a:t>
            </a:r>
            <a:r>
              <a:rPr dirty="0" sz="2800">
                <a:latin typeface="Times New Roman"/>
                <a:cs typeface="Times New Roman"/>
              </a:rPr>
              <a:t>coloured </a:t>
            </a:r>
            <a:r>
              <a:rPr dirty="0" sz="2800" spc="5">
                <a:latin typeface="Times New Roman"/>
                <a:cs typeface="Times New Roman"/>
              </a:rPr>
              <a:t> onions.</a:t>
            </a:r>
            <a:r>
              <a:rPr dirty="0" sz="2800" spc="-1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5">
                <a:latin typeface="Times New Roman"/>
                <a:cs typeface="Times New Roman"/>
              </a:rPr>
              <a:t> outer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scales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resist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smudge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fungus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attack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when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scales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removed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they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become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susceptible</a:t>
            </a:r>
            <a:endParaRPr sz="2800">
              <a:latin typeface="Times New Roman"/>
              <a:cs typeface="Times New Roman"/>
            </a:endParaRPr>
          </a:p>
          <a:p>
            <a:pPr marL="323215" marR="254635" indent="-311150">
              <a:lnSpc>
                <a:spcPct val="93200"/>
              </a:lnSpc>
              <a:spcBef>
                <a:spcPts val="1285"/>
              </a:spcBef>
            </a:pPr>
            <a:r>
              <a:rPr dirty="0" sz="2800" b="1">
                <a:latin typeface="Times New Roman"/>
                <a:cs typeface="Times New Roman"/>
              </a:rPr>
              <a:t>c.</a:t>
            </a:r>
            <a:r>
              <a:rPr dirty="0" sz="2800" spc="-18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Anatomical: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More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secondary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thickening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cell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walls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resistant </a:t>
            </a:r>
            <a:r>
              <a:rPr dirty="0" sz="2800" spc="10">
                <a:latin typeface="Times New Roman"/>
                <a:cs typeface="Times New Roman"/>
              </a:rPr>
              <a:t>potato </a:t>
            </a:r>
            <a:r>
              <a:rPr dirty="0" sz="2800" spc="-5">
                <a:latin typeface="Times New Roman"/>
                <a:cs typeface="Times New Roman"/>
              </a:rPr>
              <a:t>varieties </a:t>
            </a:r>
            <a:r>
              <a:rPr dirty="0" sz="2800" spc="5">
                <a:latin typeface="Times New Roman"/>
                <a:cs typeface="Times New Roman"/>
              </a:rPr>
              <a:t>which resists the </a:t>
            </a:r>
            <a:r>
              <a:rPr dirty="0" sz="2800">
                <a:latin typeface="Times New Roman"/>
                <a:cs typeface="Times New Roman"/>
              </a:rPr>
              <a:t>mechanical </a:t>
            </a:r>
            <a:r>
              <a:rPr dirty="0" sz="2800" spc="5">
                <a:latin typeface="Times New Roman"/>
                <a:cs typeface="Times New Roman"/>
              </a:rPr>
              <a:t> puncture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invading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 i="1">
                <a:latin typeface="Times New Roman"/>
                <a:cs typeface="Times New Roman"/>
              </a:rPr>
              <a:t>Pythium</a:t>
            </a:r>
            <a:r>
              <a:rPr dirty="0" sz="2800" spc="-55" i="1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pathogen.</a:t>
            </a:r>
            <a:endParaRPr sz="2800">
              <a:latin typeface="Times New Roman"/>
              <a:cs typeface="Times New Roman"/>
            </a:endParaRPr>
          </a:p>
          <a:p>
            <a:pPr marL="323215" marR="234950" indent="-311150">
              <a:lnSpc>
                <a:spcPct val="93100"/>
              </a:lnSpc>
              <a:spcBef>
                <a:spcPts val="1290"/>
              </a:spcBef>
            </a:pPr>
            <a:r>
              <a:rPr dirty="0" sz="2800" b="1">
                <a:latin typeface="Times New Roman"/>
                <a:cs typeface="Times New Roman"/>
              </a:rPr>
              <a:t>d. Nutritional </a:t>
            </a:r>
            <a:r>
              <a:rPr dirty="0" sz="2800" spc="5" b="1">
                <a:latin typeface="Times New Roman"/>
                <a:cs typeface="Times New Roman"/>
              </a:rPr>
              <a:t>factors :</a:t>
            </a:r>
            <a:r>
              <a:rPr dirty="0" sz="2800" spc="5">
                <a:latin typeface="Times New Roman"/>
                <a:cs typeface="Times New Roman"/>
              </a:rPr>
              <a:t>Reduction in </a:t>
            </a:r>
            <a:r>
              <a:rPr dirty="0" sz="2800">
                <a:latin typeface="Times New Roman"/>
                <a:cs typeface="Times New Roman"/>
              </a:rPr>
              <a:t>growth </a:t>
            </a:r>
            <a:r>
              <a:rPr dirty="0" sz="2800" spc="5">
                <a:latin typeface="Times New Roman"/>
                <a:cs typeface="Times New Roman"/>
              </a:rPr>
              <a:t>and in spore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production </a:t>
            </a:r>
            <a:r>
              <a:rPr dirty="0" sz="2800">
                <a:latin typeface="Times New Roman"/>
                <a:cs typeface="Times New Roman"/>
              </a:rPr>
              <a:t>is </a:t>
            </a:r>
            <a:r>
              <a:rPr dirty="0" sz="2800" spc="5">
                <a:latin typeface="Times New Roman"/>
                <a:cs typeface="Times New Roman"/>
              </a:rPr>
              <a:t>generally supposed to be due to </a:t>
            </a:r>
            <a:r>
              <a:rPr dirty="0" sz="2800">
                <a:latin typeface="Times New Roman"/>
                <a:cs typeface="Times New Roman"/>
              </a:rPr>
              <a:t>unfavourable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physiological conditions </a:t>
            </a:r>
            <a:r>
              <a:rPr dirty="0" sz="2800" spc="5">
                <a:latin typeface="Times New Roman"/>
                <a:cs typeface="Times New Roman"/>
              </a:rPr>
              <a:t>within the </a:t>
            </a:r>
            <a:r>
              <a:rPr dirty="0" sz="2800" spc="10">
                <a:latin typeface="Times New Roman"/>
                <a:cs typeface="Times New Roman"/>
              </a:rPr>
              <a:t>host. Most </a:t>
            </a:r>
            <a:r>
              <a:rPr dirty="0" sz="2800" spc="5">
                <a:latin typeface="Times New Roman"/>
                <a:cs typeface="Times New Roman"/>
              </a:rPr>
              <a:t>likely </a:t>
            </a:r>
            <a:r>
              <a:rPr dirty="0" sz="2800">
                <a:latin typeface="Times New Roman"/>
                <a:cs typeface="Times New Roman"/>
              </a:rPr>
              <a:t>a </a:t>
            </a:r>
            <a:r>
              <a:rPr dirty="0" sz="2800" spc="5">
                <a:latin typeface="Times New Roman"/>
                <a:cs typeface="Times New Roman"/>
              </a:rPr>
              <a:t> resistant </a:t>
            </a:r>
            <a:r>
              <a:rPr dirty="0" sz="2800" spc="10">
                <a:latin typeface="Times New Roman"/>
                <a:cs typeface="Times New Roman"/>
              </a:rPr>
              <a:t>host </a:t>
            </a:r>
            <a:r>
              <a:rPr dirty="0" sz="2800" spc="5">
                <a:latin typeface="Times New Roman"/>
                <a:cs typeface="Times New Roman"/>
              </a:rPr>
              <a:t>does </a:t>
            </a:r>
            <a:r>
              <a:rPr dirty="0" sz="2800" spc="10">
                <a:latin typeface="Times New Roman"/>
                <a:cs typeface="Times New Roman"/>
              </a:rPr>
              <a:t>not </a:t>
            </a:r>
            <a:r>
              <a:rPr dirty="0" sz="2800" spc="5">
                <a:latin typeface="Times New Roman"/>
                <a:cs typeface="Times New Roman"/>
              </a:rPr>
              <a:t>fulfill the </a:t>
            </a:r>
            <a:r>
              <a:rPr dirty="0" sz="2800">
                <a:latin typeface="Times New Roman"/>
                <a:cs typeface="Times New Roman"/>
              </a:rPr>
              <a:t>nutritional requirements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pathogen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thereby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limits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its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growth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reproduction.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1148" y="178054"/>
            <a:ext cx="9203055" cy="594550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just" marL="323215" marR="5715" indent="-311150">
              <a:lnSpc>
                <a:spcPct val="93100"/>
              </a:lnSpc>
              <a:spcBef>
                <a:spcPts val="340"/>
              </a:spcBef>
            </a:pPr>
            <a:r>
              <a:rPr dirty="0" sz="2800" b="1">
                <a:latin typeface="Times New Roman"/>
                <a:cs typeface="Times New Roman"/>
              </a:rPr>
              <a:t>e.</a:t>
            </a:r>
            <a:r>
              <a:rPr dirty="0" sz="2800" spc="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Environmental</a:t>
            </a:r>
            <a:r>
              <a:rPr dirty="0" sz="280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factors</a:t>
            </a:r>
            <a:r>
              <a:rPr dirty="0" sz="2800" b="1">
                <a:latin typeface="Times New Roman"/>
                <a:cs typeface="Times New Roman"/>
              </a:rPr>
              <a:t> :</a:t>
            </a:r>
            <a:r>
              <a:rPr dirty="0" sz="2800">
                <a:latin typeface="Times New Roman"/>
                <a:cs typeface="Times New Roman"/>
              </a:rPr>
              <a:t>In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addition</a:t>
            </a:r>
            <a:r>
              <a:rPr dirty="0" sz="2800" spc="-5">
                <a:latin typeface="Times New Roman"/>
                <a:cs typeface="Times New Roman"/>
              </a:rPr>
              <a:t> to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above</a:t>
            </a:r>
            <a:r>
              <a:rPr dirty="0" sz="2800" spc="-5">
                <a:latin typeface="Times New Roman"/>
                <a:cs typeface="Times New Roman"/>
              </a:rPr>
              <a:t> the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environmental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factors</a:t>
            </a:r>
            <a:r>
              <a:rPr dirty="0" sz="2800" spc="-5">
                <a:latin typeface="Times New Roman"/>
                <a:cs typeface="Times New Roman"/>
              </a:rPr>
              <a:t> have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marked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effect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on</a:t>
            </a:r>
            <a:r>
              <a:rPr dirty="0" sz="2800">
                <a:latin typeface="Times New Roman"/>
                <a:cs typeface="Times New Roman"/>
              </a:rPr>
              <a:t> the </a:t>
            </a:r>
            <a:r>
              <a:rPr dirty="0" sz="2800" spc="-5">
                <a:latin typeface="Times New Roman"/>
                <a:cs typeface="Times New Roman"/>
              </a:rPr>
              <a:t>pathogen </a:t>
            </a:r>
            <a:r>
              <a:rPr dirty="0" sz="2800">
                <a:latin typeface="Times New Roman"/>
                <a:cs typeface="Times New Roman"/>
              </a:rPr>
              <a:t> attack.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Temperature,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moisture,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humidity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soil</a:t>
            </a:r>
            <a:r>
              <a:rPr dirty="0" sz="2800">
                <a:latin typeface="Times New Roman"/>
                <a:cs typeface="Times New Roman"/>
              </a:rPr>
              <a:t> PH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and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fertility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status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soil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effects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pathogen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reaction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greatly.</a:t>
            </a:r>
            <a:endParaRPr sz="2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055"/>
              </a:spcBef>
            </a:pPr>
            <a:r>
              <a:rPr dirty="0" sz="2800" b="1">
                <a:latin typeface="Times New Roman"/>
                <a:cs typeface="Times New Roman"/>
              </a:rPr>
              <a:t>Genetic</a:t>
            </a:r>
            <a:r>
              <a:rPr dirty="0" sz="2800" spc="-4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basis</a:t>
            </a:r>
            <a:r>
              <a:rPr dirty="0" sz="2800" spc="-6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of</a:t>
            </a:r>
            <a:r>
              <a:rPr dirty="0" sz="280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disease</a:t>
            </a:r>
            <a:r>
              <a:rPr dirty="0" sz="2800" spc="-6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resistance</a:t>
            </a:r>
            <a:endParaRPr sz="2800">
              <a:latin typeface="Times New Roman"/>
              <a:cs typeface="Times New Roman"/>
            </a:endParaRPr>
          </a:p>
          <a:p>
            <a:pPr algn="just" marL="323215" marR="5080" indent="-311150">
              <a:lnSpc>
                <a:spcPct val="93100"/>
              </a:lnSpc>
              <a:spcBef>
                <a:spcPts val="1290"/>
              </a:spcBef>
            </a:pPr>
            <a:r>
              <a:rPr dirty="0" sz="2800">
                <a:latin typeface="Times New Roman"/>
                <a:cs typeface="Times New Roman"/>
              </a:rPr>
              <a:t>The first study </a:t>
            </a:r>
            <a:r>
              <a:rPr dirty="0" sz="2800" spc="10">
                <a:latin typeface="Times New Roman"/>
                <a:cs typeface="Times New Roman"/>
              </a:rPr>
              <a:t>on </a:t>
            </a:r>
            <a:r>
              <a:rPr dirty="0" sz="2800" spc="-5">
                <a:latin typeface="Times New Roman"/>
                <a:cs typeface="Times New Roman"/>
              </a:rPr>
              <a:t>genetics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 spc="-5">
                <a:latin typeface="Times New Roman"/>
                <a:cs typeface="Times New Roman"/>
              </a:rPr>
              <a:t>disease resistance </a:t>
            </a:r>
            <a:r>
              <a:rPr dirty="0" sz="2800">
                <a:latin typeface="Times New Roman"/>
                <a:cs typeface="Times New Roman"/>
              </a:rPr>
              <a:t>was done </a:t>
            </a:r>
            <a:r>
              <a:rPr dirty="0" sz="2800" spc="-10">
                <a:latin typeface="Times New Roman"/>
                <a:cs typeface="Times New Roman"/>
              </a:rPr>
              <a:t>by 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Biffen</a:t>
            </a:r>
            <a:r>
              <a:rPr dirty="0" sz="2800" spc="-5">
                <a:latin typeface="Times New Roman"/>
                <a:cs typeface="Times New Roman"/>
              </a:rPr>
              <a:t> in </a:t>
            </a:r>
            <a:r>
              <a:rPr dirty="0" sz="2800">
                <a:latin typeface="Times New Roman"/>
                <a:cs typeface="Times New Roman"/>
              </a:rPr>
              <a:t>1905. </a:t>
            </a:r>
            <a:r>
              <a:rPr dirty="0" sz="2800" spc="-5">
                <a:latin typeface="Times New Roman"/>
                <a:cs typeface="Times New Roman"/>
              </a:rPr>
              <a:t>He reported the inheritance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 spc="-10">
                <a:latin typeface="Times New Roman"/>
                <a:cs typeface="Times New Roman"/>
              </a:rPr>
              <a:t>resistance</a:t>
            </a:r>
            <a:r>
              <a:rPr dirty="0" sz="2800" spc="68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to 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leaf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rust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wheat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variety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Rivet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crosses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with</a:t>
            </a:r>
            <a:r>
              <a:rPr dirty="0" sz="2800" spc="-5">
                <a:latin typeface="Times New Roman"/>
                <a:cs typeface="Times New Roman"/>
              </a:rPr>
              <a:t> some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susceptible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varieties.</a:t>
            </a:r>
            <a:r>
              <a:rPr dirty="0" sz="2800">
                <a:latin typeface="Times New Roman"/>
                <a:cs typeface="Times New Roman"/>
              </a:rPr>
              <a:t> In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F2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there</a:t>
            </a:r>
            <a:r>
              <a:rPr dirty="0" sz="2800">
                <a:latin typeface="Times New Roman"/>
                <a:cs typeface="Times New Roman"/>
              </a:rPr>
              <a:t> were</a:t>
            </a:r>
            <a:r>
              <a:rPr dirty="0" sz="2800" spc="5">
                <a:latin typeface="Times New Roman"/>
                <a:cs typeface="Times New Roman"/>
              </a:rPr>
              <a:t> 3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susceptible</a:t>
            </a:r>
            <a:r>
              <a:rPr dirty="0" sz="2800">
                <a:latin typeface="Times New Roman"/>
                <a:cs typeface="Times New Roman"/>
              </a:rPr>
              <a:t> :</a:t>
            </a:r>
            <a:r>
              <a:rPr dirty="0" sz="2800" spc="5">
                <a:latin typeface="Times New Roman"/>
                <a:cs typeface="Times New Roman"/>
              </a:rPr>
              <a:t> 1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resistant plants indicating </a:t>
            </a:r>
            <a:r>
              <a:rPr dirty="0" sz="2800" spc="-10">
                <a:latin typeface="Times New Roman"/>
                <a:cs typeface="Times New Roman"/>
              </a:rPr>
              <a:t>that </a:t>
            </a:r>
            <a:r>
              <a:rPr dirty="0" sz="2800" spc="-5">
                <a:latin typeface="Times New Roman"/>
                <a:cs typeface="Times New Roman"/>
              </a:rPr>
              <a:t>resistance was controlled </a:t>
            </a:r>
            <a:r>
              <a:rPr dirty="0" sz="2800" spc="5">
                <a:latin typeface="Times New Roman"/>
                <a:cs typeface="Times New Roman"/>
              </a:rPr>
              <a:t>by </a:t>
            </a:r>
            <a:r>
              <a:rPr dirty="0" sz="2800">
                <a:latin typeface="Times New Roman"/>
                <a:cs typeface="Times New Roman"/>
              </a:rPr>
              <a:t>a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single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recessive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gene.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Most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earlier</a:t>
            </a:r>
            <a:r>
              <a:rPr dirty="0" sz="2800">
                <a:latin typeface="Times New Roman"/>
                <a:cs typeface="Times New Roman"/>
              </a:rPr>
              <a:t> studies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were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conducted without </a:t>
            </a:r>
            <a:r>
              <a:rPr dirty="0" sz="2800" spc="-10">
                <a:latin typeface="Times New Roman"/>
                <a:cs typeface="Times New Roman"/>
              </a:rPr>
              <a:t>taking </a:t>
            </a:r>
            <a:r>
              <a:rPr dirty="0" sz="2800" spc="-5">
                <a:latin typeface="Times New Roman"/>
                <a:cs typeface="Times New Roman"/>
              </a:rPr>
              <a:t>into consideration the physiological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specialization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(pathotype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differentiation)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pathogen </a:t>
            </a:r>
            <a:r>
              <a:rPr dirty="0" sz="2800">
                <a:latin typeface="Times New Roman"/>
                <a:cs typeface="Times New Roman"/>
              </a:rPr>
              <a:t> which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can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materially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influence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the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conclusions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drawn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2023-07-06T08:41:15Z</dcterms:created>
  <dcterms:modified xsi:type="dcterms:W3CDTF">2023-07-06T08:41:15Z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2023-07-06T00:00:00Z</vt:filetime>
  </property>
</Properties>
</file>