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6220" y="27430"/>
            <a:ext cx="11859768" cy="68305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86810" y="136652"/>
            <a:ext cx="56102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2350" y="1421637"/>
            <a:ext cx="11147298" cy="4122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1035" y="525271"/>
            <a:ext cx="545211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latin typeface="Times New Roman"/>
                <a:cs typeface="Times New Roman"/>
              </a:rPr>
              <a:t>INSECT</a:t>
            </a:r>
            <a:r>
              <a:rPr dirty="0" sz="4400" spc="-170" b="0">
                <a:latin typeface="Times New Roman"/>
                <a:cs typeface="Times New Roman"/>
              </a:rPr>
              <a:t> </a:t>
            </a:r>
            <a:r>
              <a:rPr dirty="0" sz="4400" spc="-35" b="0">
                <a:latin typeface="Times New Roman"/>
                <a:cs typeface="Times New Roman"/>
              </a:rPr>
              <a:t>RESISTANCE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4229" y="1421637"/>
            <a:ext cx="9075420" cy="412242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algn="just" marL="12700" marR="5080">
              <a:lnSpc>
                <a:spcPct val="93000"/>
              </a:lnSpc>
              <a:spcBef>
                <a:spcPts val="330"/>
              </a:spcBef>
            </a:pPr>
            <a:r>
              <a:rPr dirty="0" sz="2800" spc="-5">
                <a:latin typeface="Times New Roman"/>
                <a:cs typeface="Times New Roman"/>
              </a:rPr>
              <a:t>Global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average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loss</a:t>
            </a:r>
            <a:r>
              <a:rPr dirty="0" sz="2800">
                <a:latin typeface="Times New Roman"/>
                <a:cs typeface="Times New Roman"/>
              </a:rPr>
              <a:t> due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pests</a:t>
            </a:r>
            <a:r>
              <a:rPr dirty="0" sz="2800" spc="-5">
                <a:latin typeface="Times New Roman"/>
                <a:cs typeface="Times New Roman"/>
              </a:rPr>
              <a:t> is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14%.</a:t>
            </a:r>
            <a:r>
              <a:rPr dirty="0" sz="2800" spc="6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Estimated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losses in individual crops vary </a:t>
            </a:r>
            <a:r>
              <a:rPr dirty="0" sz="2800">
                <a:latin typeface="Times New Roman"/>
                <a:cs typeface="Times New Roman"/>
              </a:rPr>
              <a:t>from </a:t>
            </a:r>
            <a:r>
              <a:rPr dirty="0" sz="2800" spc="-5">
                <a:latin typeface="Times New Roman"/>
                <a:cs typeface="Times New Roman"/>
              </a:rPr>
              <a:t>5% in wheat </a:t>
            </a:r>
            <a:r>
              <a:rPr dirty="0" sz="2800">
                <a:latin typeface="Times New Roman"/>
                <a:cs typeface="Times New Roman"/>
              </a:rPr>
              <a:t>to </a:t>
            </a:r>
            <a:r>
              <a:rPr dirty="0" sz="2800" spc="-5">
                <a:latin typeface="Times New Roman"/>
                <a:cs typeface="Times New Roman"/>
              </a:rPr>
              <a:t>26.7%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rice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 </a:t>
            </a:r>
            <a:r>
              <a:rPr dirty="0" sz="2800">
                <a:latin typeface="Times New Roman"/>
                <a:cs typeface="Times New Roman"/>
              </a:rPr>
              <a:t>still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more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crops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like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cotton &amp;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sugarcane.</a:t>
            </a:r>
            <a:endParaRPr sz="2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60"/>
              </a:spcBef>
            </a:pPr>
            <a:r>
              <a:rPr dirty="0" sz="2800" spc="-5" b="1">
                <a:latin typeface="Times New Roman"/>
                <a:cs typeface="Times New Roman"/>
              </a:rPr>
              <a:t>Insect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algn="just" marL="12700" marR="5080">
              <a:lnSpc>
                <a:spcPts val="3130"/>
              </a:lnSpc>
              <a:spcBef>
                <a:spcPts val="1365"/>
              </a:spcBef>
              <a:buAutoNum type="arabicPeriod"/>
              <a:tabLst>
                <a:tab pos="395605" algn="l"/>
              </a:tabLst>
            </a:pPr>
            <a:r>
              <a:rPr dirty="0" sz="2800" spc="-5">
                <a:latin typeface="Times New Roman"/>
                <a:cs typeface="Times New Roman"/>
              </a:rPr>
              <a:t>The ability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a plant to withstand, oppose </a:t>
            </a:r>
            <a:r>
              <a:rPr dirty="0" sz="2800">
                <a:latin typeface="Times New Roman"/>
                <a:cs typeface="Times New Roman"/>
              </a:rPr>
              <a:t>or </a:t>
            </a:r>
            <a:r>
              <a:rPr dirty="0" sz="2800" spc="-10">
                <a:latin typeface="Times New Roman"/>
                <a:cs typeface="Times New Roman"/>
              </a:rPr>
              <a:t>overcome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attack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10">
                <a:latin typeface="Times New Roman"/>
                <a:cs typeface="Times New Roman"/>
              </a:rPr>
              <a:t>an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known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resistance.</a:t>
            </a:r>
            <a:endParaRPr sz="2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3000"/>
              </a:lnSpc>
              <a:spcBef>
                <a:spcPts val="1225"/>
              </a:spcBef>
              <a:buAutoNum type="arabicPeriod"/>
              <a:tabLst>
                <a:tab pos="371475" algn="l"/>
              </a:tabLst>
            </a:pPr>
            <a:r>
              <a:rPr dirty="0" sz="2800" spc="-5">
                <a:latin typeface="Times New Roman"/>
                <a:cs typeface="Times New Roman"/>
              </a:rPr>
              <a:t>It is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property </a:t>
            </a:r>
            <a:r>
              <a:rPr dirty="0" sz="2800" spc="-1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a variety </a:t>
            </a:r>
            <a:r>
              <a:rPr dirty="0" sz="2800">
                <a:latin typeface="Times New Roman"/>
                <a:cs typeface="Times New Roman"/>
              </a:rPr>
              <a:t>or </a:t>
            </a:r>
            <a:r>
              <a:rPr dirty="0" sz="2800" spc="-5">
                <a:latin typeface="Times New Roman"/>
                <a:cs typeface="Times New Roman"/>
              </a:rPr>
              <a:t>a host crop </a:t>
            </a:r>
            <a:r>
              <a:rPr dirty="0" sz="2800">
                <a:latin typeface="Times New Roman"/>
                <a:cs typeface="Times New Roman"/>
              </a:rPr>
              <a:t>due </a:t>
            </a:r>
            <a:r>
              <a:rPr dirty="0" sz="2800" spc="-5">
                <a:latin typeface="Times New Roman"/>
                <a:cs typeface="Times New Roman"/>
              </a:rPr>
              <a:t>to which it is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attacked </a:t>
            </a:r>
            <a:r>
              <a:rPr dirty="0" sz="2800" spc="-10">
                <a:latin typeface="Times New Roman"/>
                <a:cs typeface="Times New Roman"/>
              </a:rPr>
              <a:t>by an </a:t>
            </a:r>
            <a:r>
              <a:rPr dirty="0" sz="2800" spc="-5">
                <a:latin typeface="Times New Roman"/>
                <a:cs typeface="Times New Roman"/>
              </a:rPr>
              <a:t>insect pest to a significantly lower </a:t>
            </a:r>
            <a:r>
              <a:rPr dirty="0" sz="2800">
                <a:latin typeface="Times New Roman"/>
                <a:cs typeface="Times New Roman"/>
              </a:rPr>
              <a:t>degree </a:t>
            </a:r>
            <a:r>
              <a:rPr dirty="0" sz="2800" spc="-10">
                <a:latin typeface="Times New Roman"/>
                <a:cs typeface="Times New Roman"/>
              </a:rPr>
              <a:t>than </a:t>
            </a:r>
            <a:r>
              <a:rPr dirty="0" sz="2800" spc="-5">
                <a:latin typeface="Times New Roman"/>
                <a:cs typeface="Times New Roman"/>
              </a:rPr>
              <a:t> are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other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varieties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 the</a:t>
            </a:r>
            <a:r>
              <a:rPr dirty="0" sz="2800" spc="-10">
                <a:latin typeface="Times New Roman"/>
                <a:cs typeface="Times New Roman"/>
              </a:rPr>
              <a:t> same</a:t>
            </a:r>
            <a:r>
              <a:rPr dirty="0" sz="2800">
                <a:latin typeface="Times New Roman"/>
                <a:cs typeface="Times New Roman"/>
              </a:rPr>
              <a:t> host.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7717" y="220472"/>
            <a:ext cx="9121140" cy="653542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0"/>
              </a:spcBef>
            </a:pPr>
            <a:r>
              <a:rPr dirty="0" sz="2800" spc="-5">
                <a:latin typeface="Times New Roman"/>
                <a:cs typeface="Times New Roman"/>
              </a:rPr>
              <a:t>4.</a:t>
            </a:r>
            <a:r>
              <a:rPr dirty="0" sz="2800" spc="-16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unrelated</a:t>
            </a:r>
            <a:r>
              <a:rPr dirty="0" sz="2800" spc="-10">
                <a:latin typeface="Times New Roman"/>
                <a:cs typeface="Times New Roman"/>
              </a:rPr>
              <a:t> organism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done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through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recombinant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DNA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technology</a:t>
            </a:r>
            <a:endParaRPr sz="2800">
              <a:latin typeface="Times New Roman"/>
              <a:cs typeface="Times New Roman"/>
            </a:endParaRPr>
          </a:p>
          <a:p>
            <a:pPr marL="12700" marR="1388110">
              <a:lnSpc>
                <a:spcPts val="3120"/>
              </a:lnSpc>
              <a:spcBef>
                <a:spcPts val="1305"/>
              </a:spcBef>
              <a:buAutoNum type="alphaLcParenR"/>
              <a:tabLst>
                <a:tab pos="371475" algn="l"/>
              </a:tabLst>
            </a:pP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‘Cry’</a:t>
            </a:r>
            <a:r>
              <a:rPr dirty="0" sz="2800" spc="-1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 of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Bacillus</a:t>
            </a:r>
            <a:r>
              <a:rPr dirty="0" sz="2800" spc="-10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thuringiensis</a:t>
            </a:r>
            <a:r>
              <a:rPr dirty="0" sz="2800" spc="-15" i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most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successful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example.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800" spc="-5">
                <a:latin typeface="Times New Roman"/>
                <a:cs typeface="Times New Roman"/>
              </a:rPr>
              <a:t>Other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importance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 the</a:t>
            </a:r>
            <a:endParaRPr sz="2800">
              <a:latin typeface="Times New Roman"/>
              <a:cs typeface="Times New Roman"/>
            </a:endParaRPr>
          </a:p>
          <a:p>
            <a:pPr marL="12700" marR="297180">
              <a:lnSpc>
                <a:spcPts val="3120"/>
              </a:lnSpc>
              <a:spcBef>
                <a:spcPts val="1375"/>
              </a:spcBef>
              <a:buAutoNum type="alphaLcParenR" startAt="2"/>
              <a:tabLst>
                <a:tab pos="398780" algn="l"/>
              </a:tabLst>
            </a:pPr>
            <a:r>
              <a:rPr dirty="0" sz="2800" spc="-5">
                <a:latin typeface="Times New Roman"/>
                <a:cs typeface="Times New Roman"/>
              </a:rPr>
              <a:t>Protease</a:t>
            </a:r>
            <a:r>
              <a:rPr dirty="0" sz="2800">
                <a:latin typeface="Times New Roman"/>
                <a:cs typeface="Times New Roman"/>
              </a:rPr>
              <a:t> inhibitor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encoding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genes</a:t>
            </a:r>
            <a:r>
              <a:rPr dirty="0" sz="2800">
                <a:latin typeface="Times New Roman"/>
                <a:cs typeface="Times New Roman"/>
              </a:rPr>
              <a:t> found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many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plants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cowpea pea,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trypsin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inhibitor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(cp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TI)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800" spc="-15" b="1">
                <a:latin typeface="Times New Roman"/>
                <a:cs typeface="Times New Roman"/>
              </a:rPr>
              <a:t>Breeding</a:t>
            </a:r>
            <a:r>
              <a:rPr dirty="0" sz="2800" spc="-5" b="1">
                <a:latin typeface="Times New Roman"/>
                <a:cs typeface="Times New Roman"/>
              </a:rPr>
              <a:t> Methods</a:t>
            </a:r>
            <a:r>
              <a:rPr dirty="0" sz="2800" b="1">
                <a:latin typeface="Times New Roman"/>
                <a:cs typeface="Times New Roman"/>
              </a:rPr>
              <a:t> for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Insect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12700" marR="578485">
              <a:lnSpc>
                <a:spcPts val="3120"/>
              </a:lnSpc>
              <a:spcBef>
                <a:spcPts val="1375"/>
              </a:spcBef>
              <a:buAutoNum type="arabicPeriod"/>
              <a:tabLst>
                <a:tab pos="368300" algn="l"/>
                <a:tab pos="2490470" algn="l"/>
              </a:tabLst>
            </a:pPr>
            <a:r>
              <a:rPr dirty="0" sz="2800">
                <a:latin typeface="Times New Roman"/>
                <a:cs typeface="Times New Roman"/>
              </a:rPr>
              <a:t>Introduction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	Eg. </a:t>
            </a:r>
            <a:r>
              <a:rPr dirty="0" sz="2800" spc="-5" i="1">
                <a:latin typeface="Times New Roman"/>
                <a:cs typeface="Times New Roman"/>
              </a:rPr>
              <a:t>Phylloxera vertifoliae </a:t>
            </a:r>
            <a:r>
              <a:rPr dirty="0" sz="2800" spc="-5">
                <a:latin typeface="Times New Roman"/>
                <a:cs typeface="Times New Roman"/>
              </a:rPr>
              <a:t>resistance </a:t>
            </a:r>
            <a:r>
              <a:rPr dirty="0" sz="2800">
                <a:latin typeface="Times New Roman"/>
                <a:cs typeface="Times New Roman"/>
              </a:rPr>
              <a:t>grape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root-stocks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from U.S.A.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into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france.</a:t>
            </a:r>
            <a:endParaRPr sz="280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1005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Selection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2800" spc="-5">
                <a:latin typeface="Times New Roman"/>
                <a:cs typeface="Times New Roman"/>
              </a:rPr>
              <a:t>Eg. </a:t>
            </a:r>
            <a:r>
              <a:rPr dirty="0" sz="2800">
                <a:latin typeface="Times New Roman"/>
                <a:cs typeface="Times New Roman"/>
              </a:rPr>
              <a:t>1)</a:t>
            </a:r>
            <a:r>
              <a:rPr dirty="0" sz="2800" spc="-5">
                <a:latin typeface="Times New Roman"/>
                <a:cs typeface="Times New Roman"/>
              </a:rPr>
              <a:t> 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potato leaf hopper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spc="-5">
                <a:latin typeface="Times New Roman"/>
                <a:cs typeface="Times New Roman"/>
              </a:rPr>
              <a:t>2)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spotted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alfalfa aphid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1432" y="97073"/>
            <a:ext cx="9246870" cy="5548630"/>
          </a:xfrm>
          <a:prstGeom prst="rect">
            <a:avLst/>
          </a:prstGeom>
        </p:spPr>
        <p:txBody>
          <a:bodyPr wrap="square" lIns="0" tIns="148590" rIns="0" bIns="0" rtlCol="0" vert="horz">
            <a:spAutoFit/>
          </a:bodyPr>
          <a:lstStyle/>
          <a:p>
            <a:pPr marL="367665" indent="-355600">
              <a:lnSpc>
                <a:spcPct val="100000"/>
              </a:lnSpc>
              <a:spcBef>
                <a:spcPts val="1170"/>
              </a:spcBef>
              <a:buAutoNum type="arabicPeriod" startAt="3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Hybridization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 marR="4642485">
              <a:lnSpc>
                <a:spcPct val="131400"/>
              </a:lnSpc>
              <a:spcBef>
                <a:spcPts val="15"/>
              </a:spcBef>
            </a:pPr>
            <a:r>
              <a:rPr dirty="0" sz="2800" spc="-5">
                <a:latin typeface="Times New Roman"/>
                <a:cs typeface="Times New Roman"/>
              </a:rPr>
              <a:t>Pedigree oligogenic characters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Back </a:t>
            </a:r>
            <a:r>
              <a:rPr dirty="0" sz="2800" spc="-5">
                <a:latin typeface="Times New Roman"/>
                <a:cs typeface="Times New Roman"/>
              </a:rPr>
              <a:t>cross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Polygenic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characters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ts val="3120"/>
              </a:lnSpc>
              <a:spcBef>
                <a:spcPts val="1375"/>
              </a:spcBef>
              <a:buFont typeface="Times New Roman"/>
              <a:buAutoNum type="arabicPeriod" startAt="4"/>
              <a:tabLst>
                <a:tab pos="368300" algn="l"/>
              </a:tabLst>
            </a:pPr>
            <a:r>
              <a:rPr dirty="0"/>
              <a:t>	</a:t>
            </a:r>
            <a:r>
              <a:rPr dirty="0" sz="2800" spc="-5">
                <a:latin typeface="Times New Roman"/>
                <a:cs typeface="Times New Roman"/>
              </a:rPr>
              <a:t>Genetic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Engineering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B.</a:t>
            </a:r>
            <a:r>
              <a:rPr dirty="0" sz="2800" spc="25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theningiensis</a:t>
            </a:r>
            <a:r>
              <a:rPr dirty="0" sz="2800" spc="-15" i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(cry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gene)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maize,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soybean,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cotton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800" spc="-10" b="1">
                <a:latin typeface="Times New Roman"/>
                <a:cs typeface="Times New Roman"/>
              </a:rPr>
              <a:t>Screening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-30" b="1">
                <a:latin typeface="Times New Roman"/>
                <a:cs typeface="Times New Roman"/>
              </a:rPr>
              <a:t>Techniques</a:t>
            </a:r>
            <a:r>
              <a:rPr dirty="0" sz="2800" spc="-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for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determining</a:t>
            </a:r>
            <a:r>
              <a:rPr dirty="0" sz="2800" spc="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resistance:</a:t>
            </a:r>
            <a:endParaRPr sz="2800">
              <a:latin typeface="Times New Roman"/>
              <a:cs typeface="Times New Roman"/>
            </a:endParaRPr>
          </a:p>
          <a:p>
            <a:pPr marL="323215" marR="323850" indent="-311150">
              <a:lnSpc>
                <a:spcPct val="93000"/>
              </a:lnSpc>
              <a:spcBef>
                <a:spcPts val="1305"/>
              </a:spcBef>
            </a:pPr>
            <a:r>
              <a:rPr dirty="0" sz="2800" spc="-5">
                <a:latin typeface="Times New Roman"/>
                <a:cs typeface="Times New Roman"/>
              </a:rPr>
              <a:t>The most crucial and, perhaps ,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10">
                <a:latin typeface="Times New Roman"/>
                <a:cs typeface="Times New Roman"/>
              </a:rPr>
              <a:t>most difficult </a:t>
            </a:r>
            <a:r>
              <a:rPr dirty="0" sz="2800" spc="-5">
                <a:latin typeface="Times New Roman"/>
                <a:cs typeface="Times New Roman"/>
              </a:rPr>
              <a:t>task in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breeding </a:t>
            </a:r>
            <a:r>
              <a:rPr dirty="0" sz="2800">
                <a:latin typeface="Times New Roman"/>
                <a:cs typeface="Times New Roman"/>
              </a:rPr>
              <a:t>for </a:t>
            </a:r>
            <a:r>
              <a:rPr dirty="0" sz="2800" spc="-5">
                <a:latin typeface="Times New Roman"/>
                <a:cs typeface="Times New Roman"/>
              </a:rPr>
              <a:t>insect resistance is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identification of insect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resistant plant </a:t>
            </a:r>
            <a:r>
              <a:rPr dirty="0" sz="2800">
                <a:latin typeface="Times New Roman"/>
                <a:cs typeface="Times New Roman"/>
              </a:rPr>
              <a:t>during </a:t>
            </a:r>
            <a:r>
              <a:rPr dirty="0" sz="2800" spc="-5">
                <a:latin typeface="Times New Roman"/>
                <a:cs typeface="Times New Roman"/>
              </a:rPr>
              <a:t>segregation generations. There are two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types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screeings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2800" spc="-5">
                <a:latin typeface="Times New Roman"/>
                <a:cs typeface="Times New Roman"/>
              </a:rPr>
              <a:t>1.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Field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Screening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2.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Glass </a:t>
            </a:r>
            <a:r>
              <a:rPr dirty="0" sz="2800">
                <a:latin typeface="Times New Roman"/>
                <a:cs typeface="Times New Roman"/>
              </a:rPr>
              <a:t>house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screening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5148" y="70931"/>
            <a:ext cx="9147810" cy="5547360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2800" spc="-5" b="1">
                <a:latin typeface="Times New Roman"/>
                <a:cs typeface="Times New Roman"/>
              </a:rPr>
              <a:t>Field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Screening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215" marR="291465" indent="-311150">
              <a:lnSpc>
                <a:spcPts val="3120"/>
              </a:lnSpc>
              <a:spcBef>
                <a:spcPts val="1370"/>
              </a:spcBef>
            </a:pP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techniques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designed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promote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uniform </a:t>
            </a:r>
            <a:r>
              <a:rPr dirty="0" sz="2800" spc="-5">
                <a:latin typeface="Times New Roman"/>
                <a:cs typeface="Times New Roman"/>
              </a:rPr>
              <a:t>infestation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by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 in the field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</a:t>
            </a:r>
            <a:endParaRPr sz="2800">
              <a:latin typeface="Times New Roman"/>
              <a:cs typeface="Times New Roman"/>
            </a:endParaRPr>
          </a:p>
          <a:p>
            <a:pPr marL="12700" marR="509905">
              <a:lnSpc>
                <a:spcPts val="3120"/>
              </a:lnSpc>
              <a:spcBef>
                <a:spcPts val="1310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Inter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planting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row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known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susceptible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variety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between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two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rows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testing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material.</a:t>
            </a:r>
            <a:endParaRPr sz="280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1005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Screening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highly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prone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areas</a:t>
            </a:r>
            <a:endParaRPr sz="280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case Soil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pests to be tested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sick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plots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only</a:t>
            </a:r>
            <a:endParaRPr sz="2800">
              <a:latin typeface="Times New Roman"/>
              <a:cs typeface="Times New Roman"/>
            </a:endParaRPr>
          </a:p>
          <a:p>
            <a:pPr marL="12700" marR="629920">
              <a:lnSpc>
                <a:spcPts val="3130"/>
              </a:lnSpc>
              <a:spcBef>
                <a:spcPts val="1355"/>
              </a:spcBef>
              <a:buAutoNum type="arabicPeriod"/>
              <a:tabLst>
                <a:tab pos="361950" algn="l"/>
              </a:tabLst>
            </a:pPr>
            <a:r>
              <a:rPr dirty="0" sz="2800" spc="-30">
                <a:latin typeface="Times New Roman"/>
                <a:cs typeface="Times New Roman"/>
              </a:rPr>
              <a:t>Testing</a:t>
            </a:r>
            <a:r>
              <a:rPr dirty="0" sz="2800" spc="-5">
                <a:latin typeface="Times New Roman"/>
                <a:cs typeface="Times New Roman"/>
              </a:rPr>
              <a:t> in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 particular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season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when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5">
                <a:latin typeface="Times New Roman"/>
                <a:cs typeface="Times New Roman"/>
              </a:rPr>
              <a:t> infestation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very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high.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 Rice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stem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borer</a:t>
            </a:r>
            <a:r>
              <a:rPr dirty="0" sz="2800" spc="-5">
                <a:latin typeface="Times New Roman"/>
                <a:cs typeface="Times New Roman"/>
              </a:rPr>
              <a:t> in</a:t>
            </a:r>
            <a:r>
              <a:rPr dirty="0" sz="2800" spc="-15">
                <a:latin typeface="Times New Roman"/>
                <a:cs typeface="Times New Roman"/>
              </a:rPr>
              <a:t> off</a:t>
            </a:r>
            <a:r>
              <a:rPr dirty="0" sz="2800" spc="-5">
                <a:latin typeface="Times New Roman"/>
                <a:cs typeface="Times New Roman"/>
              </a:rPr>
              <a:t> season.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10"/>
              </a:spcBef>
              <a:buAutoNum type="arabicPeriod"/>
              <a:tabLst>
                <a:tab pos="361950" algn="l"/>
              </a:tabLst>
            </a:pPr>
            <a:r>
              <a:rPr dirty="0" sz="2800" spc="-10">
                <a:latin typeface="Times New Roman"/>
                <a:cs typeface="Times New Roman"/>
              </a:rPr>
              <a:t>Transferring </a:t>
            </a:r>
            <a:r>
              <a:rPr dirty="0" sz="2800" spc="-5">
                <a:latin typeface="Times New Roman"/>
                <a:cs typeface="Times New Roman"/>
              </a:rPr>
              <a:t>manually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equal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number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eggs or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larvae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 </a:t>
            </a:r>
            <a:r>
              <a:rPr dirty="0" sz="2800" spc="-10">
                <a:latin typeface="Times New Roman"/>
                <a:cs typeface="Times New Roman"/>
              </a:rPr>
              <a:t>each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test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71192" y="29616"/>
            <a:ext cx="9248140" cy="6176010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2800" spc="-5" b="1">
                <a:latin typeface="Times New Roman"/>
                <a:cs typeface="Times New Roman"/>
              </a:rPr>
              <a:t>Glass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house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screening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ct val="93000"/>
              </a:lnSpc>
              <a:spcBef>
                <a:spcPts val="1305"/>
              </a:spcBef>
            </a:pPr>
            <a:r>
              <a:rPr dirty="0" sz="2800" spc="-5">
                <a:latin typeface="Times New Roman"/>
                <a:cs typeface="Times New Roman"/>
              </a:rPr>
              <a:t>Result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from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glass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house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tests are</a:t>
            </a:r>
            <a:r>
              <a:rPr dirty="0" sz="2800" spc="-10">
                <a:latin typeface="Times New Roman"/>
                <a:cs typeface="Times New Roman"/>
              </a:rPr>
              <a:t> much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more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reliable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than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those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from field tests </a:t>
            </a:r>
            <a:r>
              <a:rPr dirty="0" sz="2800">
                <a:latin typeface="Times New Roman"/>
                <a:cs typeface="Times New Roman"/>
              </a:rPr>
              <a:t>since </a:t>
            </a:r>
            <a:r>
              <a:rPr dirty="0" sz="2800" spc="-5">
                <a:latin typeface="Times New Roman"/>
                <a:cs typeface="Times New Roman"/>
              </a:rPr>
              <a:t>both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environment and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initial level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infestations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more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or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less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uniform</a:t>
            </a:r>
            <a:r>
              <a:rPr dirty="0" sz="2800" spc="-5">
                <a:latin typeface="Times New Roman"/>
                <a:cs typeface="Times New Roman"/>
              </a:rPr>
              <a:t> for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all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plants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being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tested.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2800" spc="-10" b="1">
                <a:latin typeface="Times New Roman"/>
                <a:cs typeface="Times New Roman"/>
              </a:rPr>
              <a:t>Problems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in</a:t>
            </a:r>
            <a:r>
              <a:rPr dirty="0" sz="2800" spc="-10" b="1">
                <a:latin typeface="Times New Roman"/>
                <a:cs typeface="Times New Roman"/>
              </a:rPr>
              <a:t> Breeding </a:t>
            </a:r>
            <a:r>
              <a:rPr dirty="0" sz="2800" b="1">
                <a:latin typeface="Times New Roman"/>
                <a:cs typeface="Times New Roman"/>
              </a:rPr>
              <a:t>for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Insect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 marR="201295">
              <a:lnSpc>
                <a:spcPct val="93100"/>
              </a:lnSpc>
              <a:spcBef>
                <a:spcPts val="1285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Breeding </a:t>
            </a:r>
            <a:r>
              <a:rPr dirty="0" sz="2800">
                <a:latin typeface="Times New Roman"/>
                <a:cs typeface="Times New Roman"/>
              </a:rPr>
              <a:t>for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 insect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may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leads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 the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susceptibility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another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pest.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Glabrous strains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cotton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bollworms </a:t>
            </a:r>
            <a:r>
              <a:rPr dirty="0" sz="2800">
                <a:latin typeface="Times New Roman"/>
                <a:cs typeface="Times New Roman"/>
              </a:rPr>
              <a:t>but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susceptible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Jassids.</a:t>
            </a:r>
            <a:endParaRPr sz="2800">
              <a:latin typeface="Times New Roman"/>
              <a:cs typeface="Times New Roman"/>
            </a:endParaRPr>
          </a:p>
          <a:p>
            <a:pPr algn="just" marL="367665" indent="-3556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Reduction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quality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or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make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unfit </a:t>
            </a:r>
            <a:r>
              <a:rPr dirty="0" sz="2800" spc="-5">
                <a:latin typeface="Times New Roman"/>
                <a:cs typeface="Times New Roman"/>
              </a:rPr>
              <a:t>for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consumption.</a:t>
            </a:r>
            <a:endParaRPr sz="2800">
              <a:latin typeface="Times New Roman"/>
              <a:cs typeface="Times New Roman"/>
            </a:endParaRPr>
          </a:p>
          <a:p>
            <a:pPr algn="just" marL="12700" marR="38735">
              <a:lnSpc>
                <a:spcPts val="3120"/>
              </a:lnSpc>
              <a:spcBef>
                <a:spcPts val="1375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Linkage between desirable &amp; undesirable genes. Inter specific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varieties </a:t>
            </a:r>
            <a:r>
              <a:rPr dirty="0" sz="2800" spc="-10">
                <a:latin typeface="Times New Roman"/>
                <a:cs typeface="Times New Roman"/>
              </a:rPr>
              <a:t>are </a:t>
            </a:r>
            <a:r>
              <a:rPr dirty="0" sz="2800" spc="-5">
                <a:latin typeface="Times New Roman"/>
                <a:cs typeface="Times New Roman"/>
              </a:rPr>
              <a:t>generally low yielding and their produce is often of </a:t>
            </a:r>
            <a:r>
              <a:rPr dirty="0" sz="2800">
                <a:latin typeface="Times New Roman"/>
                <a:cs typeface="Times New Roman"/>
              </a:rPr>
              <a:t> inferior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quality.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6810" y="233629"/>
            <a:ext cx="9008110" cy="557720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31750">
              <a:lnSpc>
                <a:spcPct val="93100"/>
              </a:lnSpc>
              <a:spcBef>
                <a:spcPts val="330"/>
              </a:spcBef>
              <a:buAutoNum type="arabicPeriod" startAt="4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Screening </a:t>
            </a:r>
            <a:r>
              <a:rPr dirty="0" sz="2800">
                <a:latin typeface="Times New Roman"/>
                <a:cs typeface="Times New Roman"/>
              </a:rPr>
              <a:t>for </a:t>
            </a:r>
            <a:r>
              <a:rPr dirty="0" sz="2800" spc="-5">
                <a:latin typeface="Times New Roman"/>
                <a:cs typeface="Times New Roman"/>
              </a:rPr>
              <a:t>resistance is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10">
                <a:latin typeface="Times New Roman"/>
                <a:cs typeface="Times New Roman"/>
              </a:rPr>
              <a:t>most </a:t>
            </a:r>
            <a:r>
              <a:rPr dirty="0" sz="2800" spc="-5">
                <a:latin typeface="Times New Roman"/>
                <a:cs typeface="Times New Roman"/>
              </a:rPr>
              <a:t>critical and difficult step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 a breeding programme it necessitates a close </a:t>
            </a:r>
            <a:r>
              <a:rPr dirty="0" sz="2800">
                <a:latin typeface="Times New Roman"/>
                <a:cs typeface="Times New Roman"/>
              </a:rPr>
              <a:t>co-ordination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among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scientists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belonging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-10">
                <a:latin typeface="Times New Roman"/>
                <a:cs typeface="Times New Roman"/>
              </a:rPr>
              <a:t> different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disciplines.</a:t>
            </a:r>
            <a:endParaRPr sz="280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1055"/>
              </a:spcBef>
              <a:buAutoNum type="arabicPeriod" startAt="4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It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 a long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term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programme</a:t>
            </a:r>
            <a:endParaRPr sz="2800">
              <a:latin typeface="Times New Roman"/>
              <a:cs typeface="Times New Roman"/>
            </a:endParaRPr>
          </a:p>
          <a:p>
            <a:pPr marL="12700" marR="6877050">
              <a:lnSpc>
                <a:spcPct val="131800"/>
              </a:lnSpc>
            </a:pPr>
            <a:r>
              <a:rPr dirty="0" sz="2800" spc="-5" b="1">
                <a:latin typeface="Times New Roman"/>
                <a:cs typeface="Times New Roman"/>
              </a:rPr>
              <a:t>Achievem</a:t>
            </a:r>
            <a:r>
              <a:rPr dirty="0" sz="2800" spc="-20" b="1">
                <a:latin typeface="Times New Roman"/>
                <a:cs typeface="Times New Roman"/>
              </a:rPr>
              <a:t>e</a:t>
            </a:r>
            <a:r>
              <a:rPr dirty="0" sz="2800" spc="-5" b="1">
                <a:latin typeface="Times New Roman"/>
                <a:cs typeface="Times New Roman"/>
              </a:rPr>
              <a:t>n</a:t>
            </a:r>
            <a:r>
              <a:rPr dirty="0" sz="2800" b="1">
                <a:latin typeface="Times New Roman"/>
                <a:cs typeface="Times New Roman"/>
              </a:rPr>
              <a:t>t</a:t>
            </a:r>
            <a:r>
              <a:rPr dirty="0" sz="2800" spc="-5" b="1">
                <a:latin typeface="Times New Roman"/>
                <a:cs typeface="Times New Roman"/>
              </a:rPr>
              <a:t>s  </a:t>
            </a:r>
            <a:r>
              <a:rPr dirty="0" sz="2800" spc="-5" b="1">
                <a:latin typeface="Times New Roman"/>
                <a:cs typeface="Times New Roman"/>
              </a:rPr>
              <a:t>IN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INDIA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ts val="3120"/>
              </a:lnSpc>
              <a:spcBef>
                <a:spcPts val="1375"/>
              </a:spcBef>
              <a:buFont typeface="Times New Roman"/>
              <a:buAutoNum type="arabicPeriod"/>
              <a:tabLst>
                <a:tab pos="368300" algn="l"/>
              </a:tabLst>
            </a:pPr>
            <a:r>
              <a:rPr dirty="0"/>
              <a:t>	</a:t>
            </a:r>
            <a:r>
              <a:rPr dirty="0" sz="2800" spc="-5">
                <a:latin typeface="Times New Roman"/>
                <a:cs typeface="Times New Roman"/>
              </a:rPr>
              <a:t>Cotton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varieties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–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27,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MCU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7,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LRK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516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–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 </a:t>
            </a:r>
            <a:r>
              <a:rPr dirty="0" sz="2800">
                <a:latin typeface="Times New Roman"/>
                <a:cs typeface="Times New Roman"/>
              </a:rPr>
              <a:t>boll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worms.</a:t>
            </a:r>
            <a:endParaRPr sz="2800">
              <a:latin typeface="Times New Roman"/>
              <a:cs typeface="Times New Roman"/>
            </a:endParaRPr>
          </a:p>
          <a:p>
            <a:pPr marL="12700" marR="2085339">
              <a:lnSpc>
                <a:spcPts val="4430"/>
              </a:lnSpc>
              <a:spcBef>
                <a:spcPts val="260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Rice –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variety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vijaya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–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leaf</a:t>
            </a:r>
            <a:r>
              <a:rPr dirty="0" sz="2800">
                <a:latin typeface="Times New Roman"/>
                <a:cs typeface="Times New Roman"/>
              </a:rPr>
              <a:t> hopper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Rice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–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TKM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6,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Ratna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–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Stemborer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2800" spc="-5">
                <a:latin typeface="Times New Roman"/>
                <a:cs typeface="Times New Roman"/>
              </a:rPr>
              <a:t>Rice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–Vajram,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chaitanya,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Pratibha –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BPH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4001" y="70931"/>
            <a:ext cx="9314815" cy="5944235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2800" spc="-5" b="1">
                <a:latin typeface="Times New Roman"/>
                <a:cs typeface="Times New Roman"/>
              </a:rPr>
              <a:t>Host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Habitation</a:t>
            </a:r>
            <a:endParaRPr sz="280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1065"/>
              </a:spcBef>
              <a:buAutoNum type="arabicPeriod"/>
              <a:tabLst>
                <a:tab pos="368300" algn="l"/>
                <a:tab pos="2155190" algn="l"/>
              </a:tabLst>
            </a:pPr>
            <a:r>
              <a:rPr dirty="0" sz="2800">
                <a:latin typeface="Times New Roman"/>
                <a:cs typeface="Times New Roman"/>
              </a:rPr>
              <a:t>Polyphagy	</a:t>
            </a:r>
            <a:r>
              <a:rPr dirty="0" sz="2800" spc="-5">
                <a:latin typeface="Times New Roman"/>
                <a:cs typeface="Times New Roman"/>
              </a:rPr>
              <a:t>3.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Seasonal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Oligophagy</a:t>
            </a:r>
            <a:endParaRPr sz="280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Oligophagy 4.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Monophagy</a:t>
            </a:r>
            <a:endParaRPr sz="2800">
              <a:latin typeface="Times New Roman"/>
              <a:cs typeface="Times New Roman"/>
            </a:endParaRPr>
          </a:p>
          <a:p>
            <a:pPr marL="12700" marR="34290">
              <a:lnSpc>
                <a:spcPts val="3120"/>
              </a:lnSpc>
              <a:spcBef>
                <a:spcPts val="1370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Polyphagy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Insects feed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vide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range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hosts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avoiding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few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plant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species.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 Scales &amp; moths.</a:t>
            </a:r>
            <a:endParaRPr sz="2800">
              <a:latin typeface="Times New Roman"/>
              <a:cs typeface="Times New Roman"/>
            </a:endParaRPr>
          </a:p>
          <a:p>
            <a:pPr marL="12700" marR="90170">
              <a:lnSpc>
                <a:spcPts val="3130"/>
              </a:lnSpc>
              <a:spcBef>
                <a:spcPts val="1305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Oligophagy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Live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taxonomic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unit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Times New Roman"/>
                <a:cs typeface="Times New Roman"/>
              </a:rPr>
              <a:t>only.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Hessianfly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wheat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3100"/>
              </a:lnSpc>
              <a:spcBef>
                <a:spcPts val="1225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Seasonal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oligophagy :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Insects</a:t>
            </a:r>
            <a:r>
              <a:rPr dirty="0" sz="2800" spc="-10">
                <a:latin typeface="Times New Roman"/>
                <a:cs typeface="Times New Roman"/>
              </a:rPr>
              <a:t> may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live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many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species 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part 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year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and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few in </a:t>
            </a:r>
            <a:r>
              <a:rPr dirty="0" sz="2800">
                <a:latin typeface="Times New Roman"/>
                <a:cs typeface="Times New Roman"/>
              </a:rPr>
              <a:t>another </a:t>
            </a:r>
            <a:r>
              <a:rPr dirty="0" sz="2800" spc="-5">
                <a:latin typeface="Times New Roman"/>
                <a:cs typeface="Times New Roman"/>
              </a:rPr>
              <a:t>part 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year.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Aphids.</a:t>
            </a:r>
            <a:endParaRPr sz="2800">
              <a:latin typeface="Times New Roman"/>
              <a:cs typeface="Times New Roman"/>
            </a:endParaRPr>
          </a:p>
          <a:p>
            <a:pPr marL="12700" marR="279400">
              <a:lnSpc>
                <a:spcPts val="3120"/>
              </a:lnSpc>
              <a:spcBef>
                <a:spcPts val="1370"/>
              </a:spcBef>
              <a:buAutoNum type="arabicPeriod"/>
              <a:tabLst>
                <a:tab pos="368300" algn="l"/>
              </a:tabLst>
            </a:pPr>
            <a:r>
              <a:rPr dirty="0" sz="2800" spc="-5">
                <a:latin typeface="Times New Roman"/>
                <a:cs typeface="Times New Roman"/>
              </a:rPr>
              <a:t>Monophagy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-15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Avoid</a:t>
            </a:r>
            <a:r>
              <a:rPr dirty="0" sz="2800" spc="-5">
                <a:latin typeface="Times New Roman"/>
                <a:cs typeface="Times New Roman"/>
              </a:rPr>
              <a:t> all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hosts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except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one particular species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variety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 Boll weevil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cotton.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3094" y="29616"/>
            <a:ext cx="9167495" cy="6078220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2800" spc="-5" b="1">
                <a:latin typeface="Times New Roman"/>
                <a:cs typeface="Times New Roman"/>
              </a:rPr>
              <a:t>Mechanism of</a:t>
            </a:r>
            <a:r>
              <a:rPr dirty="0" sz="2800" spc="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Insect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527685" marR="106680" indent="-515620">
              <a:lnSpc>
                <a:spcPct val="93000"/>
              </a:lnSpc>
              <a:spcBef>
                <a:spcPts val="13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Non </a:t>
            </a:r>
            <a:r>
              <a:rPr dirty="0" sz="2800" spc="-15" b="1">
                <a:latin typeface="Times New Roman"/>
                <a:cs typeface="Times New Roman"/>
              </a:rPr>
              <a:t>preference </a:t>
            </a:r>
            <a:r>
              <a:rPr dirty="0" sz="2800" spc="-5">
                <a:latin typeface="Times New Roman"/>
                <a:cs typeface="Times New Roman"/>
              </a:rPr>
              <a:t>: Host </a:t>
            </a:r>
            <a:r>
              <a:rPr dirty="0" sz="2800" spc="-40">
                <a:latin typeface="Times New Roman"/>
                <a:cs typeface="Times New Roman"/>
              </a:rPr>
              <a:t>Varieties </a:t>
            </a:r>
            <a:r>
              <a:rPr dirty="0" sz="2800">
                <a:latin typeface="Times New Roman"/>
                <a:cs typeface="Times New Roman"/>
              </a:rPr>
              <a:t>exhibiting </a:t>
            </a:r>
            <a:r>
              <a:rPr dirty="0" sz="2800" spc="-5">
                <a:latin typeface="Times New Roman"/>
                <a:cs typeface="Times New Roman"/>
              </a:rPr>
              <a:t>this type of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 are unattractive or unsuitable </a:t>
            </a:r>
            <a:r>
              <a:rPr dirty="0" sz="2800">
                <a:latin typeface="Times New Roman"/>
                <a:cs typeface="Times New Roman"/>
              </a:rPr>
              <a:t>for </a:t>
            </a:r>
            <a:r>
              <a:rPr dirty="0" sz="2800" spc="-5">
                <a:latin typeface="Times New Roman"/>
                <a:cs typeface="Times New Roman"/>
              </a:rPr>
              <a:t>colonization, </a:t>
            </a:r>
            <a:r>
              <a:rPr dirty="0" sz="2800">
                <a:latin typeface="Times New Roman"/>
                <a:cs typeface="Times New Roman"/>
              </a:rPr>
              <a:t> oviposition </a:t>
            </a:r>
            <a:r>
              <a:rPr dirty="0" sz="2800" spc="-5">
                <a:latin typeface="Times New Roman"/>
                <a:cs typeface="Times New Roman"/>
              </a:rPr>
              <a:t>or both by </a:t>
            </a:r>
            <a:r>
              <a:rPr dirty="0" sz="2800" spc="-10">
                <a:latin typeface="Times New Roman"/>
                <a:cs typeface="Times New Roman"/>
              </a:rPr>
              <a:t>an </a:t>
            </a:r>
            <a:r>
              <a:rPr dirty="0" sz="2800" spc="-5">
                <a:latin typeface="Times New Roman"/>
                <a:cs typeface="Times New Roman"/>
              </a:rPr>
              <a:t>insect pest. This </a:t>
            </a:r>
            <a:r>
              <a:rPr dirty="0" sz="2800">
                <a:latin typeface="Times New Roman"/>
                <a:cs typeface="Times New Roman"/>
              </a:rPr>
              <a:t>type </a:t>
            </a:r>
            <a:r>
              <a:rPr dirty="0" sz="2800" spc="-5">
                <a:latin typeface="Times New Roman"/>
                <a:cs typeface="Times New Roman"/>
              </a:rPr>
              <a:t>of resistance </a:t>
            </a:r>
            <a:r>
              <a:rPr dirty="0" sz="2800" spc="-6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 also termed as non-acceptance and </a:t>
            </a:r>
            <a:r>
              <a:rPr dirty="0" sz="2800">
                <a:latin typeface="Times New Roman"/>
                <a:cs typeface="Times New Roman"/>
              </a:rPr>
              <a:t>anti-xenosis. </a:t>
            </a:r>
            <a:r>
              <a:rPr dirty="0" sz="2800" spc="-5">
                <a:latin typeface="Times New Roman"/>
                <a:cs typeface="Times New Roman"/>
              </a:rPr>
              <a:t>Non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preference </a:t>
            </a:r>
            <a:r>
              <a:rPr dirty="0" sz="2800">
                <a:latin typeface="Times New Roman"/>
                <a:cs typeface="Times New Roman"/>
              </a:rPr>
              <a:t>involves </a:t>
            </a:r>
            <a:r>
              <a:rPr dirty="0" sz="2800" spc="-5">
                <a:latin typeface="Times New Roman"/>
                <a:cs typeface="Times New Roman"/>
              </a:rPr>
              <a:t>various morphological and biochemical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features</a:t>
            </a:r>
            <a:r>
              <a:rPr dirty="0" sz="2800">
                <a:latin typeface="Times New Roman"/>
                <a:cs typeface="Times New Roman"/>
              </a:rPr>
              <a:t> of host </a:t>
            </a:r>
            <a:r>
              <a:rPr dirty="0" sz="2800" spc="-5">
                <a:latin typeface="Times New Roman"/>
                <a:cs typeface="Times New Roman"/>
              </a:rPr>
              <a:t>plants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such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as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–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color,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hairiness,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angle,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taste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3000"/>
              </a:lnSpc>
              <a:spcBef>
                <a:spcPts val="1305"/>
              </a:spcBef>
              <a:buFont typeface="Times New Roman"/>
              <a:buAutoNum type="arabicPeriod"/>
              <a:tabLst>
                <a:tab pos="36830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Antibiosis </a:t>
            </a:r>
            <a:r>
              <a:rPr dirty="0" sz="2800" spc="-5">
                <a:latin typeface="Times New Roman"/>
                <a:cs typeface="Times New Roman"/>
              </a:rPr>
              <a:t>: Antibiosis refers to </a:t>
            </a:r>
            <a:r>
              <a:rPr dirty="0" sz="2800" spc="-10">
                <a:latin typeface="Times New Roman"/>
                <a:cs typeface="Times New Roman"/>
              </a:rPr>
              <a:t>an </a:t>
            </a:r>
            <a:r>
              <a:rPr dirty="0" sz="2800" spc="-5">
                <a:latin typeface="Times New Roman"/>
                <a:cs typeface="Times New Roman"/>
              </a:rPr>
              <a:t>adverse </a:t>
            </a:r>
            <a:r>
              <a:rPr dirty="0" sz="2800" spc="-10">
                <a:latin typeface="Times New Roman"/>
                <a:cs typeface="Times New Roman"/>
              </a:rPr>
              <a:t>effect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feeding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host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plant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development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and/or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reproduction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pest.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severe cases,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it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may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even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death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 the insect pest. Antibiosis </a:t>
            </a:r>
            <a:r>
              <a:rPr dirty="0" sz="2800" spc="-10">
                <a:latin typeface="Times New Roman"/>
                <a:cs typeface="Times New Roman"/>
              </a:rPr>
              <a:t>may </a:t>
            </a:r>
            <a:r>
              <a:rPr dirty="0" sz="2800">
                <a:latin typeface="Times New Roman"/>
                <a:cs typeface="Times New Roman"/>
              </a:rPr>
              <a:t>involve </a:t>
            </a:r>
            <a:r>
              <a:rPr dirty="0" sz="2800" spc="-5">
                <a:latin typeface="Times New Roman"/>
                <a:cs typeface="Times New Roman"/>
              </a:rPr>
              <a:t>morphological,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physiological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or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biochemical features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host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plant;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some </a:t>
            </a:r>
            <a:r>
              <a:rPr dirty="0" sz="2800" spc="-5">
                <a:latin typeface="Times New Roman"/>
                <a:cs typeface="Times New Roman"/>
              </a:rPr>
              <a:t> cases 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involve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combination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features.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8851" y="214375"/>
            <a:ext cx="9156700" cy="657034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5080">
              <a:lnSpc>
                <a:spcPct val="93000"/>
              </a:lnSpc>
              <a:spcBef>
                <a:spcPts val="330"/>
              </a:spcBef>
              <a:buFont typeface="Times New Roman"/>
              <a:buAutoNum type="arabicPeriod" startAt="3"/>
              <a:tabLst>
                <a:tab pos="368300" algn="l"/>
              </a:tabLst>
            </a:pPr>
            <a:r>
              <a:rPr dirty="0" sz="2800" spc="-35" b="1">
                <a:latin typeface="Times New Roman"/>
                <a:cs typeface="Times New Roman"/>
              </a:rPr>
              <a:t>Tolerance</a:t>
            </a:r>
            <a:r>
              <a:rPr dirty="0" sz="2800" spc="55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</a:t>
            </a:r>
            <a:r>
              <a:rPr dirty="0" sz="2800" spc="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tolerant</a:t>
            </a:r>
            <a:r>
              <a:rPr dirty="0" sz="2800" spc="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variety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 spc="6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attacked</a:t>
            </a:r>
            <a:r>
              <a:rPr dirty="0" sz="2800" spc="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by</a:t>
            </a:r>
            <a:r>
              <a:rPr dirty="0" sz="2800" spc="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same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degree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susceptible</a:t>
            </a:r>
            <a:r>
              <a:rPr dirty="0" sz="2800" spc="-25">
                <a:latin typeface="Times New Roman"/>
                <a:cs typeface="Times New Roman"/>
              </a:rPr>
              <a:t> variety.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But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at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same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level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infestation,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 tolerant variety produces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 higher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yield than a susceptible </a:t>
            </a:r>
            <a:r>
              <a:rPr dirty="0" sz="2800" spc="-25">
                <a:latin typeface="Times New Roman"/>
                <a:cs typeface="Times New Roman"/>
              </a:rPr>
              <a:t>variety. </a:t>
            </a:r>
            <a:r>
              <a:rPr dirty="0" sz="2800">
                <a:latin typeface="Times New Roman"/>
                <a:cs typeface="Times New Roman"/>
              </a:rPr>
              <a:t>Ability </a:t>
            </a:r>
            <a:r>
              <a:rPr dirty="0" sz="2800" spc="-5">
                <a:latin typeface="Times New Roman"/>
                <a:cs typeface="Times New Roman"/>
              </a:rPr>
              <a:t>of the host plant to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withstand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insect population to a certain extent which might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have damaged a more susceptible host. </a:t>
            </a:r>
            <a:r>
              <a:rPr dirty="0" sz="2800" spc="-25">
                <a:latin typeface="Times New Roman"/>
                <a:cs typeface="Times New Roman"/>
              </a:rPr>
              <a:t>Tolerance </a:t>
            </a:r>
            <a:r>
              <a:rPr dirty="0" sz="2800" spc="-5">
                <a:latin typeface="Times New Roman"/>
                <a:cs typeface="Times New Roman"/>
              </a:rPr>
              <a:t>is mainly a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host character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and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may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because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greater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recovery from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damage.</a:t>
            </a:r>
            <a:r>
              <a:rPr dirty="0" sz="2800" spc="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</a:t>
            </a:r>
            <a:r>
              <a:rPr dirty="0" sz="2800" spc="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Rice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varieties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tolerant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stem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borer/gall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midge produce additional tillers to compensate yield losses (as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 stem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borer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-10">
                <a:latin typeface="Times New Roman"/>
                <a:cs typeface="Times New Roman"/>
              </a:rPr>
              <a:t> sorghum).</a:t>
            </a:r>
            <a:endParaRPr sz="2800">
              <a:latin typeface="Times New Roman"/>
              <a:cs typeface="Times New Roman"/>
            </a:endParaRPr>
          </a:p>
          <a:p>
            <a:pPr marL="12700" marR="246379">
              <a:lnSpc>
                <a:spcPct val="93000"/>
              </a:lnSpc>
              <a:spcBef>
                <a:spcPts val="1290"/>
              </a:spcBef>
              <a:buFont typeface="Times New Roman"/>
              <a:buAutoNum type="arabicPeriod" startAt="3"/>
              <a:tabLst>
                <a:tab pos="368300" algn="l"/>
              </a:tabLst>
            </a:pPr>
            <a:r>
              <a:rPr dirty="0" sz="2800" spc="-25" b="1">
                <a:latin typeface="Times New Roman"/>
                <a:cs typeface="Times New Roman"/>
              </a:rPr>
              <a:t>Avoidance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avoidance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>
                <a:latin typeface="Times New Roman"/>
                <a:cs typeface="Times New Roman"/>
              </a:rPr>
              <a:t> 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same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disease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escape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,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 as such it is </a:t>
            </a:r>
            <a:r>
              <a:rPr dirty="0" sz="2800">
                <a:latin typeface="Times New Roman"/>
                <a:cs typeface="Times New Roman"/>
              </a:rPr>
              <a:t>not </a:t>
            </a:r>
            <a:r>
              <a:rPr dirty="0" sz="2800" spc="-5">
                <a:latin typeface="Times New Roman"/>
                <a:cs typeface="Times New Roman"/>
              </a:rPr>
              <a:t>a </a:t>
            </a:r>
            <a:r>
              <a:rPr dirty="0" sz="2800" spc="-10">
                <a:latin typeface="Times New Roman"/>
                <a:cs typeface="Times New Roman"/>
              </a:rPr>
              <a:t>case </a:t>
            </a:r>
            <a:r>
              <a:rPr dirty="0" sz="2800" spc="-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true </a:t>
            </a:r>
            <a:r>
              <a:rPr dirty="0" sz="2800" spc="-5">
                <a:latin typeface="Times New Roman"/>
                <a:cs typeface="Times New Roman"/>
              </a:rPr>
              <a:t>resistance Mostly insect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avoidance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result from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host plants being at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 much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less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susceptible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developmental stage when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pest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population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its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peak.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 Early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maturing </a:t>
            </a:r>
            <a:r>
              <a:rPr dirty="0" sz="2800">
                <a:latin typeface="Times New Roman"/>
                <a:cs typeface="Times New Roman"/>
              </a:rPr>
              <a:t>cotton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varieties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escape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pinkboll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worm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infestation,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which occurs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late 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5">
                <a:latin typeface="Times New Roman"/>
                <a:cs typeface="Times New Roman"/>
              </a:rPr>
              <a:t> season.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Factors</a:t>
            </a:r>
            <a:r>
              <a:rPr dirty="0" spc="5"/>
              <a:t> </a:t>
            </a:r>
            <a:r>
              <a:rPr dirty="0" spc="-5"/>
              <a:t>for</a:t>
            </a:r>
            <a:r>
              <a:rPr dirty="0" spc="-50"/>
              <a:t> </a:t>
            </a:r>
            <a:r>
              <a:rPr dirty="0" spc="-5"/>
              <a:t>insect</a:t>
            </a:r>
            <a:r>
              <a:rPr dirty="0" spc="5"/>
              <a:t> </a:t>
            </a:r>
            <a:r>
              <a:rPr dirty="0" spc="-10"/>
              <a:t>-resistance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3233" y="603021"/>
            <a:ext cx="8846820" cy="6176010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may</a:t>
            </a:r>
            <a:r>
              <a:rPr dirty="0" sz="2800">
                <a:latin typeface="Times New Roman"/>
                <a:cs typeface="Times New Roman"/>
              </a:rPr>
              <a:t> involve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  <a:tabLst>
                <a:tab pos="2654935" algn="l"/>
              </a:tabLst>
            </a:pPr>
            <a:r>
              <a:rPr dirty="0" sz="2800" spc="-5">
                <a:latin typeface="Times New Roman"/>
                <a:cs typeface="Times New Roman"/>
              </a:rPr>
              <a:t>1.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Morphological	2. Physiological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(or)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spc="-5">
                <a:latin typeface="Times New Roman"/>
                <a:cs typeface="Times New Roman"/>
              </a:rPr>
              <a:t>3.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Biochemical features 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host plant</a:t>
            </a:r>
            <a:endParaRPr sz="2800">
              <a:latin typeface="Times New Roman"/>
              <a:cs typeface="Times New Roman"/>
            </a:endParaRPr>
          </a:p>
          <a:p>
            <a:pPr marL="12700" marR="352425">
              <a:lnSpc>
                <a:spcPct val="93000"/>
              </a:lnSpc>
              <a:spcBef>
                <a:spcPts val="1305"/>
              </a:spcBef>
            </a:pPr>
            <a:r>
              <a:rPr dirty="0" sz="2800" spc="-5">
                <a:latin typeface="Times New Roman"/>
                <a:cs typeface="Times New Roman"/>
              </a:rPr>
              <a:t>1.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Morphological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features</a:t>
            </a:r>
            <a:r>
              <a:rPr dirty="0" sz="2800" spc="20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Morphological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factors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like,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hairiness, </a:t>
            </a:r>
            <a:r>
              <a:rPr dirty="0" sz="2800" spc="-15">
                <a:latin typeface="Times New Roman"/>
                <a:cs typeface="Times New Roman"/>
              </a:rPr>
              <a:t>colour,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thickness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toughness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tissues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etc. are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known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confer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resistance.</a:t>
            </a:r>
            <a:endParaRPr sz="2800">
              <a:latin typeface="Times New Roman"/>
              <a:cs typeface="Times New Roman"/>
            </a:endParaRPr>
          </a:p>
          <a:p>
            <a:pPr marL="527685" marR="288290" indent="-515620">
              <a:lnSpc>
                <a:spcPts val="3120"/>
              </a:lnSpc>
              <a:spcBef>
                <a:spcPts val="1375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dirty="0" sz="2800" spc="-5">
                <a:latin typeface="Times New Roman"/>
                <a:cs typeface="Times New Roman"/>
              </a:rPr>
              <a:t>Hairiness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leaves is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associated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with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many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leaf beetle in cereals,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5">
                <a:latin typeface="Times New Roman"/>
                <a:cs typeface="Times New Roman"/>
              </a:rPr>
              <a:t> cotton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Jassids.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3000"/>
              </a:lnSpc>
              <a:spcBef>
                <a:spcPts val="1240"/>
              </a:spcBef>
              <a:buAutoNum type="alphaLcParenR"/>
              <a:tabLst>
                <a:tab pos="398780" algn="l"/>
              </a:tabLst>
            </a:pPr>
            <a:r>
              <a:rPr dirty="0" sz="2800" spc="-5">
                <a:latin typeface="Times New Roman"/>
                <a:cs typeface="Times New Roman"/>
              </a:rPr>
              <a:t>Colour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plant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 </a:t>
            </a:r>
            <a:r>
              <a:rPr dirty="0" sz="2800">
                <a:latin typeface="Times New Roman"/>
                <a:cs typeface="Times New Roman"/>
              </a:rPr>
              <a:t>Color </a:t>
            </a:r>
            <a:r>
              <a:rPr dirty="0" sz="2800" spc="-10">
                <a:latin typeface="Times New Roman"/>
                <a:cs typeface="Times New Roman"/>
              </a:rPr>
              <a:t>may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contribute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non</a:t>
            </a:r>
            <a:r>
              <a:rPr dirty="0" sz="2800" spc="-5">
                <a:latin typeface="Times New Roman"/>
                <a:cs typeface="Times New Roman"/>
              </a:rPr>
              <a:t> preference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some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cases.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For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example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Red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cabbage,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Red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leaved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brussel’s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sprouts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less favored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than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green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varieties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by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butterflies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certain Lepidoptera </a:t>
            </a:r>
            <a:r>
              <a:rPr dirty="0" sz="2800">
                <a:latin typeface="Times New Roman"/>
                <a:cs typeface="Times New Roman"/>
              </a:rPr>
              <a:t>for oviposition. </a:t>
            </a:r>
            <a:r>
              <a:rPr dirty="0" sz="2800" spc="-5">
                <a:latin typeface="Times New Roman"/>
                <a:cs typeface="Times New Roman"/>
              </a:rPr>
              <a:t>Boll worms prefer </a:t>
            </a:r>
            <a:r>
              <a:rPr dirty="0" sz="2800">
                <a:latin typeface="Times New Roman"/>
                <a:cs typeface="Times New Roman"/>
              </a:rPr>
              <a:t>green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cotton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plants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red ones.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4229" y="138429"/>
            <a:ext cx="8909685" cy="604012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27940">
              <a:lnSpc>
                <a:spcPct val="93000"/>
              </a:lnSpc>
              <a:spcBef>
                <a:spcPts val="330"/>
              </a:spcBef>
            </a:pPr>
            <a:r>
              <a:rPr dirty="0" sz="2800" spc="-5">
                <a:latin typeface="Times New Roman"/>
                <a:cs typeface="Times New Roman"/>
              </a:rPr>
              <a:t>c) Thickness and </a:t>
            </a:r>
            <a:r>
              <a:rPr dirty="0" sz="2800" spc="-25">
                <a:latin typeface="Times New Roman"/>
                <a:cs typeface="Times New Roman"/>
              </a:rPr>
              <a:t>Toughness </a:t>
            </a:r>
            <a:r>
              <a:rPr dirty="0" sz="2800" spc="-5">
                <a:latin typeface="Times New Roman"/>
                <a:cs typeface="Times New Roman"/>
              </a:rPr>
              <a:t>of plant – </a:t>
            </a:r>
            <a:r>
              <a:rPr dirty="0" sz="2800" spc="-20">
                <a:latin typeface="Times New Roman"/>
                <a:cs typeface="Times New Roman"/>
              </a:rPr>
              <a:t>Tissues </a:t>
            </a:r>
            <a:r>
              <a:rPr dirty="0" sz="2800" spc="-5">
                <a:latin typeface="Times New Roman"/>
                <a:cs typeface="Times New Roman"/>
              </a:rPr>
              <a:t>prevent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mechanical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obstruction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feeding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oviposition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thereby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lead 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non-preference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as</a:t>
            </a:r>
            <a:r>
              <a:rPr dirty="0" sz="2800" spc="-5">
                <a:latin typeface="Times New Roman"/>
                <a:cs typeface="Times New Roman"/>
              </a:rPr>
              <a:t> well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antibiosis.</a:t>
            </a:r>
            <a:endParaRPr sz="2800">
              <a:latin typeface="Times New Roman"/>
              <a:cs typeface="Times New Roman"/>
            </a:endParaRPr>
          </a:p>
          <a:p>
            <a:pPr marL="12700" marR="1149985">
              <a:lnSpc>
                <a:spcPts val="3130"/>
              </a:lnSpc>
              <a:spcBef>
                <a:spcPts val="1355"/>
              </a:spcBef>
            </a:pPr>
            <a:r>
              <a:rPr dirty="0" sz="2800" spc="-5">
                <a:latin typeface="Times New Roman"/>
                <a:cs typeface="Times New Roman"/>
              </a:rPr>
              <a:t>Eg. </a:t>
            </a:r>
            <a:r>
              <a:rPr dirty="0" sz="2800">
                <a:latin typeface="Times New Roman"/>
                <a:cs typeface="Times New Roman"/>
              </a:rPr>
              <a:t>1. </a:t>
            </a:r>
            <a:r>
              <a:rPr dirty="0" sz="2800" spc="-5">
                <a:latin typeface="Times New Roman"/>
                <a:cs typeface="Times New Roman"/>
              </a:rPr>
              <a:t>Thick leaf lamina in cotton </a:t>
            </a:r>
            <a:r>
              <a:rPr dirty="0" sz="2800">
                <a:latin typeface="Times New Roman"/>
                <a:cs typeface="Times New Roman"/>
              </a:rPr>
              <a:t>contributes </a:t>
            </a:r>
            <a:r>
              <a:rPr dirty="0" sz="2800" spc="-5">
                <a:latin typeface="Times New Roman"/>
                <a:cs typeface="Times New Roman"/>
              </a:rPr>
              <a:t>to Jassid </a:t>
            </a:r>
            <a:r>
              <a:rPr dirty="0" sz="2800" spc="-6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800" spc="-5">
                <a:latin typeface="Times New Roman"/>
                <a:cs typeface="Times New Roman"/>
              </a:rPr>
              <a:t>2.</a:t>
            </a:r>
            <a:r>
              <a:rPr dirty="0" sz="2800">
                <a:latin typeface="Times New Roman"/>
                <a:cs typeface="Times New Roman"/>
              </a:rPr>
              <a:t> Solid </a:t>
            </a:r>
            <a:r>
              <a:rPr dirty="0" sz="2800" spc="-5">
                <a:latin typeface="Times New Roman"/>
                <a:cs typeface="Times New Roman"/>
              </a:rPr>
              <a:t>stem in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wheat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confers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wheat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stem sawfly</a:t>
            </a:r>
            <a:endParaRPr sz="2800">
              <a:latin typeface="Times New Roman"/>
              <a:cs typeface="Times New Roman"/>
            </a:endParaRPr>
          </a:p>
          <a:p>
            <a:pPr marL="12700" marR="26670">
              <a:lnSpc>
                <a:spcPts val="3130"/>
              </a:lnSpc>
              <a:spcBef>
                <a:spcPts val="1355"/>
              </a:spcBef>
            </a:pPr>
            <a:r>
              <a:rPr dirty="0" sz="2800" spc="-5">
                <a:latin typeface="Times New Roman"/>
                <a:cs typeface="Times New Roman"/>
              </a:rPr>
              <a:t>2.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Physiological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Factors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:</a:t>
            </a:r>
            <a:r>
              <a:rPr dirty="0" sz="2800" spc="35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Osmotic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concentration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cell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sap,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various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exudates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etc; </a:t>
            </a:r>
            <a:r>
              <a:rPr dirty="0" sz="2800" spc="-10">
                <a:latin typeface="Times New Roman"/>
                <a:cs typeface="Times New Roman"/>
              </a:rPr>
              <a:t>may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associated with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resistance.</a:t>
            </a:r>
            <a:endParaRPr sz="2800">
              <a:latin typeface="Times New Roman"/>
              <a:cs typeface="Times New Roman"/>
            </a:endParaRPr>
          </a:p>
          <a:p>
            <a:pPr marL="12700" marR="683260">
              <a:lnSpc>
                <a:spcPct val="93100"/>
              </a:lnSpc>
              <a:spcBef>
                <a:spcPts val="1220"/>
              </a:spcBef>
            </a:pPr>
            <a:r>
              <a:rPr dirty="0" sz="2800" spc="-5">
                <a:latin typeface="Times New Roman"/>
                <a:cs typeface="Times New Roman"/>
              </a:rPr>
              <a:t>Eg. </a:t>
            </a:r>
            <a:r>
              <a:rPr dirty="0" sz="2800">
                <a:latin typeface="Times New Roman"/>
                <a:cs typeface="Times New Roman"/>
              </a:rPr>
              <a:t>1) </a:t>
            </a:r>
            <a:r>
              <a:rPr dirty="0" sz="2800" spc="-5">
                <a:latin typeface="Times New Roman"/>
                <a:cs typeface="Times New Roman"/>
              </a:rPr>
              <a:t>Leaf hairs of some </a:t>
            </a:r>
            <a:r>
              <a:rPr dirty="0" sz="2800" i="1">
                <a:latin typeface="Times New Roman"/>
                <a:cs typeface="Times New Roman"/>
              </a:rPr>
              <a:t>solanum sps</a:t>
            </a:r>
            <a:r>
              <a:rPr dirty="0" sz="2800">
                <a:latin typeface="Times New Roman"/>
                <a:cs typeface="Times New Roman"/>
              </a:rPr>
              <a:t>. </a:t>
            </a:r>
            <a:r>
              <a:rPr dirty="0" sz="2800" spc="-5">
                <a:latin typeface="Times New Roman"/>
                <a:cs typeface="Times New Roman"/>
              </a:rPr>
              <a:t>secrete </a:t>
            </a:r>
            <a:r>
              <a:rPr dirty="0" sz="2800" spc="-10">
                <a:latin typeface="Times New Roman"/>
                <a:cs typeface="Times New Roman"/>
              </a:rPr>
              <a:t>gummy </a:t>
            </a:r>
            <a:r>
              <a:rPr dirty="0" sz="2800" spc="-5">
                <a:latin typeface="Times New Roman"/>
                <a:cs typeface="Times New Roman"/>
              </a:rPr>
              <a:t> exudates.</a:t>
            </a:r>
            <a:r>
              <a:rPr dirty="0" sz="2800" spc="-1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Aphids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coloradobeetles get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trapped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these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exudates.</a:t>
            </a:r>
            <a:endParaRPr sz="2800">
              <a:latin typeface="Times New Roman"/>
              <a:cs typeface="Times New Roman"/>
            </a:endParaRPr>
          </a:p>
          <a:p>
            <a:pPr marL="12700" marR="556895">
              <a:lnSpc>
                <a:spcPts val="3120"/>
              </a:lnSpc>
              <a:spcBef>
                <a:spcPts val="1375"/>
              </a:spcBef>
            </a:pPr>
            <a:r>
              <a:rPr dirty="0" sz="2800" spc="-5">
                <a:latin typeface="Times New Roman"/>
                <a:cs typeface="Times New Roman"/>
              </a:rPr>
              <a:t>2)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Exudates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from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secondary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trichomes 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Medicago </a:t>
            </a:r>
            <a:r>
              <a:rPr dirty="0" sz="2800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disciformis</a:t>
            </a:r>
            <a:r>
              <a:rPr dirty="0" sz="2800" i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leaves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have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antibiotic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effects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alfalfa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weevil.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7476" y="179019"/>
            <a:ext cx="9624695" cy="660273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13970">
              <a:lnSpc>
                <a:spcPct val="93000"/>
              </a:lnSpc>
              <a:spcBef>
                <a:spcPts val="330"/>
              </a:spcBef>
            </a:pPr>
            <a:r>
              <a:rPr dirty="0" sz="2800" spc="-5" b="1">
                <a:latin typeface="Times New Roman"/>
                <a:cs typeface="Times New Roman"/>
              </a:rPr>
              <a:t>Biochemical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Factors</a:t>
            </a:r>
            <a:r>
              <a:rPr dirty="0" sz="2800" spc="10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Several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biochemical factors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associated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with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 resistance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many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crops.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believed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that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biochemical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factors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important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than morphological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physiological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factors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conferring</a:t>
            </a:r>
            <a:r>
              <a:rPr dirty="0" sz="2800">
                <a:latin typeface="Times New Roman"/>
                <a:cs typeface="Times New Roman"/>
              </a:rPr>
              <a:t> non-preference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 antibiosis.</a:t>
            </a:r>
            <a:endParaRPr sz="2800">
              <a:latin typeface="Times New Roman"/>
              <a:cs typeface="Times New Roman"/>
            </a:endParaRPr>
          </a:p>
          <a:p>
            <a:pPr marL="12700" marR="1445895">
              <a:lnSpc>
                <a:spcPts val="3120"/>
              </a:lnSpc>
              <a:spcBef>
                <a:spcPts val="1375"/>
              </a:spcBef>
            </a:pPr>
            <a:r>
              <a:rPr dirty="0" sz="2800" spc="-5">
                <a:latin typeface="Times New Roman"/>
                <a:cs typeface="Times New Roman"/>
              </a:rPr>
              <a:t>Eg.</a:t>
            </a:r>
            <a:r>
              <a:rPr dirty="0" sz="2800">
                <a:latin typeface="Times New Roman"/>
                <a:cs typeface="Times New Roman"/>
              </a:rPr>
              <a:t> 1)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High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concentrations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gossypol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associated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with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several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pests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cotton.</a:t>
            </a:r>
            <a:endParaRPr sz="2800">
              <a:latin typeface="Times New Roman"/>
              <a:cs typeface="Times New Roman"/>
            </a:endParaRPr>
          </a:p>
          <a:p>
            <a:pPr marL="12700" marR="433705">
              <a:lnSpc>
                <a:spcPts val="3120"/>
              </a:lnSpc>
              <a:spcBef>
                <a:spcPts val="1310"/>
              </a:spcBef>
              <a:tabLst>
                <a:tab pos="1118870" algn="l"/>
              </a:tabLst>
            </a:pPr>
            <a:r>
              <a:rPr dirty="0" sz="2800" spc="-5">
                <a:latin typeface="Times New Roman"/>
                <a:cs typeface="Times New Roman"/>
              </a:rPr>
              <a:t>2)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rice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–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high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silica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content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shoots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gives resistance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shoot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borer	</a:t>
            </a:r>
            <a:r>
              <a:rPr dirty="0" sz="2800" spc="-5" b="1">
                <a:latin typeface="Times New Roman"/>
                <a:cs typeface="Times New Roman"/>
              </a:rPr>
              <a:t>Genetics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of</a:t>
            </a:r>
            <a:r>
              <a:rPr dirty="0" sz="2800" spc="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Insect Resistance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800" spc="-5">
                <a:latin typeface="Times New Roman"/>
                <a:cs typeface="Times New Roman"/>
              </a:rPr>
              <a:t>Insect 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 governed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by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2800" spc="-5">
                <a:latin typeface="Times New Roman"/>
                <a:cs typeface="Times New Roman"/>
              </a:rPr>
              <a:t>1. </a:t>
            </a:r>
            <a:r>
              <a:rPr dirty="0" sz="2800">
                <a:latin typeface="Times New Roman"/>
                <a:cs typeface="Times New Roman"/>
              </a:rPr>
              <a:t>Oligogenes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2. Polygenes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3. Cytoplasmic genes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92900"/>
              </a:lnSpc>
              <a:spcBef>
                <a:spcPts val="1305"/>
              </a:spcBef>
              <a:tabLst>
                <a:tab pos="527685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1.	Oligogenic Resistance</a:t>
            </a:r>
            <a:r>
              <a:rPr dirty="0" sz="2800" spc="10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governed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by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one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few major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genes</a:t>
            </a:r>
            <a:r>
              <a:rPr dirty="0" sz="2800">
                <a:latin typeface="Times New Roman"/>
                <a:cs typeface="Times New Roman"/>
              </a:rPr>
              <a:t> or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oligogenes,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each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having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large </a:t>
            </a:r>
            <a:r>
              <a:rPr dirty="0" sz="2800" spc="-5">
                <a:latin typeface="Times New Roman"/>
                <a:cs typeface="Times New Roman"/>
              </a:rPr>
              <a:t>and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identifiable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individual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effect</a:t>
            </a:r>
            <a:r>
              <a:rPr dirty="0" sz="2800" spc="-5">
                <a:latin typeface="Times New Roman"/>
                <a:cs typeface="Times New Roman"/>
              </a:rPr>
              <a:t> on resistance.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2800" spc="-5">
                <a:latin typeface="Times New Roman"/>
                <a:cs typeface="Times New Roman"/>
              </a:rPr>
              <a:t>Eg.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wheat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green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bugs;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cotton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Jassids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6810" y="165861"/>
            <a:ext cx="9388475" cy="518033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70485">
              <a:lnSpc>
                <a:spcPct val="93000"/>
              </a:lnSpc>
              <a:spcBef>
                <a:spcPts val="330"/>
              </a:spcBef>
            </a:pPr>
            <a:r>
              <a:rPr dirty="0" sz="2800" spc="-5">
                <a:latin typeface="Times New Roman"/>
                <a:cs typeface="Times New Roman"/>
              </a:rPr>
              <a:t>2.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Polygenic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r>
              <a:rPr dirty="0" sz="2800" spc="10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governed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by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several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genes,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each </a:t>
            </a:r>
            <a:r>
              <a:rPr dirty="0" sz="2800" spc="-5">
                <a:latin typeface="Times New Roman"/>
                <a:cs typeface="Times New Roman"/>
              </a:rPr>
              <a:t> gene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producing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small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usually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cumulative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effect.</a:t>
            </a:r>
            <a:r>
              <a:rPr dirty="0" sz="2800" spc="-5">
                <a:latin typeface="Times New Roman"/>
                <a:cs typeface="Times New Roman"/>
              </a:rPr>
              <a:t> Such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cases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resistance.</a:t>
            </a:r>
            <a:endParaRPr sz="2800">
              <a:latin typeface="Times New Roman"/>
              <a:cs typeface="Times New Roman"/>
            </a:endParaRPr>
          </a:p>
          <a:p>
            <a:pPr marL="398145" indent="-386080">
              <a:lnSpc>
                <a:spcPct val="100000"/>
              </a:lnSpc>
              <a:spcBef>
                <a:spcPts val="1055"/>
              </a:spcBef>
              <a:buAutoNum type="arabicParenR"/>
              <a:tabLst>
                <a:tab pos="398780" algn="l"/>
              </a:tabLst>
            </a:pPr>
            <a:r>
              <a:rPr dirty="0" sz="2800">
                <a:latin typeface="Times New Roman"/>
                <a:cs typeface="Times New Roman"/>
              </a:rPr>
              <a:t>Involve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more</a:t>
            </a:r>
            <a:r>
              <a:rPr dirty="0" sz="2800">
                <a:latin typeface="Times New Roman"/>
                <a:cs typeface="Times New Roman"/>
              </a:rPr>
              <a:t> than </a:t>
            </a:r>
            <a:r>
              <a:rPr dirty="0" sz="2800" spc="-5">
                <a:latin typeface="Times New Roman"/>
                <a:cs typeface="Times New Roman"/>
              </a:rPr>
              <a:t>one feature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host plant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31800"/>
              </a:lnSpc>
              <a:spcBef>
                <a:spcPts val="5"/>
              </a:spcBef>
              <a:buAutoNum type="arabicParenR"/>
              <a:tabLst>
                <a:tab pos="378460" algn="l"/>
              </a:tabLst>
            </a:pPr>
            <a:r>
              <a:rPr dirty="0" sz="2800" spc="-5">
                <a:latin typeface="Times New Roman"/>
                <a:cs typeface="Times New Roman"/>
              </a:rPr>
              <a:t>Are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much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durable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than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cases of</a:t>
            </a:r>
            <a:r>
              <a:rPr dirty="0" sz="2800" spc="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oligogenic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resistance.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Examples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polygenic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  <a:tabLst>
                <a:tab pos="527685" algn="l"/>
              </a:tabLst>
            </a:pPr>
            <a:r>
              <a:rPr dirty="0" sz="2800">
                <a:latin typeface="Times New Roman"/>
                <a:cs typeface="Times New Roman"/>
              </a:rPr>
              <a:t>1)	</a:t>
            </a:r>
            <a:r>
              <a:rPr dirty="0" sz="2800" spc="-5">
                <a:latin typeface="Times New Roman"/>
                <a:cs typeface="Times New Roman"/>
              </a:rPr>
              <a:t>In wheat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cereal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leaf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beetle</a:t>
            </a:r>
            <a:endParaRPr sz="2800">
              <a:latin typeface="Times New Roman"/>
              <a:cs typeface="Times New Roman"/>
            </a:endParaRPr>
          </a:p>
          <a:p>
            <a:pPr marL="12700" marR="1460500">
              <a:lnSpc>
                <a:spcPts val="4430"/>
              </a:lnSpc>
              <a:spcBef>
                <a:spcPts val="310"/>
              </a:spcBef>
            </a:pPr>
            <a:r>
              <a:rPr dirty="0" sz="2800" spc="-5">
                <a:latin typeface="Times New Roman"/>
                <a:cs typeface="Times New Roman"/>
              </a:rPr>
              <a:t>3.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Cytoplasmic</a:t>
            </a:r>
            <a:r>
              <a:rPr dirty="0" sz="2800" spc="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:</a:t>
            </a:r>
            <a:r>
              <a:rPr dirty="0" sz="2800" spc="30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governed by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plasmagenes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 </a:t>
            </a:r>
            <a:r>
              <a:rPr dirty="0" sz="2800">
                <a:latin typeface="Times New Roman"/>
                <a:cs typeface="Times New Roman"/>
              </a:rPr>
              <a:t>1.</a:t>
            </a:r>
            <a:r>
              <a:rPr dirty="0" sz="2800" spc="-5">
                <a:latin typeface="Times New Roman"/>
                <a:cs typeface="Times New Roman"/>
              </a:rPr>
              <a:t> Resistance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European corn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borer in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maize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2800" spc="-5">
                <a:latin typeface="Times New Roman"/>
                <a:cs typeface="Times New Roman"/>
              </a:rPr>
              <a:t>2.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root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aphid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lettuce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9758" y="70931"/>
            <a:ext cx="9046845" cy="6737984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2800" spc="-15" b="1">
                <a:latin typeface="Times New Roman"/>
                <a:cs typeface="Times New Roman"/>
              </a:rPr>
              <a:t>Sources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of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Insect</a:t>
            </a:r>
            <a:r>
              <a:rPr dirty="0" sz="2800" spc="1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Resistance:</a:t>
            </a:r>
            <a:endParaRPr sz="2800">
              <a:latin typeface="Times New Roman"/>
              <a:cs typeface="Times New Roman"/>
            </a:endParaRPr>
          </a:p>
          <a:p>
            <a:pPr marL="323215" marR="245110" indent="-311150">
              <a:lnSpc>
                <a:spcPct val="93000"/>
              </a:lnSpc>
              <a:spcBef>
                <a:spcPts val="1300"/>
              </a:spcBef>
              <a:buFont typeface="Times New Roman"/>
              <a:buAutoNum type="arabicPeriod"/>
              <a:tabLst>
                <a:tab pos="368300" algn="l"/>
              </a:tabLst>
            </a:pPr>
            <a:r>
              <a:rPr dirty="0"/>
              <a:t>	</a:t>
            </a:r>
            <a:r>
              <a:rPr dirty="0" sz="2800" spc="-5">
                <a:latin typeface="Times New Roman"/>
                <a:cs typeface="Times New Roman"/>
              </a:rPr>
              <a:t>Cultivated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variety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: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many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insect pests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may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found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among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5">
                <a:latin typeface="Times New Roman"/>
                <a:cs typeface="Times New Roman"/>
              </a:rPr>
              <a:t> cultivated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varieties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concerned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crop.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Times New Roman"/>
                <a:cs typeface="Times New Roman"/>
              </a:rPr>
              <a:t>Varieties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65">
                <a:latin typeface="Times New Roman"/>
                <a:cs typeface="Times New Roman"/>
              </a:rPr>
              <a:t>SRT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1,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Khand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waz ;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DNJ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286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 B </a:t>
            </a:r>
            <a:r>
              <a:rPr dirty="0" sz="2800">
                <a:latin typeface="Times New Roman"/>
                <a:cs typeface="Times New Roman"/>
              </a:rPr>
              <a:t>1007</a:t>
            </a:r>
            <a:r>
              <a:rPr dirty="0" sz="2800" spc="-5">
                <a:latin typeface="Times New Roman"/>
                <a:cs typeface="Times New Roman"/>
              </a:rPr>
              <a:t> of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G. </a:t>
            </a:r>
            <a:r>
              <a:rPr dirty="0" sz="2800" spc="-5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hirsuturn</a:t>
            </a:r>
            <a:r>
              <a:rPr dirty="0" sz="2800" spc="-30" i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are </a:t>
            </a:r>
            <a:r>
              <a:rPr dirty="0" sz="2800">
                <a:latin typeface="Times New Roman"/>
                <a:cs typeface="Times New Roman"/>
              </a:rPr>
              <a:t>good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sources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Jassids.</a:t>
            </a:r>
            <a:endParaRPr sz="280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6830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Germplasm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collection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215" marR="92710" indent="-311150">
              <a:lnSpc>
                <a:spcPts val="3130"/>
              </a:lnSpc>
              <a:spcBef>
                <a:spcPts val="1355"/>
              </a:spcBef>
            </a:pPr>
            <a:r>
              <a:rPr dirty="0" sz="2800" spc="-5">
                <a:latin typeface="Times New Roman"/>
                <a:cs typeface="Times New Roman"/>
              </a:rPr>
              <a:t>Eg. </a:t>
            </a:r>
            <a:r>
              <a:rPr dirty="0" sz="2800">
                <a:latin typeface="Times New Roman"/>
                <a:cs typeface="Times New Roman"/>
              </a:rPr>
              <a:t>1)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apples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rosy apple aphid,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green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apple,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apple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maker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apple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saw-fly.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2800" spc="-5">
                <a:latin typeface="Times New Roman"/>
                <a:cs typeface="Times New Roman"/>
              </a:rPr>
              <a:t>2)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cotton,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several strains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Jassids.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2800" spc="-5" b="1">
                <a:latin typeface="Times New Roman"/>
                <a:cs typeface="Times New Roman"/>
              </a:rPr>
              <a:t>3.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Related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wild</a:t>
            </a:r>
            <a:r>
              <a:rPr dirty="0" sz="2800" spc="2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species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3000"/>
              </a:lnSpc>
              <a:spcBef>
                <a:spcPts val="1305"/>
              </a:spcBef>
            </a:pPr>
            <a:r>
              <a:rPr dirty="0" sz="2800" spc="-5">
                <a:latin typeface="Times New Roman"/>
                <a:cs typeface="Times New Roman"/>
              </a:rPr>
              <a:t>Eg. </a:t>
            </a:r>
            <a:r>
              <a:rPr dirty="0" sz="2800">
                <a:latin typeface="Times New Roman"/>
                <a:cs typeface="Times New Roman"/>
              </a:rPr>
              <a:t>1) </a:t>
            </a:r>
            <a:r>
              <a:rPr dirty="0" sz="2800" spc="-5">
                <a:latin typeface="Times New Roman"/>
                <a:cs typeface="Times New Roman"/>
              </a:rPr>
              <a:t>Resistance to both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species of potato nematodes </a:t>
            </a:r>
            <a:r>
              <a:rPr dirty="0" sz="2800">
                <a:latin typeface="Times New Roman"/>
                <a:cs typeface="Times New Roman"/>
              </a:rPr>
              <a:t>has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been transferred</a:t>
            </a:r>
            <a:r>
              <a:rPr dirty="0" sz="2800">
                <a:latin typeface="Times New Roman"/>
                <a:cs typeface="Times New Roman"/>
              </a:rPr>
              <a:t> from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Solanum</a:t>
            </a:r>
            <a:r>
              <a:rPr dirty="0" sz="2800" spc="-5" i="1">
                <a:latin typeface="Times New Roman"/>
                <a:cs typeface="Times New Roman"/>
              </a:rPr>
              <a:t> vernei</a:t>
            </a:r>
            <a:r>
              <a:rPr dirty="0" sz="2800" i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potato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2)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Jassid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known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wild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relatives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cotton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G.</a:t>
            </a:r>
            <a:r>
              <a:rPr dirty="0" sz="2800" spc="25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tomentosum; </a:t>
            </a:r>
            <a:r>
              <a:rPr dirty="0" sz="2800" spc="-685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G.anomalum</a:t>
            </a:r>
            <a:r>
              <a:rPr dirty="0" sz="2800" spc="5" i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G.</a:t>
            </a:r>
            <a:r>
              <a:rPr dirty="0" sz="2800" spc="5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armourianum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2023-07-06T08:41:51Z</dcterms:created>
  <dcterms:modified xsi:type="dcterms:W3CDTF">2023-07-06T08:41:51Z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2023-07-06T00:00:00Z</vt:filetime>
  </property>
</Properties>
</file>