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4695" y="27430"/>
            <a:ext cx="11862816" cy="68305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9377" y="150317"/>
            <a:ext cx="9224645" cy="129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89377" y="1419514"/>
            <a:ext cx="7633970" cy="2331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1004" y="4776673"/>
            <a:ext cx="4683760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15" b="1">
                <a:latin typeface="Times New Roman"/>
                <a:cs typeface="Times New Roman"/>
              </a:rPr>
              <a:t>Drought</a:t>
            </a:r>
            <a:r>
              <a:rPr dirty="0" sz="4400" spc="-60" b="1">
                <a:latin typeface="Times New Roman"/>
                <a:cs typeface="Times New Roman"/>
              </a:rPr>
              <a:t> </a:t>
            </a:r>
            <a:r>
              <a:rPr dirty="0" sz="4400" spc="-5" b="1">
                <a:latin typeface="Times New Roman"/>
                <a:cs typeface="Times New Roman"/>
              </a:rPr>
              <a:t>Resistance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4447" y="627887"/>
            <a:ext cx="5626608" cy="33954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7432" y="127621"/>
            <a:ext cx="8806180" cy="6108700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Introduction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2.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3.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Hybridization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4.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Mutation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5">
                <a:latin typeface="Times New Roman"/>
                <a:cs typeface="Times New Roman"/>
              </a:rPr>
              <a:t>5.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Biotechnology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800" b="1">
                <a:latin typeface="Times New Roman"/>
                <a:cs typeface="Times New Roman"/>
              </a:rPr>
              <a:t>Limitations</a:t>
            </a:r>
            <a:r>
              <a:rPr dirty="0" sz="2800" spc="-9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Generally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low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50"/>
              </a:lnSpc>
              <a:spcBef>
                <a:spcPts val="1340"/>
              </a:spcBef>
              <a:buAutoNum type="arabicPeriod"/>
              <a:tabLst>
                <a:tab pos="368935" algn="l"/>
              </a:tabLst>
            </a:pPr>
            <a:r>
              <a:rPr dirty="0" sz="2800" spc="-5">
                <a:latin typeface="Times New Roman"/>
                <a:cs typeface="Times New Roman"/>
              </a:rPr>
              <a:t>Do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not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much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adaptability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(as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abiotic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location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specific)</a:t>
            </a:r>
            <a:endParaRPr sz="2800">
              <a:latin typeface="Times New Roman"/>
              <a:cs typeface="Times New Roman"/>
            </a:endParaRPr>
          </a:p>
          <a:p>
            <a:pPr marL="12700" marR="34925">
              <a:lnSpc>
                <a:spcPts val="3120"/>
              </a:lnSpc>
              <a:spcBef>
                <a:spcPts val="1285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linkage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undesirable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genes.</a:t>
            </a:r>
            <a:endParaRPr sz="2800">
              <a:latin typeface="Times New Roman"/>
              <a:cs typeface="Times New Roman"/>
            </a:endParaRPr>
          </a:p>
          <a:p>
            <a:pPr marL="12700" marR="971550">
              <a:lnSpc>
                <a:spcPts val="3120"/>
              </a:lnSpc>
              <a:spcBef>
                <a:spcPts val="1325"/>
              </a:spcBef>
              <a:buAutoNum type="arabicPeriod"/>
              <a:tabLst>
                <a:tab pos="363220" algn="l"/>
              </a:tabLst>
            </a:pPr>
            <a:r>
              <a:rPr dirty="0" sz="2800" spc="-10">
                <a:latin typeface="Times New Roman"/>
                <a:cs typeface="Times New Roman"/>
              </a:rPr>
              <a:t>Transfer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types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post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problem.</a:t>
            </a:r>
            <a:endParaRPr sz="2800">
              <a:latin typeface="Times New Roman"/>
              <a:cs typeface="Times New Roman"/>
            </a:endParaRPr>
          </a:p>
          <a:p>
            <a:pPr marL="12700" marR="408940">
              <a:lnSpc>
                <a:spcPts val="3120"/>
              </a:lnSpc>
              <a:spcBef>
                <a:spcPts val="1300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consequence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combination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characters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single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character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used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8326" y="663016"/>
            <a:ext cx="8992235" cy="475361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0"/>
              </a:spcBef>
              <a:buAutoNum type="arabicPeriod" startAt="6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Measurement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many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traits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difficult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problematic, </a:t>
            </a:r>
            <a:r>
              <a:rPr dirty="0" sz="2800" spc="5">
                <a:latin typeface="Times New Roman"/>
                <a:cs typeface="Times New Roman"/>
              </a:rPr>
              <a:t>since </a:t>
            </a:r>
            <a:r>
              <a:rPr dirty="0" sz="2800">
                <a:latin typeface="Times New Roman"/>
                <a:cs typeface="Times New Roman"/>
              </a:rPr>
              <a:t>virtually </a:t>
            </a:r>
            <a:r>
              <a:rPr dirty="0" sz="2800" spc="5">
                <a:latin typeface="Times New Roman"/>
                <a:cs typeface="Times New Roman"/>
              </a:rPr>
              <a:t>all the useful drought </a:t>
            </a:r>
            <a:r>
              <a:rPr dirty="0" sz="2800">
                <a:latin typeface="Times New Roman"/>
                <a:cs typeface="Times New Roman"/>
              </a:rPr>
              <a:t>resistant </a:t>
            </a:r>
            <a:r>
              <a:rPr dirty="0" sz="2800" spc="5">
                <a:latin typeface="Times New Roman"/>
                <a:cs typeface="Times New Roman"/>
              </a:rPr>
              <a:t> traits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5">
                <a:latin typeface="Times New Roman"/>
                <a:cs typeface="Times New Roman"/>
              </a:rPr>
              <a:t>under </a:t>
            </a:r>
            <a:r>
              <a:rPr dirty="0" sz="2800">
                <a:latin typeface="Times New Roman"/>
                <a:cs typeface="Times New Roman"/>
              </a:rPr>
              <a:t>polygenic </a:t>
            </a:r>
            <a:r>
              <a:rPr dirty="0" sz="2800" spc="5">
                <a:latin typeface="Times New Roman"/>
                <a:cs typeface="Times New Roman"/>
              </a:rPr>
              <a:t>control. </a:t>
            </a:r>
            <a:r>
              <a:rPr dirty="0" sz="2800">
                <a:latin typeface="Times New Roman"/>
                <a:cs typeface="Times New Roman"/>
              </a:rPr>
              <a:t>(So pedigree </a:t>
            </a:r>
            <a:r>
              <a:rPr dirty="0" sz="2800" spc="-5">
                <a:latin typeface="Times New Roman"/>
                <a:cs typeface="Times New Roman"/>
              </a:rPr>
              <a:t>method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common). </a:t>
            </a:r>
            <a:r>
              <a:rPr dirty="0" sz="2800" spc="5">
                <a:latin typeface="Times New Roman"/>
                <a:cs typeface="Times New Roman"/>
              </a:rPr>
              <a:t>But if </a:t>
            </a:r>
            <a:r>
              <a:rPr dirty="0" sz="2800">
                <a:latin typeface="Times New Roman"/>
                <a:cs typeface="Times New Roman"/>
              </a:rPr>
              <a:t>resistant </a:t>
            </a:r>
            <a:r>
              <a:rPr dirty="0" sz="2800" spc="5">
                <a:latin typeface="Times New Roman"/>
                <a:cs typeface="Times New Roman"/>
              </a:rPr>
              <a:t>genes is from </a:t>
            </a:r>
            <a:r>
              <a:rPr dirty="0" sz="2800">
                <a:latin typeface="Times New Roman"/>
                <a:cs typeface="Times New Roman"/>
              </a:rPr>
              <a:t>agronomically </a:t>
            </a:r>
            <a:r>
              <a:rPr dirty="0" sz="2800" spc="5">
                <a:latin typeface="Times New Roman"/>
                <a:cs typeface="Times New Roman"/>
              </a:rPr>
              <a:t>inferior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race </a:t>
            </a:r>
            <a:r>
              <a:rPr dirty="0" sz="2800" spc="5">
                <a:latin typeface="Times New Roman"/>
                <a:cs typeface="Times New Roman"/>
              </a:rPr>
              <a:t>then </a:t>
            </a:r>
            <a:r>
              <a:rPr dirty="0" sz="2800" spc="10">
                <a:latin typeface="Times New Roman"/>
                <a:cs typeface="Times New Roman"/>
              </a:rPr>
              <a:t>1-2 </a:t>
            </a:r>
            <a:r>
              <a:rPr dirty="0" sz="2800">
                <a:latin typeface="Times New Roman"/>
                <a:cs typeface="Times New Roman"/>
              </a:rPr>
              <a:t>backcrossing with cultivated </a:t>
            </a:r>
            <a:r>
              <a:rPr dirty="0" sz="2800" spc="-5">
                <a:latin typeface="Times New Roman"/>
                <a:cs typeface="Times New Roman"/>
              </a:rPr>
              <a:t>type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-5">
                <a:latin typeface="Times New Roman"/>
                <a:cs typeface="Times New Roman"/>
              </a:rPr>
              <a:t>made. </a:t>
            </a:r>
            <a:r>
              <a:rPr dirty="0" sz="2800">
                <a:latin typeface="Times New Roman"/>
                <a:cs typeface="Times New Roman"/>
              </a:rPr>
              <a:t>If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5">
                <a:latin typeface="Times New Roman"/>
                <a:cs typeface="Times New Roman"/>
              </a:rPr>
              <a:t>gene is from </a:t>
            </a:r>
            <a:r>
              <a:rPr dirty="0" sz="2800">
                <a:latin typeface="Times New Roman"/>
                <a:cs typeface="Times New Roman"/>
              </a:rPr>
              <a:t>wild </a:t>
            </a:r>
            <a:r>
              <a:rPr dirty="0" sz="2800" spc="10">
                <a:latin typeface="Times New Roman"/>
                <a:cs typeface="Times New Roman"/>
              </a:rPr>
              <a:t>species-go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>
                <a:latin typeface="Times New Roman"/>
                <a:cs typeface="Times New Roman"/>
              </a:rPr>
              <a:t>backcrossing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breeding. Generally selection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 spc="-5">
                <a:latin typeface="Times New Roman"/>
                <a:cs typeface="Times New Roman"/>
              </a:rPr>
              <a:t>performed </a:t>
            </a:r>
            <a:r>
              <a:rPr dirty="0" sz="2800" spc="5">
                <a:latin typeface="Times New Roman"/>
                <a:cs typeface="Times New Roman"/>
              </a:rPr>
              <a:t>on </a:t>
            </a:r>
            <a:r>
              <a:rPr dirty="0" sz="2800">
                <a:latin typeface="Times New Roman"/>
                <a:cs typeface="Times New Roman"/>
              </a:rPr>
              <a:t>individual </a:t>
            </a:r>
            <a:r>
              <a:rPr dirty="0" sz="2800" spc="5">
                <a:latin typeface="Times New Roman"/>
                <a:cs typeface="Times New Roman"/>
              </a:rPr>
              <a:t>plant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progenies instead of </a:t>
            </a:r>
            <a:r>
              <a:rPr dirty="0" sz="2800">
                <a:latin typeface="Times New Roman"/>
                <a:cs typeface="Times New Roman"/>
              </a:rPr>
              <a:t>individual </a:t>
            </a:r>
            <a:r>
              <a:rPr dirty="0" sz="2800" spc="5">
                <a:latin typeface="Times New Roman"/>
                <a:cs typeface="Times New Roman"/>
              </a:rPr>
              <a:t>plants </a:t>
            </a:r>
            <a:r>
              <a:rPr dirty="0" sz="2800">
                <a:latin typeface="Times New Roman"/>
                <a:cs typeface="Times New Roman"/>
              </a:rPr>
              <a:t>(i.e. </a:t>
            </a:r>
            <a:r>
              <a:rPr dirty="0" sz="2800" spc="-5">
                <a:latin typeface="Times New Roman"/>
                <a:cs typeface="Times New Roman"/>
              </a:rPr>
              <a:t>similar </a:t>
            </a:r>
            <a:r>
              <a:rPr dirty="0" sz="2800" spc="5">
                <a:latin typeface="Times New Roman"/>
                <a:cs typeface="Times New Roman"/>
              </a:rPr>
              <a:t>to line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breeding)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 startAt="6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Creation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controlled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Environments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 startAt="6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Selection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require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considerable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resources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140" y="4733620"/>
            <a:ext cx="4900930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170" b="1">
                <a:latin typeface="Times New Roman"/>
                <a:cs typeface="Times New Roman"/>
              </a:rPr>
              <a:t>WATER</a:t>
            </a:r>
            <a:r>
              <a:rPr dirty="0" sz="4400" spc="-35" b="1">
                <a:latin typeface="Times New Roman"/>
                <a:cs typeface="Times New Roman"/>
              </a:rPr>
              <a:t> </a:t>
            </a:r>
            <a:r>
              <a:rPr dirty="0" sz="4400" spc="-10" b="1">
                <a:latin typeface="Times New Roman"/>
                <a:cs typeface="Times New Roman"/>
              </a:rPr>
              <a:t>LOGGING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7223" y="594359"/>
            <a:ext cx="5105400" cy="35478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7191" y="232359"/>
            <a:ext cx="9146540" cy="587883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23215" marR="994410" indent="-311150">
              <a:lnSpc>
                <a:spcPts val="3120"/>
              </a:lnSpc>
              <a:spcBef>
                <a:spcPts val="414"/>
              </a:spcBef>
            </a:pPr>
            <a:r>
              <a:rPr dirty="0" sz="2800" spc="-5">
                <a:latin typeface="Times New Roman"/>
                <a:cs typeface="Times New Roman"/>
              </a:rPr>
              <a:t>As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Levitt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(1980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b)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flooding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(i.e.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logging)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presence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water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excess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field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capacity.</a:t>
            </a:r>
            <a:endParaRPr sz="2800">
              <a:latin typeface="Times New Roman"/>
              <a:cs typeface="Times New Roman"/>
            </a:endParaRPr>
          </a:p>
          <a:p>
            <a:pPr marL="323215" marR="281305" indent="-311150">
              <a:lnSpc>
                <a:spcPct val="93300"/>
              </a:lnSpc>
              <a:spcBef>
                <a:spcPts val="1215"/>
              </a:spcBef>
            </a:pP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5">
                <a:latin typeface="Times New Roman"/>
                <a:cs typeface="Times New Roman"/>
              </a:rPr>
              <a:t> leads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deficiency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O2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build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up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Co2,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Ethylene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 </a:t>
            </a:r>
            <a:r>
              <a:rPr dirty="0" sz="2800" spc="10">
                <a:latin typeface="Times New Roman"/>
                <a:cs typeface="Times New Roman"/>
              </a:rPr>
              <a:t>toxic </a:t>
            </a:r>
            <a:r>
              <a:rPr dirty="0" sz="2800" spc="5">
                <a:latin typeface="Times New Roman"/>
                <a:cs typeface="Times New Roman"/>
              </a:rPr>
              <a:t>gases and this leads to reduction in aerobic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respiration.</a:t>
            </a:r>
            <a:endParaRPr sz="2800">
              <a:latin typeface="Times New Roman"/>
              <a:cs typeface="Times New Roman"/>
            </a:endParaRPr>
          </a:p>
          <a:p>
            <a:pPr marL="2731770">
              <a:lnSpc>
                <a:spcPct val="100000"/>
              </a:lnSpc>
              <a:spcBef>
                <a:spcPts val="1060"/>
              </a:spcBef>
            </a:pPr>
            <a:r>
              <a:rPr dirty="0" sz="2800" b="1">
                <a:latin typeface="Times New Roman"/>
                <a:cs typeface="Times New Roman"/>
              </a:rPr>
              <a:t>Effects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water</a:t>
            </a:r>
            <a:r>
              <a:rPr dirty="0" sz="2800" spc="-13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logging: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8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Once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becomes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logged,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air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space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displaced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 </a:t>
            </a:r>
            <a:r>
              <a:rPr dirty="0" sz="2800" spc="-20">
                <a:latin typeface="Times New Roman"/>
                <a:cs typeface="Times New Roman"/>
              </a:rPr>
              <a:t>water,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O2 </a:t>
            </a:r>
            <a:r>
              <a:rPr dirty="0" sz="2800">
                <a:latin typeface="Times New Roman"/>
                <a:cs typeface="Times New Roman"/>
              </a:rPr>
              <a:t>in </a:t>
            </a:r>
            <a:r>
              <a:rPr dirty="0" sz="2800" spc="5">
                <a:latin typeface="Times New Roman"/>
                <a:cs typeface="Times New Roman"/>
              </a:rPr>
              <a:t>the soil in </a:t>
            </a:r>
            <a:r>
              <a:rPr dirty="0" sz="2800" spc="-5">
                <a:latin typeface="Times New Roman"/>
                <a:cs typeface="Times New Roman"/>
              </a:rPr>
              <a:t>dissolved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25">
                <a:latin typeface="Times New Roman"/>
                <a:cs typeface="Times New Roman"/>
              </a:rPr>
              <a:t>water. </a:t>
            </a:r>
            <a:r>
              <a:rPr dirty="0" sz="2800">
                <a:latin typeface="Times New Roman"/>
                <a:cs typeface="Times New Roman"/>
              </a:rPr>
              <a:t>i.e. </a:t>
            </a:r>
            <a:r>
              <a:rPr dirty="0" sz="2800" spc="-10">
                <a:latin typeface="Times New Roman"/>
                <a:cs typeface="Times New Roman"/>
              </a:rPr>
              <a:t>O2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decreases;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Co2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ethylene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toxic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gases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  <a:p>
            <a:pPr marL="12700" marR="440690">
              <a:lnSpc>
                <a:spcPct val="93100"/>
              </a:lnSpc>
              <a:spcBef>
                <a:spcPts val="1230"/>
              </a:spcBef>
              <a:buAutoNum type="arabicPeriod"/>
              <a:tabLst>
                <a:tab pos="368935" algn="l"/>
              </a:tabLst>
            </a:pPr>
            <a:r>
              <a:rPr dirty="0" sz="2800" spc="-5">
                <a:latin typeface="Times New Roman"/>
                <a:cs typeface="Times New Roman"/>
              </a:rPr>
              <a:t>O2 replacement </a:t>
            </a:r>
            <a:r>
              <a:rPr dirty="0" sz="2800" spc="5">
                <a:latin typeface="Times New Roman"/>
                <a:cs typeface="Times New Roman"/>
              </a:rPr>
              <a:t>in the soil is very </a:t>
            </a:r>
            <a:r>
              <a:rPr dirty="0" sz="2800" spc="-5">
                <a:latin typeface="Times New Roman"/>
                <a:cs typeface="Times New Roman"/>
              </a:rPr>
              <a:t>inefficient. Diffusion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atmospheric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O2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into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logged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very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inefficient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(because of the slow </a:t>
            </a:r>
            <a:r>
              <a:rPr dirty="0" sz="2800" spc="-5">
                <a:latin typeface="Times New Roman"/>
                <a:cs typeface="Times New Roman"/>
              </a:rPr>
              <a:t>diffusion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atmospheric </a:t>
            </a:r>
            <a:r>
              <a:rPr dirty="0" sz="2800" spc="-5">
                <a:latin typeface="Times New Roman"/>
                <a:cs typeface="Times New Roman"/>
              </a:rPr>
              <a:t>O2 </a:t>
            </a:r>
            <a:r>
              <a:rPr dirty="0" sz="2800">
                <a:latin typeface="Times New Roman"/>
                <a:cs typeface="Times New Roman"/>
              </a:rPr>
              <a:t>to water </a:t>
            </a:r>
            <a:r>
              <a:rPr dirty="0" sz="2800" spc="5">
                <a:latin typeface="Times New Roman"/>
                <a:cs typeface="Times New Roman"/>
              </a:rPr>
              <a:t> logged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815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5"/>
              </a:spcBef>
            </a:pPr>
            <a:r>
              <a:rPr dirty="0"/>
              <a:t>3. </a:t>
            </a:r>
            <a:r>
              <a:rPr dirty="0" spc="-5"/>
              <a:t>Root</a:t>
            </a:r>
            <a:r>
              <a:rPr dirty="0" spc="5"/>
              <a:t> </a:t>
            </a:r>
            <a:r>
              <a:rPr dirty="0" spc="-5"/>
              <a:t>systems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suddenly</a:t>
            </a:r>
            <a:r>
              <a:rPr dirty="0" spc="10"/>
              <a:t> </a:t>
            </a:r>
            <a:r>
              <a:rPr dirty="0" spc="-5"/>
              <a:t>plunged</a:t>
            </a:r>
            <a:r>
              <a:rPr dirty="0" spc="20"/>
              <a:t> </a:t>
            </a:r>
            <a:r>
              <a:rPr dirty="0"/>
              <a:t>into</a:t>
            </a:r>
            <a:r>
              <a:rPr dirty="0" spc="5"/>
              <a:t> </a:t>
            </a:r>
            <a:r>
              <a:rPr dirty="0"/>
              <a:t>an</a:t>
            </a:r>
            <a:r>
              <a:rPr dirty="0" spc="-5"/>
              <a:t> anaerobic </a:t>
            </a:r>
            <a:r>
              <a:rPr dirty="0" spc="-790"/>
              <a:t> </a:t>
            </a:r>
            <a:r>
              <a:rPr dirty="0"/>
              <a:t>condition.</a:t>
            </a:r>
            <a:r>
              <a:rPr dirty="0" spc="-40"/>
              <a:t> </a:t>
            </a:r>
            <a:r>
              <a:rPr dirty="0" spc="-5"/>
              <a:t>This</a:t>
            </a:r>
            <a:r>
              <a:rPr dirty="0" spc="10"/>
              <a:t> </a:t>
            </a:r>
            <a:r>
              <a:rPr dirty="0" spc="-5"/>
              <a:t>switching</a:t>
            </a:r>
            <a:r>
              <a:rPr dirty="0" spc="45"/>
              <a:t> </a:t>
            </a:r>
            <a:r>
              <a:rPr dirty="0"/>
              <a:t>from</a:t>
            </a:r>
            <a:r>
              <a:rPr dirty="0" spc="-5"/>
              <a:t> aerobic</a:t>
            </a:r>
            <a:r>
              <a:rPr dirty="0" spc="5"/>
              <a:t> to</a:t>
            </a:r>
            <a:r>
              <a:rPr dirty="0"/>
              <a:t> </a:t>
            </a:r>
            <a:r>
              <a:rPr dirty="0" spc="-5"/>
              <a:t>anaerobic </a:t>
            </a:r>
            <a:r>
              <a:rPr dirty="0"/>
              <a:t> respiration</a:t>
            </a:r>
            <a:r>
              <a:rPr dirty="0" spc="-15"/>
              <a:t> </a:t>
            </a:r>
            <a:r>
              <a:rPr dirty="0"/>
              <a:t>disrupts</a:t>
            </a:r>
            <a:r>
              <a:rPr dirty="0" spc="10"/>
              <a:t> </a:t>
            </a:r>
            <a:r>
              <a:rPr dirty="0" spc="-5"/>
              <a:t>root</a:t>
            </a:r>
            <a:r>
              <a:rPr dirty="0" spc="15"/>
              <a:t> </a:t>
            </a:r>
            <a:r>
              <a:rPr dirty="0"/>
              <a:t>metabolism.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735" y="2753475"/>
            <a:ext cx="205740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210"/>
              </a:lnSpc>
            </a:pPr>
            <a:r>
              <a:rPr dirty="0" sz="2900">
                <a:latin typeface="Arial MT"/>
                <a:cs typeface="Arial MT"/>
              </a:rPr>
              <a:t>e</a:t>
            </a:r>
            <a:endParaRPr sz="29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6685" rIns="0" bIns="0" rtlCol="0" vert="horz">
            <a:spAutoFit/>
          </a:bodyPr>
          <a:lstStyle/>
          <a:p>
            <a:pPr marL="422909" indent="-410845">
              <a:lnSpc>
                <a:spcPct val="100000"/>
              </a:lnSpc>
              <a:spcBef>
                <a:spcPts val="1155"/>
              </a:spcBef>
              <a:buAutoNum type="arabicPeriod" startAt="4"/>
              <a:tabLst>
                <a:tab pos="423545" algn="l"/>
              </a:tabLst>
            </a:pPr>
            <a:r>
              <a:rPr dirty="0" spc="-5"/>
              <a:t>Carbohydrates</a:t>
            </a:r>
            <a:r>
              <a:rPr dirty="0" spc="50"/>
              <a:t> </a:t>
            </a:r>
            <a:r>
              <a:rPr dirty="0" spc="-10"/>
              <a:t>level</a:t>
            </a:r>
            <a:r>
              <a:rPr dirty="0" spc="45"/>
              <a:t> </a:t>
            </a:r>
            <a:r>
              <a:rPr dirty="0" spc="-5"/>
              <a:t>get</a:t>
            </a:r>
            <a:r>
              <a:rPr dirty="0" spc="10"/>
              <a:t> </a:t>
            </a:r>
            <a:r>
              <a:rPr dirty="0" spc="-5"/>
              <a:t>depleted</a:t>
            </a:r>
            <a:r>
              <a:rPr dirty="0" spc="20"/>
              <a:t> </a:t>
            </a:r>
            <a:r>
              <a:rPr dirty="0"/>
              <a:t>it</a:t>
            </a:r>
            <a:r>
              <a:rPr dirty="0" spc="10"/>
              <a:t> </a:t>
            </a:r>
            <a:r>
              <a:rPr dirty="0"/>
              <a:t>is</a:t>
            </a:r>
            <a:r>
              <a:rPr dirty="0" spc="-10"/>
              <a:t> </a:t>
            </a:r>
            <a:r>
              <a:rPr dirty="0" spc="-5"/>
              <a:t>due</a:t>
            </a:r>
            <a:r>
              <a:rPr dirty="0" spc="20"/>
              <a:t> </a:t>
            </a:r>
            <a:r>
              <a:rPr dirty="0"/>
              <a:t>to</a:t>
            </a:r>
          </a:p>
          <a:p>
            <a:pPr lvl="1" marL="422909" indent="-410845">
              <a:lnSpc>
                <a:spcPct val="100000"/>
              </a:lnSpc>
              <a:spcBef>
                <a:spcPts val="1060"/>
              </a:spcBef>
              <a:buAutoNum type="alphaLcPeriod"/>
              <a:tabLst>
                <a:tab pos="423545" algn="l"/>
              </a:tabLst>
            </a:pPr>
            <a:r>
              <a:rPr dirty="0" sz="2900">
                <a:latin typeface="Arial MT"/>
                <a:cs typeface="Arial MT"/>
              </a:rPr>
              <a:t>Dissipation</a:t>
            </a:r>
            <a:r>
              <a:rPr dirty="0" sz="2900" spc="-3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 metabolism</a:t>
            </a:r>
            <a:endParaRPr sz="2900">
              <a:latin typeface="Arial MT"/>
              <a:cs typeface="Arial MT"/>
            </a:endParaRPr>
          </a:p>
          <a:p>
            <a:pPr lvl="1" marL="422909" indent="-410845">
              <a:lnSpc>
                <a:spcPct val="100000"/>
              </a:lnSpc>
              <a:spcBef>
                <a:spcPts val="1060"/>
              </a:spcBef>
              <a:buAutoNum type="alphaLcPeriod"/>
              <a:tabLst>
                <a:tab pos="423545" algn="l"/>
              </a:tabLst>
            </a:pPr>
            <a:r>
              <a:rPr dirty="0" sz="2900">
                <a:latin typeface="Arial MT"/>
                <a:cs typeface="Arial MT"/>
              </a:rPr>
              <a:t>High</a:t>
            </a:r>
            <a:r>
              <a:rPr dirty="0" sz="2900" spc="-1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water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temperatur</a:t>
            </a:r>
            <a:endParaRPr sz="2900">
              <a:latin typeface="Arial MT"/>
              <a:cs typeface="Arial MT"/>
            </a:endParaRPr>
          </a:p>
          <a:p>
            <a:pPr lvl="1" marL="403225" indent="-391160">
              <a:lnSpc>
                <a:spcPct val="100000"/>
              </a:lnSpc>
              <a:spcBef>
                <a:spcPts val="1055"/>
              </a:spcBef>
              <a:buAutoNum type="alphaLcPeriod"/>
              <a:tabLst>
                <a:tab pos="403860" algn="l"/>
              </a:tabLst>
            </a:pPr>
            <a:r>
              <a:rPr dirty="0" sz="2900" spc="-5">
                <a:latin typeface="Arial MT"/>
                <a:cs typeface="Arial MT"/>
              </a:rPr>
              <a:t>Low</a:t>
            </a:r>
            <a:r>
              <a:rPr dirty="0" sz="2900" spc="-2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light</a:t>
            </a:r>
            <a:endParaRPr sz="29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01968" y="2947416"/>
            <a:ext cx="5093208" cy="3672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26489" y="4974158"/>
            <a:ext cx="487426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800" spc="-5">
                <a:latin typeface="Arial MT"/>
                <a:cs typeface="Arial MT"/>
              </a:rPr>
              <a:t>I</a:t>
            </a:r>
            <a:r>
              <a:rPr dirty="0" sz="2000" spc="-5" b="1">
                <a:latin typeface="Times New Roman"/>
                <a:cs typeface="Times New Roman"/>
              </a:rPr>
              <a:t>f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air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space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in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soil is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displaced</a:t>
            </a:r>
            <a:r>
              <a:rPr dirty="0" sz="2000" spc="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with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30" b="1">
                <a:latin typeface="Times New Roman"/>
                <a:cs typeface="Times New Roman"/>
              </a:rPr>
              <a:t>water,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the </a:t>
            </a:r>
            <a:r>
              <a:rPr dirty="0" sz="2000" spc="-484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O2 in the soil in dissolved in </a:t>
            </a:r>
            <a:r>
              <a:rPr dirty="0" sz="2000" spc="-30" b="1">
                <a:latin typeface="Times New Roman"/>
                <a:cs typeface="Times New Roman"/>
              </a:rPr>
              <a:t>water. </a:t>
            </a:r>
            <a:r>
              <a:rPr dirty="0" sz="2000" spc="-5" b="1">
                <a:latin typeface="Times New Roman"/>
                <a:cs typeface="Times New Roman"/>
              </a:rPr>
              <a:t>i.e. O2 </a:t>
            </a:r>
            <a:r>
              <a:rPr dirty="0" sz="200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decreases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13248" y="6089662"/>
            <a:ext cx="815975" cy="76200"/>
          </a:xfrm>
          <a:custGeom>
            <a:avLst/>
            <a:gdLst/>
            <a:ahLst/>
            <a:cxnLst/>
            <a:rect l="l" t="t" r="r" b="b"/>
            <a:pathLst>
              <a:path w="815975" h="76200">
                <a:moveTo>
                  <a:pt x="804822" y="31534"/>
                </a:moveTo>
                <a:lnTo>
                  <a:pt x="752221" y="31534"/>
                </a:lnTo>
                <a:lnTo>
                  <a:pt x="752475" y="44234"/>
                </a:lnTo>
                <a:lnTo>
                  <a:pt x="739753" y="44446"/>
                </a:lnTo>
                <a:lnTo>
                  <a:pt x="740283" y="76187"/>
                </a:lnTo>
                <a:lnTo>
                  <a:pt x="815848" y="36817"/>
                </a:lnTo>
                <a:lnTo>
                  <a:pt x="804822" y="31534"/>
                </a:lnTo>
                <a:close/>
              </a:path>
              <a:path w="815975" h="76200">
                <a:moveTo>
                  <a:pt x="739542" y="31746"/>
                </a:moveTo>
                <a:lnTo>
                  <a:pt x="0" y="44119"/>
                </a:lnTo>
                <a:lnTo>
                  <a:pt x="253" y="56819"/>
                </a:lnTo>
                <a:lnTo>
                  <a:pt x="739753" y="44446"/>
                </a:lnTo>
                <a:lnTo>
                  <a:pt x="739542" y="31746"/>
                </a:lnTo>
                <a:close/>
              </a:path>
              <a:path w="815975" h="76200">
                <a:moveTo>
                  <a:pt x="752221" y="31534"/>
                </a:moveTo>
                <a:lnTo>
                  <a:pt x="739542" y="31746"/>
                </a:lnTo>
                <a:lnTo>
                  <a:pt x="739753" y="44446"/>
                </a:lnTo>
                <a:lnTo>
                  <a:pt x="752475" y="44234"/>
                </a:lnTo>
                <a:lnTo>
                  <a:pt x="752221" y="31534"/>
                </a:lnTo>
                <a:close/>
              </a:path>
              <a:path w="815975" h="76200">
                <a:moveTo>
                  <a:pt x="739013" y="0"/>
                </a:moveTo>
                <a:lnTo>
                  <a:pt x="739542" y="31746"/>
                </a:lnTo>
                <a:lnTo>
                  <a:pt x="752221" y="31534"/>
                </a:lnTo>
                <a:lnTo>
                  <a:pt x="804822" y="31534"/>
                </a:lnTo>
                <a:lnTo>
                  <a:pt x="7390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7191" y="887679"/>
            <a:ext cx="9291955" cy="417702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12700" marR="1275715">
              <a:lnSpc>
                <a:spcPts val="3240"/>
              </a:lnSpc>
              <a:spcBef>
                <a:spcPts val="414"/>
              </a:spcBef>
            </a:pPr>
            <a:r>
              <a:rPr dirty="0" sz="2900" spc="-5" b="1">
                <a:latin typeface="Arial"/>
                <a:cs typeface="Arial"/>
              </a:rPr>
              <a:t>Characteristics </a:t>
            </a:r>
            <a:r>
              <a:rPr dirty="0" sz="2900" b="1">
                <a:latin typeface="Arial"/>
                <a:cs typeface="Arial"/>
              </a:rPr>
              <a:t>of plants </a:t>
            </a:r>
            <a:r>
              <a:rPr dirty="0" sz="2900" spc="5" b="1">
                <a:latin typeface="Arial"/>
                <a:cs typeface="Arial"/>
              </a:rPr>
              <a:t>in </a:t>
            </a:r>
            <a:r>
              <a:rPr dirty="0" sz="2900" b="1">
                <a:latin typeface="Arial"/>
                <a:cs typeface="Arial"/>
              </a:rPr>
              <a:t>response to </a:t>
            </a:r>
            <a:r>
              <a:rPr dirty="0" sz="2900" spc="5" b="1">
                <a:latin typeface="Arial"/>
                <a:cs typeface="Arial"/>
              </a:rPr>
              <a:t>water </a:t>
            </a:r>
            <a:r>
              <a:rPr dirty="0" sz="2900" spc="-795" b="1">
                <a:latin typeface="Arial"/>
                <a:cs typeface="Arial"/>
              </a:rPr>
              <a:t> </a:t>
            </a:r>
            <a:r>
              <a:rPr dirty="0" sz="2900" b="1">
                <a:latin typeface="Arial"/>
                <a:cs typeface="Arial"/>
              </a:rPr>
              <a:t>logging</a:t>
            </a:r>
            <a:r>
              <a:rPr dirty="0" sz="2900" spc="-15" b="1">
                <a:latin typeface="Arial"/>
                <a:cs typeface="Arial"/>
              </a:rPr>
              <a:t> </a:t>
            </a:r>
            <a:r>
              <a:rPr dirty="0" sz="2900" spc="-5" b="1">
                <a:latin typeface="Arial"/>
                <a:cs typeface="Arial"/>
              </a:rPr>
              <a:t>stress</a:t>
            </a:r>
            <a:r>
              <a:rPr dirty="0" sz="2900" spc="20" b="1">
                <a:latin typeface="Arial"/>
                <a:cs typeface="Arial"/>
              </a:rPr>
              <a:t> </a:t>
            </a:r>
            <a:r>
              <a:rPr dirty="0" sz="2900" b="1">
                <a:latin typeface="Arial"/>
                <a:cs typeface="Arial"/>
              </a:rPr>
              <a:t>:</a:t>
            </a:r>
            <a:endParaRPr sz="2900">
              <a:latin typeface="Arial"/>
              <a:cs typeface="Arial"/>
            </a:endParaRPr>
          </a:p>
          <a:p>
            <a:pPr marL="423545" indent="-411480">
              <a:lnSpc>
                <a:spcPct val="100000"/>
              </a:lnSpc>
              <a:spcBef>
                <a:spcPts val="1015"/>
              </a:spcBef>
              <a:buAutoNum type="arabicPeriod"/>
              <a:tabLst>
                <a:tab pos="424180" algn="l"/>
              </a:tabLst>
            </a:pPr>
            <a:r>
              <a:rPr dirty="0" sz="2900" spc="-5">
                <a:latin typeface="Arial MT"/>
                <a:cs typeface="Arial MT"/>
              </a:rPr>
              <a:t>Reduced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 spc="-15">
                <a:latin typeface="Arial MT"/>
                <a:cs typeface="Arial MT"/>
              </a:rPr>
              <a:t>growth</a:t>
            </a:r>
            <a:r>
              <a:rPr dirty="0" sz="2900" spc="5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/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elongation.</a:t>
            </a:r>
            <a:endParaRPr sz="2900">
              <a:latin typeface="Arial MT"/>
              <a:cs typeface="Arial MT"/>
            </a:endParaRPr>
          </a:p>
          <a:p>
            <a:pPr marL="423545" indent="-41148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424180" algn="l"/>
              </a:tabLst>
            </a:pPr>
            <a:r>
              <a:rPr dirty="0" sz="2900">
                <a:latin typeface="Arial MT"/>
                <a:cs typeface="Arial MT"/>
              </a:rPr>
              <a:t>Chlorosis,</a:t>
            </a:r>
            <a:r>
              <a:rPr dirty="0" sz="2900" spc="1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senescence</a:t>
            </a:r>
            <a:r>
              <a:rPr dirty="0" sz="2900" spc="-4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and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abscission</a:t>
            </a:r>
            <a:r>
              <a:rPr dirty="0" sz="2900" spc="-5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 spc="-15">
                <a:latin typeface="Arial MT"/>
                <a:cs typeface="Arial MT"/>
              </a:rPr>
              <a:t>lower</a:t>
            </a:r>
            <a:r>
              <a:rPr dirty="0" sz="2900" spc="65">
                <a:latin typeface="Arial MT"/>
                <a:cs typeface="Arial MT"/>
              </a:rPr>
              <a:t> </a:t>
            </a:r>
            <a:r>
              <a:rPr dirty="0" sz="2900" spc="-10">
                <a:latin typeface="Arial MT"/>
                <a:cs typeface="Arial MT"/>
              </a:rPr>
              <a:t>leaves</a:t>
            </a:r>
            <a:endParaRPr sz="2900">
              <a:latin typeface="Arial MT"/>
              <a:cs typeface="Arial MT"/>
            </a:endParaRPr>
          </a:p>
          <a:p>
            <a:pPr marL="422909" indent="-410845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423545" algn="l"/>
              </a:tabLst>
            </a:pPr>
            <a:r>
              <a:rPr dirty="0" sz="2900" spc="10">
                <a:latin typeface="Arial MT"/>
                <a:cs typeface="Arial MT"/>
              </a:rPr>
              <a:t>Wilting</a:t>
            </a:r>
            <a:r>
              <a:rPr dirty="0" sz="2900" spc="-7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&amp;</a:t>
            </a:r>
            <a:r>
              <a:rPr dirty="0" sz="2900" spc="-5">
                <a:latin typeface="Arial MT"/>
                <a:cs typeface="Arial MT"/>
              </a:rPr>
              <a:t> leaf </a:t>
            </a:r>
            <a:r>
              <a:rPr dirty="0" sz="2900">
                <a:latin typeface="Arial MT"/>
                <a:cs typeface="Arial MT"/>
              </a:rPr>
              <a:t>curling</a:t>
            </a:r>
            <a:endParaRPr sz="2900">
              <a:latin typeface="Arial MT"/>
              <a:cs typeface="Arial MT"/>
            </a:endParaRPr>
          </a:p>
          <a:p>
            <a:pPr marL="12700" marR="5080">
              <a:lnSpc>
                <a:spcPts val="3240"/>
              </a:lnSpc>
              <a:spcBef>
                <a:spcPts val="1365"/>
              </a:spcBef>
              <a:buAutoNum type="arabicPeriod"/>
              <a:tabLst>
                <a:tab pos="423545" algn="l"/>
              </a:tabLst>
            </a:pPr>
            <a:r>
              <a:rPr dirty="0" sz="2900" spc="-10">
                <a:latin typeface="Arial MT"/>
                <a:cs typeface="Arial MT"/>
              </a:rPr>
              <a:t>Hypertrophy</a:t>
            </a:r>
            <a:r>
              <a:rPr dirty="0" sz="2900" spc="7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(increase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</a:t>
            </a:r>
            <a:r>
              <a:rPr dirty="0" sz="2900" spc="5">
                <a:latin typeface="Arial MT"/>
                <a:cs typeface="Arial MT"/>
              </a:rPr>
              <a:t> size</a:t>
            </a:r>
            <a:r>
              <a:rPr dirty="0" sz="2900" spc="-2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organ</a:t>
            </a:r>
            <a:r>
              <a:rPr dirty="0" sz="2900" spc="20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due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to</a:t>
            </a:r>
            <a:r>
              <a:rPr dirty="0" sz="2900" spc="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increase </a:t>
            </a:r>
            <a:r>
              <a:rPr dirty="0" sz="2900" spc="-79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in</a:t>
            </a:r>
            <a:r>
              <a:rPr dirty="0" sz="2900" spc="-5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cell </a:t>
            </a:r>
            <a:r>
              <a:rPr dirty="0" sz="2900" spc="5">
                <a:latin typeface="Arial MT"/>
                <a:cs typeface="Arial MT"/>
              </a:rPr>
              <a:t>size)</a:t>
            </a:r>
            <a:endParaRPr sz="2900">
              <a:latin typeface="Arial MT"/>
              <a:cs typeface="Arial MT"/>
            </a:endParaRPr>
          </a:p>
          <a:p>
            <a:pPr marL="424180" indent="-411480">
              <a:lnSpc>
                <a:spcPct val="100000"/>
              </a:lnSpc>
              <a:spcBef>
                <a:spcPts val="995"/>
              </a:spcBef>
              <a:buAutoNum type="arabicPeriod"/>
              <a:tabLst>
                <a:tab pos="424180" algn="l"/>
              </a:tabLst>
            </a:pPr>
            <a:r>
              <a:rPr dirty="0" sz="2900">
                <a:latin typeface="Arial MT"/>
                <a:cs typeface="Arial MT"/>
              </a:rPr>
              <a:t>Epinasty</a:t>
            </a:r>
            <a:r>
              <a:rPr dirty="0" sz="2900" spc="-10">
                <a:latin typeface="Arial MT"/>
                <a:cs typeface="Arial MT"/>
              </a:rPr>
              <a:t> </a:t>
            </a:r>
            <a:r>
              <a:rPr dirty="0" sz="2900" spc="-15">
                <a:latin typeface="Arial MT"/>
                <a:cs typeface="Arial MT"/>
              </a:rPr>
              <a:t>(downward</a:t>
            </a:r>
            <a:r>
              <a:rPr dirty="0" sz="2900" spc="120">
                <a:latin typeface="Arial MT"/>
                <a:cs typeface="Arial MT"/>
              </a:rPr>
              <a:t> </a:t>
            </a:r>
            <a:r>
              <a:rPr dirty="0" sz="2900" spc="-15">
                <a:latin typeface="Arial MT"/>
                <a:cs typeface="Arial MT"/>
              </a:rPr>
              <a:t>growth</a:t>
            </a:r>
            <a:r>
              <a:rPr dirty="0" sz="2900" spc="80">
                <a:latin typeface="Arial MT"/>
                <a:cs typeface="Arial MT"/>
              </a:rPr>
              <a:t> </a:t>
            </a:r>
            <a:r>
              <a:rPr dirty="0" sz="2900">
                <a:latin typeface="Arial MT"/>
                <a:cs typeface="Arial MT"/>
              </a:rPr>
              <a:t>of</a:t>
            </a:r>
            <a:r>
              <a:rPr dirty="0" sz="2900" spc="15">
                <a:latin typeface="Arial MT"/>
                <a:cs typeface="Arial MT"/>
              </a:rPr>
              <a:t> </a:t>
            </a:r>
            <a:r>
              <a:rPr dirty="0" sz="2900" spc="-5">
                <a:latin typeface="Arial MT"/>
                <a:cs typeface="Arial MT"/>
              </a:rPr>
              <a:t>petioles)</a:t>
            </a:r>
            <a:endParaRPr sz="2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631670"/>
            <a:ext cx="9279255" cy="425894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2689225">
              <a:lnSpc>
                <a:spcPct val="100000"/>
              </a:lnSpc>
              <a:spcBef>
                <a:spcPts val="1160"/>
              </a:spcBef>
            </a:pPr>
            <a:r>
              <a:rPr dirty="0" sz="2800" b="1">
                <a:latin typeface="Times New Roman"/>
                <a:cs typeface="Times New Roman"/>
              </a:rPr>
              <a:t>Mechanisms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tolerance:</a:t>
            </a:r>
            <a:endParaRPr sz="2800">
              <a:latin typeface="Times New Roman"/>
              <a:cs typeface="Times New Roman"/>
            </a:endParaRPr>
          </a:p>
          <a:p>
            <a:pPr marL="12700" marR="510540">
              <a:lnSpc>
                <a:spcPct val="93300"/>
              </a:lnSpc>
              <a:spcBef>
                <a:spcPts val="1280"/>
              </a:spcBef>
              <a:buAutoNum type="arabicPeriod"/>
              <a:tabLst>
                <a:tab pos="347980" algn="l"/>
              </a:tabLst>
            </a:pPr>
            <a:r>
              <a:rPr dirty="0" sz="2800">
                <a:latin typeface="Times New Roman"/>
                <a:cs typeface="Times New Roman"/>
              </a:rPr>
              <a:t>Adventitious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lower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part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stem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(close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surface </a:t>
            </a:r>
            <a:r>
              <a:rPr dirty="0" sz="2800" spc="5">
                <a:latin typeface="Times New Roman"/>
                <a:cs typeface="Times New Roman"/>
              </a:rPr>
              <a:t>so that </a:t>
            </a:r>
            <a:r>
              <a:rPr dirty="0" sz="2800" spc="-5">
                <a:latin typeface="Times New Roman"/>
                <a:cs typeface="Times New Roman"/>
              </a:rPr>
              <a:t>O2 </a:t>
            </a:r>
            <a:r>
              <a:rPr dirty="0" sz="2800">
                <a:latin typeface="Times New Roman"/>
                <a:cs typeface="Times New Roman"/>
              </a:rPr>
              <a:t>tension is </a:t>
            </a:r>
            <a:r>
              <a:rPr dirty="0" sz="2800" spc="5">
                <a:latin typeface="Times New Roman"/>
                <a:cs typeface="Times New Roman"/>
              </a:rPr>
              <a:t>quickly restored </a:t>
            </a:r>
            <a:r>
              <a:rPr dirty="0" sz="2800">
                <a:latin typeface="Times New Roman"/>
                <a:cs typeface="Times New Roman"/>
              </a:rPr>
              <a:t>after transient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logging)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eg.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Tomato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Lenticel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(i.e.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raised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pores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stem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plants)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100"/>
              </a:lnSpc>
              <a:spcBef>
                <a:spcPts val="1290"/>
              </a:spcBef>
              <a:buAutoNum type="arabicPeriod"/>
              <a:tabLst>
                <a:tab pos="347980" algn="l"/>
              </a:tabLst>
            </a:pPr>
            <a:r>
              <a:rPr dirty="0" sz="2800" spc="-5">
                <a:latin typeface="Times New Roman"/>
                <a:cs typeface="Times New Roman"/>
              </a:rPr>
              <a:t>Aerenchyma </a:t>
            </a:r>
            <a:r>
              <a:rPr dirty="0" sz="2800">
                <a:latin typeface="Times New Roman"/>
                <a:cs typeface="Times New Roman"/>
              </a:rPr>
              <a:t>formation (soft </a:t>
            </a:r>
            <a:r>
              <a:rPr dirty="0" sz="2800" spc="5">
                <a:latin typeface="Times New Roman"/>
                <a:cs typeface="Times New Roman"/>
              </a:rPr>
              <a:t>plant tissue </a:t>
            </a:r>
            <a:r>
              <a:rPr dirty="0" sz="2800">
                <a:latin typeface="Times New Roman"/>
                <a:cs typeface="Times New Roman"/>
              </a:rPr>
              <a:t>continues air </a:t>
            </a:r>
            <a:r>
              <a:rPr dirty="0" sz="2800" spc="5">
                <a:latin typeface="Times New Roman"/>
                <a:cs typeface="Times New Roman"/>
              </a:rPr>
              <a:t>spaces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found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acquatic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plants)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cortex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provide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canal</a:t>
            </a:r>
            <a:r>
              <a:rPr dirty="0" sz="2800">
                <a:latin typeface="Times New Roman"/>
                <a:cs typeface="Times New Roman"/>
              </a:rPr>
              <a:t> paralled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the axis of the root through </a:t>
            </a:r>
            <a:r>
              <a:rPr dirty="0" sz="2800">
                <a:latin typeface="Times New Roman"/>
                <a:cs typeface="Times New Roman"/>
              </a:rPr>
              <a:t>which </a:t>
            </a:r>
            <a:r>
              <a:rPr dirty="0" sz="2800" spc="5">
                <a:latin typeface="Times New Roman"/>
                <a:cs typeface="Times New Roman"/>
              </a:rPr>
              <a:t>gases </a:t>
            </a:r>
            <a:r>
              <a:rPr dirty="0" sz="2800">
                <a:latin typeface="Times New Roman"/>
                <a:cs typeface="Times New Roman"/>
              </a:rPr>
              <a:t>can </a:t>
            </a:r>
            <a:r>
              <a:rPr dirty="0" sz="2800" spc="-5">
                <a:latin typeface="Times New Roman"/>
                <a:cs typeface="Times New Roman"/>
              </a:rPr>
              <a:t>diffuse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longitudinally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(eg.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rice)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283" y="1351864"/>
            <a:ext cx="8929370" cy="379602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0"/>
              </a:spcBef>
            </a:pPr>
            <a:r>
              <a:rPr dirty="0" sz="2800" spc="5">
                <a:latin typeface="Times New Roman"/>
                <a:cs typeface="Times New Roman"/>
              </a:rPr>
              <a:t>4.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Elongation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capacity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rice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– best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elongation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response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give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100% </a:t>
            </a:r>
            <a:r>
              <a:rPr dirty="0" sz="2800" spc="5">
                <a:latin typeface="Times New Roman"/>
                <a:cs typeface="Times New Roman"/>
              </a:rPr>
              <a:t>recovery from </a:t>
            </a:r>
            <a:r>
              <a:rPr dirty="0" sz="2800">
                <a:latin typeface="Times New Roman"/>
                <a:cs typeface="Times New Roman"/>
              </a:rPr>
              <a:t>submergence </a:t>
            </a:r>
            <a:r>
              <a:rPr dirty="0" sz="2800" spc="5">
                <a:latin typeface="Times New Roman"/>
                <a:cs typeface="Times New Roman"/>
              </a:rPr>
              <a:t>and poorest elongation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gives </a:t>
            </a:r>
            <a:r>
              <a:rPr dirty="0" sz="2800" spc="10">
                <a:latin typeface="Times New Roman"/>
                <a:cs typeface="Times New Roman"/>
              </a:rPr>
              <a:t>upto </a:t>
            </a:r>
            <a:r>
              <a:rPr dirty="0" sz="2800" spc="5">
                <a:latin typeface="Times New Roman"/>
                <a:cs typeface="Times New Roman"/>
              </a:rPr>
              <a:t>49% </a:t>
            </a:r>
            <a:r>
              <a:rPr dirty="0" sz="2800">
                <a:latin typeface="Times New Roman"/>
                <a:cs typeface="Times New Roman"/>
              </a:rPr>
              <a:t>recovery) </a:t>
            </a:r>
            <a:r>
              <a:rPr dirty="0" sz="2800" spc="5">
                <a:latin typeface="Times New Roman"/>
                <a:cs typeface="Times New Roman"/>
              </a:rPr>
              <a:t>Scoring for </a:t>
            </a:r>
            <a:r>
              <a:rPr dirty="0" sz="2800">
                <a:latin typeface="Times New Roman"/>
                <a:cs typeface="Times New Roman"/>
              </a:rPr>
              <a:t>elongation can </a:t>
            </a:r>
            <a:r>
              <a:rPr dirty="0" sz="2800" spc="5">
                <a:latin typeface="Times New Roman"/>
                <a:cs typeface="Times New Roman"/>
              </a:rPr>
              <a:t>be done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between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booting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flowering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stage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after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flooding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varying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depths.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40"/>
              </a:lnSpc>
              <a:spcBef>
                <a:spcPts val="1060"/>
              </a:spcBef>
            </a:pP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sugarcane</a:t>
            </a:r>
            <a:r>
              <a:rPr dirty="0" sz="2800" i="1">
                <a:latin typeface="Times New Roman"/>
                <a:cs typeface="Times New Roman"/>
              </a:rPr>
              <a:t>,</a:t>
            </a:r>
            <a:r>
              <a:rPr dirty="0" sz="2800" spc="-60" i="1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S.</a:t>
            </a:r>
            <a:r>
              <a:rPr dirty="0" sz="2800" spc="-30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spontaneum</a:t>
            </a:r>
            <a:r>
              <a:rPr dirty="0" sz="2800" spc="-45" i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flooding.</a:t>
            </a:r>
            <a:endParaRPr sz="2800">
              <a:latin typeface="Times New Roman"/>
              <a:cs typeface="Times New Roman"/>
            </a:endParaRPr>
          </a:p>
          <a:p>
            <a:pPr marL="323850" marR="343535">
              <a:lnSpc>
                <a:spcPct val="93200"/>
              </a:lnSpc>
              <a:spcBef>
                <a:spcPts val="110"/>
              </a:spcBef>
            </a:pPr>
            <a:r>
              <a:rPr dirty="0" sz="2800" spc="-10">
                <a:latin typeface="Times New Roman"/>
                <a:cs typeface="Times New Roman"/>
              </a:rPr>
              <a:t>Some </a:t>
            </a:r>
            <a:r>
              <a:rPr dirty="0" sz="2800" spc="5">
                <a:latin typeface="Times New Roman"/>
                <a:cs typeface="Times New Roman"/>
              </a:rPr>
              <a:t>canes gave </a:t>
            </a:r>
            <a:r>
              <a:rPr dirty="0" sz="2800" spc="10">
                <a:latin typeface="Times New Roman"/>
                <a:cs typeface="Times New Roman"/>
              </a:rPr>
              <a:t>upto </a:t>
            </a:r>
            <a:r>
              <a:rPr dirty="0" sz="2800" spc="5">
                <a:latin typeface="Times New Roman"/>
                <a:cs typeface="Times New Roman"/>
              </a:rPr>
              <a:t>70% of their </a:t>
            </a:r>
            <a:r>
              <a:rPr dirty="0" sz="2800">
                <a:latin typeface="Times New Roman"/>
                <a:cs typeface="Times New Roman"/>
              </a:rPr>
              <a:t>production </a:t>
            </a:r>
            <a:r>
              <a:rPr dirty="0" sz="2800" spc="-5">
                <a:latin typeface="Times New Roman"/>
                <a:cs typeface="Times New Roman"/>
              </a:rPr>
              <a:t>potential </a:t>
            </a:r>
            <a:r>
              <a:rPr dirty="0" sz="2800">
                <a:latin typeface="Times New Roman"/>
                <a:cs typeface="Times New Roman"/>
              </a:rPr>
              <a:t> when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continuous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flood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5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months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east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canal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point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Florida,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USA)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3475" y="150317"/>
            <a:ext cx="8982710" cy="558038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12700" marR="778510">
              <a:lnSpc>
                <a:spcPts val="3120"/>
              </a:lnSpc>
              <a:spcBef>
                <a:spcPts val="414"/>
              </a:spcBef>
            </a:pPr>
            <a:r>
              <a:rPr dirty="0" sz="2800" spc="5" b="1">
                <a:latin typeface="Times New Roman"/>
                <a:cs typeface="Times New Roman"/>
              </a:rPr>
              <a:t>Ideotype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flooded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areas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r>
              <a:rPr dirty="0" sz="2800" spc="1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postulated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ideotype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flooded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areas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should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following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characterstics.</a:t>
            </a:r>
            <a:endParaRPr sz="2800">
              <a:latin typeface="Times New Roman"/>
              <a:cs typeface="Times New Roman"/>
            </a:endParaRPr>
          </a:p>
          <a:p>
            <a:pPr marL="12700" marR="1452880">
              <a:lnSpc>
                <a:spcPts val="3140"/>
              </a:lnSpc>
              <a:spcBef>
                <a:spcPts val="12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Capacity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carry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out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functional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activity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low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O2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concentration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(i.e.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High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cytochrome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activity)</a:t>
            </a:r>
            <a:endParaRPr sz="2800">
              <a:latin typeface="Times New Roman"/>
              <a:cs typeface="Times New Roman"/>
            </a:endParaRPr>
          </a:p>
          <a:p>
            <a:pPr marL="347345" indent="-335280">
              <a:lnSpc>
                <a:spcPct val="100000"/>
              </a:lnSpc>
              <a:spcBef>
                <a:spcPts val="995"/>
              </a:spcBef>
              <a:buAutoNum type="arabicPeriod"/>
              <a:tabLst>
                <a:tab pos="347980" algn="l"/>
              </a:tabLst>
            </a:pPr>
            <a:r>
              <a:rPr dirty="0" sz="2800" spc="5">
                <a:latin typeface="Times New Roman"/>
                <a:cs typeface="Times New Roman"/>
              </a:rPr>
              <a:t>Ability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photosynthesis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low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light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intensity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Capacity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synthesis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food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rapidly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Regeneration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capacity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shoots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damaged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flood</a:t>
            </a:r>
            <a:endParaRPr sz="2800">
              <a:latin typeface="Times New Roman"/>
              <a:cs typeface="Times New Roman"/>
            </a:endParaRPr>
          </a:p>
          <a:p>
            <a:pPr marL="347345" indent="-33528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47980" algn="l"/>
              </a:tabLst>
            </a:pPr>
            <a:r>
              <a:rPr dirty="0" sz="2800" spc="5">
                <a:latin typeface="Times New Roman"/>
                <a:cs typeface="Times New Roman"/>
              </a:rPr>
              <a:t>Ability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withstand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later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growth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stage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Deep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system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5"/>
              </a:spcBef>
              <a:buAutoNum type="arabicPeriod"/>
              <a:tabLst>
                <a:tab pos="368935" algn="l"/>
              </a:tabLst>
            </a:pPr>
            <a:r>
              <a:rPr dirty="0" sz="2800" spc="-30">
                <a:latin typeface="Times New Roman"/>
                <a:cs typeface="Times New Roman"/>
              </a:rPr>
              <a:t>Narrow,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medium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dark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green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leaves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sugar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protein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1814" y="123570"/>
            <a:ext cx="9252585" cy="525018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323215" marR="5080" indent="-311150">
              <a:lnSpc>
                <a:spcPts val="3120"/>
              </a:lnSpc>
              <a:spcBef>
                <a:spcPts val="409"/>
              </a:spcBef>
            </a:pPr>
            <a:r>
              <a:rPr dirty="0" sz="2800" spc="-5" b="1">
                <a:latin typeface="Times New Roman"/>
                <a:cs typeface="Times New Roman"/>
              </a:rPr>
              <a:t>Drought: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Scarcity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moisture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(soil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moisture)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which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restricts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expression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full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genetic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potential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5">
                <a:latin typeface="Times New Roman"/>
                <a:cs typeface="Times New Roman"/>
              </a:rPr>
              <a:t>plant.</a:t>
            </a:r>
            <a:endParaRPr sz="2800">
              <a:latin typeface="Times New Roman"/>
              <a:cs typeface="Times New Roman"/>
            </a:endParaRPr>
          </a:p>
          <a:p>
            <a:pPr marL="323215" marR="132080" indent="-311150">
              <a:lnSpc>
                <a:spcPts val="3150"/>
              </a:lnSpc>
              <a:spcBef>
                <a:spcPts val="1275"/>
              </a:spcBef>
            </a:pPr>
            <a:r>
              <a:rPr dirty="0" sz="2800" spc="-5" b="1">
                <a:latin typeface="Times New Roman"/>
                <a:cs typeface="Times New Roman"/>
              </a:rPr>
              <a:t>Drought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resistance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grow,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develop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reproduce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normally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stress.</a:t>
            </a:r>
            <a:endParaRPr sz="2800">
              <a:latin typeface="Times New Roman"/>
              <a:cs typeface="Times New Roman"/>
            </a:endParaRPr>
          </a:p>
          <a:p>
            <a:pPr marL="2039620">
              <a:lnSpc>
                <a:spcPct val="100000"/>
              </a:lnSpc>
              <a:spcBef>
                <a:spcPts val="985"/>
              </a:spcBef>
            </a:pPr>
            <a:r>
              <a:rPr dirty="0" sz="2800" b="1">
                <a:latin typeface="Times New Roman"/>
                <a:cs typeface="Times New Roman"/>
              </a:rPr>
              <a:t>Mechanisms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5" b="1">
                <a:latin typeface="Times New Roman"/>
                <a:cs typeface="Times New Roman"/>
              </a:rPr>
              <a:t> drought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>
                <a:latin typeface="Times New Roman"/>
                <a:cs typeface="Times New Roman"/>
              </a:rPr>
              <a:t>There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4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mechanisms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12700" marR="66040">
              <a:lnSpc>
                <a:spcPct val="92900"/>
              </a:lnSpc>
              <a:spcBef>
                <a:spcPts val="1320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Drought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Escapes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genotype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mature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early, </a:t>
            </a:r>
            <a:r>
              <a:rPr dirty="0" sz="2800" spc="5">
                <a:latin typeface="Times New Roman"/>
                <a:cs typeface="Times New Roman"/>
              </a:rPr>
              <a:t>before </a:t>
            </a:r>
            <a:r>
              <a:rPr dirty="0" sz="2800">
                <a:latin typeface="Times New Roman"/>
                <a:cs typeface="Times New Roman"/>
              </a:rPr>
              <a:t>occurrence </a:t>
            </a:r>
            <a:r>
              <a:rPr dirty="0" sz="2800" spc="5">
                <a:latin typeface="Times New Roman"/>
                <a:cs typeface="Times New Roman"/>
              </a:rPr>
              <a:t>of drought. Drought escape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common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desert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region.</a:t>
            </a:r>
            <a:endParaRPr sz="2800">
              <a:latin typeface="Times New Roman"/>
              <a:cs typeface="Times New Roman"/>
            </a:endParaRPr>
          </a:p>
          <a:p>
            <a:pPr marL="323215" marR="481965" indent="-311150">
              <a:lnSpc>
                <a:spcPts val="3120"/>
              </a:lnSpc>
              <a:spcBef>
                <a:spcPts val="1385"/>
              </a:spcBef>
            </a:pP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Early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maturing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10">
                <a:latin typeface="Times New Roman"/>
                <a:cs typeface="Times New Roman"/>
              </a:rPr>
              <a:t>sorghum,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maize,</a:t>
            </a:r>
            <a:r>
              <a:rPr dirty="0" sz="2800" spc="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bajra,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rice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etc;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give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late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maturing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9265" y="5176824"/>
            <a:ext cx="5871210" cy="131762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1170940" marR="5080" indent="-1158875">
              <a:lnSpc>
                <a:spcPts val="4900"/>
              </a:lnSpc>
              <a:spcBef>
                <a:spcPts val="570"/>
              </a:spcBef>
            </a:pPr>
            <a:r>
              <a:rPr dirty="0" sz="4400" spc="-10" b="1">
                <a:latin typeface="Times New Roman"/>
                <a:cs typeface="Times New Roman"/>
              </a:rPr>
              <a:t>BREEDING</a:t>
            </a:r>
            <a:r>
              <a:rPr dirty="0" sz="4400" spc="20" b="1">
                <a:latin typeface="Times New Roman"/>
                <a:cs typeface="Times New Roman"/>
              </a:rPr>
              <a:t> </a:t>
            </a:r>
            <a:r>
              <a:rPr dirty="0" sz="4400" spc="-5" b="1">
                <a:latin typeface="Times New Roman"/>
                <a:cs typeface="Times New Roman"/>
              </a:rPr>
              <a:t>FOR</a:t>
            </a:r>
            <a:r>
              <a:rPr dirty="0" sz="4400" spc="-25" b="1">
                <a:latin typeface="Times New Roman"/>
                <a:cs typeface="Times New Roman"/>
              </a:rPr>
              <a:t> </a:t>
            </a:r>
            <a:r>
              <a:rPr dirty="0" sz="4400" spc="-110" b="1">
                <a:latin typeface="Times New Roman"/>
                <a:cs typeface="Times New Roman"/>
              </a:rPr>
              <a:t>SALT </a:t>
            </a:r>
            <a:r>
              <a:rPr dirty="0" sz="4400" spc="-1085" b="1">
                <a:latin typeface="Times New Roman"/>
                <a:cs typeface="Times New Roman"/>
              </a:rPr>
              <a:t> </a:t>
            </a:r>
            <a:r>
              <a:rPr dirty="0" sz="4400" spc="-20" b="1">
                <a:latin typeface="Times New Roman"/>
                <a:cs typeface="Times New Roman"/>
              </a:rPr>
              <a:t>TOLERANCE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3632" y="832103"/>
            <a:ext cx="5504688" cy="395935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246380"/>
            <a:ext cx="9239250" cy="468630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215" marR="183515" indent="-311150">
              <a:lnSpc>
                <a:spcPct val="92900"/>
              </a:lnSpc>
              <a:spcBef>
                <a:spcPts val="345"/>
              </a:spcBef>
            </a:pPr>
            <a:r>
              <a:rPr dirty="0" sz="2800" spc="5" b="1">
                <a:latin typeface="Times New Roman"/>
                <a:cs typeface="Times New Roman"/>
              </a:rPr>
              <a:t>Salt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25" b="1">
                <a:latin typeface="Times New Roman"/>
                <a:cs typeface="Times New Roman"/>
              </a:rPr>
              <a:t>Tolerance: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refers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>
                <a:latin typeface="Times New Roman"/>
                <a:cs typeface="Times New Roman"/>
              </a:rPr>
              <a:t> to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prevent,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reduce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overcome injurious </a:t>
            </a:r>
            <a:r>
              <a:rPr dirty="0" sz="2800" spc="-5">
                <a:latin typeface="Times New Roman"/>
                <a:cs typeface="Times New Roman"/>
              </a:rPr>
              <a:t>effects </a:t>
            </a:r>
            <a:r>
              <a:rPr dirty="0" sz="2800" spc="5">
                <a:latin typeface="Times New Roman"/>
                <a:cs typeface="Times New Roman"/>
              </a:rPr>
              <a:t>of soluble </a:t>
            </a:r>
            <a:r>
              <a:rPr dirty="0" sz="2800" spc="-5">
                <a:latin typeface="Times New Roman"/>
                <a:cs typeface="Times New Roman"/>
              </a:rPr>
              <a:t>salts </a:t>
            </a:r>
            <a:r>
              <a:rPr dirty="0" sz="2800" spc="5">
                <a:latin typeface="Times New Roman"/>
                <a:cs typeface="Times New Roman"/>
              </a:rPr>
              <a:t>present in their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zone.</a:t>
            </a:r>
            <a:endParaRPr sz="2800">
              <a:latin typeface="Times New Roman"/>
              <a:cs typeface="Times New Roman"/>
            </a:endParaRPr>
          </a:p>
          <a:p>
            <a:pPr algn="just" marL="323215" marR="5080" indent="-311150">
              <a:lnSpc>
                <a:spcPts val="3120"/>
              </a:lnSpc>
              <a:spcBef>
                <a:spcPts val="1385"/>
              </a:spcBef>
            </a:pP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 global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problem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saline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alkali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soils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5">
                <a:latin typeface="Times New Roman"/>
                <a:cs typeface="Times New Roman"/>
              </a:rPr>
              <a:t>fond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almost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countries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world,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Semi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Arid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Tropic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65">
                <a:latin typeface="Times New Roman"/>
                <a:cs typeface="Times New Roman"/>
              </a:rPr>
              <a:t>(SAT)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world.</a:t>
            </a:r>
            <a:endParaRPr sz="2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00"/>
              </a:spcBef>
            </a:pPr>
            <a:r>
              <a:rPr dirty="0" sz="2800" spc="5">
                <a:latin typeface="Times New Roman"/>
                <a:cs typeface="Times New Roman"/>
              </a:rPr>
              <a:t>Problem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salinity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overcome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two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ways:</a:t>
            </a:r>
            <a:endParaRPr sz="2800">
              <a:latin typeface="Times New Roman"/>
              <a:cs typeface="Times New Roman"/>
            </a:endParaRPr>
          </a:p>
          <a:p>
            <a:pPr algn="just"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Soil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reclaimation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30">
                <a:latin typeface="Times New Roman"/>
                <a:cs typeface="Times New Roman"/>
              </a:rPr>
              <a:t> costly,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time</a:t>
            </a:r>
            <a:r>
              <a:rPr dirty="0" sz="2800">
                <a:latin typeface="Times New Roman"/>
                <a:cs typeface="Times New Roman"/>
              </a:rPr>
              <a:t> consuming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short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lived</a:t>
            </a:r>
            <a:endParaRPr sz="2800">
              <a:latin typeface="Times New Roman"/>
              <a:cs typeface="Times New Roman"/>
            </a:endParaRPr>
          </a:p>
          <a:p>
            <a:pPr algn="just" marL="12700" marR="474345">
              <a:lnSpc>
                <a:spcPts val="3120"/>
              </a:lnSpc>
              <a:spcBef>
                <a:spcPts val="136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less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costly,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effective,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long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lasting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require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longer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period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develop.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9105" y="154188"/>
            <a:ext cx="9314815" cy="650875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5" b="1">
                <a:latin typeface="Times New Roman"/>
                <a:cs typeface="Times New Roman"/>
              </a:rPr>
              <a:t>Behavior</a:t>
            </a:r>
            <a:r>
              <a:rPr dirty="0" sz="2800" spc="-15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/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characteristics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plants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</a:t>
            </a:r>
            <a:r>
              <a:rPr dirty="0" sz="2800" spc="1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salt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Land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races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5">
                <a:latin typeface="Times New Roman"/>
                <a:cs typeface="Times New Roman"/>
              </a:rPr>
              <a:t> tolerant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High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yielding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varieties.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Tolerant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found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affected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areas</a:t>
            </a:r>
            <a:endParaRPr sz="2800">
              <a:latin typeface="Times New Roman"/>
              <a:cs typeface="Times New Roman"/>
            </a:endParaRPr>
          </a:p>
          <a:p>
            <a:pPr marL="12700" marR="269240">
              <a:lnSpc>
                <a:spcPts val="3120"/>
              </a:lnSpc>
              <a:spcBef>
                <a:spcPts val="132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Salt tolerance capacity </a:t>
            </a:r>
            <a:r>
              <a:rPr dirty="0" sz="2800" spc="-5">
                <a:latin typeface="Times New Roman"/>
                <a:cs typeface="Times New Roman"/>
              </a:rPr>
              <a:t>differs </a:t>
            </a:r>
            <a:r>
              <a:rPr dirty="0" sz="2800" spc="5">
                <a:latin typeface="Times New Roman"/>
                <a:cs typeface="Times New Roman"/>
              </a:rPr>
              <a:t>from species </a:t>
            </a:r>
            <a:r>
              <a:rPr dirty="0" sz="2800">
                <a:latin typeface="Times New Roman"/>
                <a:cs typeface="Times New Roman"/>
              </a:rPr>
              <a:t>to species. Also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genetic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differences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exist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among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cultivars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their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capacity.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Different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show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differential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response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salinity</a:t>
            </a:r>
            <a:endParaRPr sz="2800">
              <a:latin typeface="Times New Roman"/>
              <a:cs typeface="Times New Roman"/>
            </a:endParaRPr>
          </a:p>
          <a:p>
            <a:pPr marL="12700" marR="206375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Higher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ploidy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level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lower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ploidy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level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crops.</a:t>
            </a:r>
            <a:endParaRPr sz="2800">
              <a:latin typeface="Times New Roman"/>
              <a:cs typeface="Times New Roman"/>
            </a:endParaRPr>
          </a:p>
          <a:p>
            <a:pPr marL="12700" marR="1468120">
              <a:lnSpc>
                <a:spcPts val="4420"/>
              </a:lnSpc>
              <a:spcBef>
                <a:spcPts val="285"/>
              </a:spcBef>
            </a:pPr>
            <a:r>
              <a:rPr dirty="0" sz="2800">
                <a:latin typeface="Times New Roman"/>
                <a:cs typeface="Times New Roman"/>
              </a:rPr>
              <a:t>Eg. Hexaploid </a:t>
            </a:r>
            <a:r>
              <a:rPr dirty="0" sz="2800" spc="-5">
                <a:latin typeface="Times New Roman"/>
                <a:cs typeface="Times New Roman"/>
              </a:rPr>
              <a:t>wheat </a:t>
            </a:r>
            <a:r>
              <a:rPr dirty="0" sz="2800" spc="-10">
                <a:latin typeface="Times New Roman"/>
                <a:cs typeface="Times New Roman"/>
              </a:rPr>
              <a:t>more </a:t>
            </a:r>
            <a:r>
              <a:rPr dirty="0" sz="2800">
                <a:latin typeface="Times New Roman"/>
                <a:cs typeface="Times New Roman"/>
              </a:rPr>
              <a:t>tolerant than tetraploid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Tetraploid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Brassica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tolerant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than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diploid </a:t>
            </a:r>
            <a:r>
              <a:rPr dirty="0" sz="2800" spc="-5">
                <a:latin typeface="Times New Roman"/>
                <a:cs typeface="Times New Roman"/>
              </a:rPr>
              <a:t>Brassica</a:t>
            </a:r>
            <a:endParaRPr sz="2800">
              <a:latin typeface="Times New Roman"/>
              <a:cs typeface="Times New Roman"/>
            </a:endParaRPr>
          </a:p>
          <a:p>
            <a:pPr marL="12700" marR="953135">
              <a:lnSpc>
                <a:spcPts val="3150"/>
              </a:lnSpc>
              <a:spcBef>
                <a:spcPts val="1010"/>
              </a:spcBef>
              <a:buAutoNum type="arabicPeriod" startAt="5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rice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tall,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coarse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grained,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late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maturing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varieties-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107137"/>
            <a:ext cx="9048750" cy="538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636905">
              <a:lnSpc>
                <a:spcPct val="131500"/>
              </a:lnSpc>
              <a:spcBef>
                <a:spcPts val="95"/>
              </a:spcBef>
              <a:buAutoNum type="arabicPeriod" startAt="6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sugarcane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different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strains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differential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tolerance;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Barley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tolerant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wheat.</a:t>
            </a:r>
            <a:endParaRPr sz="2800">
              <a:latin typeface="Times New Roman"/>
              <a:cs typeface="Times New Roman"/>
            </a:endParaRPr>
          </a:p>
          <a:p>
            <a:pPr lvl="1" marL="12700" marR="37465">
              <a:lnSpc>
                <a:spcPts val="3120"/>
              </a:lnSpc>
              <a:spcBef>
                <a:spcPts val="1385"/>
              </a:spcBef>
              <a:buAutoNum type="alphaLcPeriod"/>
              <a:tabLst>
                <a:tab pos="368935" algn="l"/>
                <a:tab pos="389636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Highly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tolerant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crops:	</a:t>
            </a:r>
            <a:r>
              <a:rPr dirty="0" sz="2800" spc="5">
                <a:latin typeface="Times New Roman"/>
                <a:cs typeface="Times New Roman"/>
              </a:rPr>
              <a:t>Sugabeet,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sunflower,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barley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(grain),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cotton,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datepalm,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asparagus</a:t>
            </a:r>
            <a:endParaRPr sz="2800">
              <a:latin typeface="Times New Roman"/>
              <a:cs typeface="Times New Roman"/>
            </a:endParaRPr>
          </a:p>
          <a:p>
            <a:pPr lvl="1" marL="12700" marR="5080">
              <a:lnSpc>
                <a:spcPts val="3120"/>
              </a:lnSpc>
              <a:spcBef>
                <a:spcPts val="1300"/>
              </a:spcBef>
              <a:buAutoNum type="alphaLcPeriod"/>
              <a:tabLst>
                <a:tab pos="387985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Moderately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-35" b="1">
                <a:latin typeface="Times New Roman"/>
                <a:cs typeface="Times New Roman"/>
              </a:rPr>
              <a:t>Tolerant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crops: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Barley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(Forage),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rye,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sorghum,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safflower,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soybean</a:t>
            </a:r>
            <a:endParaRPr sz="2800">
              <a:latin typeface="Times New Roman"/>
              <a:cs typeface="Times New Roman"/>
            </a:endParaRPr>
          </a:p>
          <a:p>
            <a:pPr lvl="1" marL="12700" marR="65405">
              <a:lnSpc>
                <a:spcPts val="3120"/>
              </a:lnSpc>
              <a:spcBef>
                <a:spcPts val="1325"/>
              </a:spcBef>
              <a:buAutoNum type="alphaLcPeriod"/>
              <a:tabLst>
                <a:tab pos="347980" algn="l"/>
              </a:tabLst>
            </a:pPr>
            <a:r>
              <a:rPr dirty="0" sz="2800" spc="5" b="1">
                <a:latin typeface="Times New Roman"/>
                <a:cs typeface="Times New Roman"/>
              </a:rPr>
              <a:t>Moderately sensitive: </a:t>
            </a:r>
            <a:r>
              <a:rPr dirty="0" sz="2800" spc="5">
                <a:latin typeface="Times New Roman"/>
                <a:cs typeface="Times New Roman"/>
              </a:rPr>
              <a:t>Rice, corn, foxtail </a:t>
            </a:r>
            <a:r>
              <a:rPr dirty="0" sz="2800">
                <a:latin typeface="Times New Roman"/>
                <a:cs typeface="Times New Roman"/>
              </a:rPr>
              <a:t>millet, </a:t>
            </a:r>
            <a:r>
              <a:rPr dirty="0" sz="2800" spc="5">
                <a:latin typeface="Times New Roman"/>
                <a:cs typeface="Times New Roman"/>
              </a:rPr>
              <a:t>cow pea,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peanut,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sugarcane,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tomato,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potato,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sweet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potato,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radish,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alfalfa,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cabbage</a:t>
            </a:r>
            <a:endParaRPr sz="2800">
              <a:latin typeface="Times New Roman"/>
              <a:cs typeface="Times New Roman"/>
            </a:endParaRPr>
          </a:p>
          <a:p>
            <a:pPr lvl="1" marL="12700" marR="82550">
              <a:lnSpc>
                <a:spcPts val="3120"/>
              </a:lnSpc>
              <a:spcBef>
                <a:spcPts val="1325"/>
              </a:spcBef>
              <a:buAutoNum type="alphaLcPeriod"/>
              <a:tabLst>
                <a:tab pos="38862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Extremely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sensitive: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Citrus,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straw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berry,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melon,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peas,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legumes,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apple,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rajmabean,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carrot,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okra,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onion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(orange)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1673" y="99159"/>
            <a:ext cx="8662035" cy="587819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2800" spc="-5" b="1">
                <a:latin typeface="Times New Roman"/>
                <a:cs typeface="Times New Roman"/>
              </a:rPr>
              <a:t>Symptoms</a:t>
            </a:r>
            <a:r>
              <a:rPr dirty="0" sz="2800" spc="2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b="1">
                <a:latin typeface="Times New Roman"/>
                <a:cs typeface="Times New Roman"/>
              </a:rPr>
              <a:t> plants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</a:t>
            </a:r>
            <a:r>
              <a:rPr dirty="0" sz="2800" spc="5" b="1">
                <a:latin typeface="Times New Roman"/>
                <a:cs typeface="Times New Roman"/>
              </a:rPr>
              <a:t> salt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stress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Retardation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cessation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Necrosis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Leaf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abscession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Loss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turgor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8935" algn="l"/>
              </a:tabLst>
            </a:pPr>
            <a:r>
              <a:rPr dirty="0" sz="2800" spc="-5">
                <a:latin typeface="Times New Roman"/>
                <a:cs typeface="Times New Roman"/>
              </a:rPr>
              <a:t>Ultimate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death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b="1">
                <a:latin typeface="Times New Roman"/>
                <a:cs typeface="Times New Roman"/>
              </a:rPr>
              <a:t>Mechanisms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salt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tolerance</a:t>
            </a:r>
            <a:r>
              <a:rPr dirty="0" sz="2800" spc="-114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800">
                <a:latin typeface="Times New Roman"/>
                <a:cs typeface="Times New Roman"/>
              </a:rPr>
              <a:t>2</a:t>
            </a:r>
            <a:r>
              <a:rPr dirty="0" sz="2800" spc="-5">
                <a:latin typeface="Times New Roman"/>
                <a:cs typeface="Times New Roman"/>
              </a:rPr>
              <a:t> types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mechanisms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2900"/>
              </a:lnSpc>
              <a:spcBef>
                <a:spcPts val="1300"/>
              </a:spcBef>
            </a:pPr>
            <a:r>
              <a:rPr dirty="0" sz="2800" spc="5">
                <a:latin typeface="Times New Roman"/>
                <a:cs typeface="Times New Roman"/>
              </a:rPr>
              <a:t>1. </a:t>
            </a:r>
            <a:r>
              <a:rPr dirty="0" sz="2800" spc="5" b="1">
                <a:latin typeface="Times New Roman"/>
                <a:cs typeface="Times New Roman"/>
              </a:rPr>
              <a:t>Salt </a:t>
            </a:r>
            <a:r>
              <a:rPr dirty="0" sz="2800" spc="-30" b="1">
                <a:latin typeface="Times New Roman"/>
                <a:cs typeface="Times New Roman"/>
              </a:rPr>
              <a:t>Tolerance </a:t>
            </a:r>
            <a:r>
              <a:rPr dirty="0" sz="2800">
                <a:latin typeface="Times New Roman"/>
                <a:cs typeface="Times New Roman"/>
              </a:rPr>
              <a:t>: </a:t>
            </a:r>
            <a:r>
              <a:rPr dirty="0" sz="2800" spc="5">
                <a:latin typeface="Times New Roman"/>
                <a:cs typeface="Times New Roman"/>
              </a:rPr>
              <a:t>Plants </a:t>
            </a:r>
            <a:r>
              <a:rPr dirty="0" sz="2800" spc="10">
                <a:latin typeface="Times New Roman"/>
                <a:cs typeface="Times New Roman"/>
              </a:rPr>
              <a:t>respond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salinity </a:t>
            </a:r>
            <a:r>
              <a:rPr dirty="0" sz="2800" spc="5">
                <a:latin typeface="Times New Roman"/>
                <a:cs typeface="Times New Roman"/>
              </a:rPr>
              <a:t>stress </a:t>
            </a:r>
            <a:r>
              <a:rPr dirty="0" sz="2800">
                <a:latin typeface="Times New Roman"/>
                <a:cs typeface="Times New Roman"/>
              </a:rPr>
              <a:t>by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their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glands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2822" y="253999"/>
            <a:ext cx="9093200" cy="356425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0"/>
              </a:spcBef>
            </a:pPr>
            <a:r>
              <a:rPr dirty="0" sz="2800" spc="5">
                <a:latin typeface="Times New Roman"/>
                <a:cs typeface="Times New Roman"/>
              </a:rPr>
              <a:t>2. </a:t>
            </a:r>
            <a:r>
              <a:rPr dirty="0" sz="2800" spc="5" b="1">
                <a:latin typeface="Times New Roman"/>
                <a:cs typeface="Times New Roman"/>
              </a:rPr>
              <a:t>Salt </a:t>
            </a:r>
            <a:r>
              <a:rPr dirty="0" sz="2800" b="1">
                <a:latin typeface="Times New Roman"/>
                <a:cs typeface="Times New Roman"/>
              </a:rPr>
              <a:t>avoidance </a:t>
            </a:r>
            <a:r>
              <a:rPr dirty="0" sz="2800">
                <a:latin typeface="Times New Roman"/>
                <a:cs typeface="Times New Roman"/>
              </a:rPr>
              <a:t>: </a:t>
            </a:r>
            <a:r>
              <a:rPr dirty="0" sz="2800" spc="5">
                <a:latin typeface="Times New Roman"/>
                <a:cs typeface="Times New Roman"/>
              </a:rPr>
              <a:t>plants </a:t>
            </a:r>
            <a:r>
              <a:rPr dirty="0" sz="2800" spc="-5">
                <a:latin typeface="Times New Roman"/>
                <a:cs typeface="Times New Roman"/>
              </a:rPr>
              <a:t>avoid salt </a:t>
            </a:r>
            <a:r>
              <a:rPr dirty="0" sz="2800" spc="5">
                <a:latin typeface="Times New Roman"/>
                <a:cs typeface="Times New Roman"/>
              </a:rPr>
              <a:t>stress by </a:t>
            </a:r>
            <a:r>
              <a:rPr dirty="0" sz="2800">
                <a:latin typeface="Times New Roman"/>
                <a:cs typeface="Times New Roman"/>
              </a:rPr>
              <a:t>maintaining </a:t>
            </a:r>
            <a:r>
              <a:rPr dirty="0" sz="2800" spc="5">
                <a:latin typeface="Times New Roman"/>
                <a:cs typeface="Times New Roman"/>
              </a:rPr>
              <a:t>their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concentration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unchanged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either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 absorption </a:t>
            </a:r>
            <a:r>
              <a:rPr dirty="0" sz="2800" spc="5">
                <a:latin typeface="Times New Roman"/>
                <a:cs typeface="Times New Roman"/>
              </a:rPr>
              <a:t>eg.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Rice, chenopodiaceae </a:t>
            </a:r>
            <a:r>
              <a:rPr dirty="0" sz="2800" spc="-5">
                <a:latin typeface="Times New Roman"/>
                <a:cs typeface="Times New Roman"/>
              </a:rPr>
              <a:t>family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by </a:t>
            </a:r>
            <a:r>
              <a:rPr dirty="0" sz="2800" spc="5">
                <a:latin typeface="Times New Roman"/>
                <a:cs typeface="Times New Roman"/>
              </a:rPr>
              <a:t>salt </a:t>
            </a:r>
            <a:r>
              <a:rPr dirty="0" sz="2800">
                <a:latin typeface="Times New Roman"/>
                <a:cs typeface="Times New Roman"/>
              </a:rPr>
              <a:t>exclusion </a:t>
            </a:r>
            <a:r>
              <a:rPr dirty="0" sz="2800" spc="5">
                <a:latin typeface="Times New Roman"/>
                <a:cs typeface="Times New Roman"/>
              </a:rPr>
              <a:t>eg. </a:t>
            </a:r>
            <a:r>
              <a:rPr dirty="0" sz="2800" spc="-35">
                <a:latin typeface="Times New Roman"/>
                <a:cs typeface="Times New Roman"/>
              </a:rPr>
              <a:t>Tomato, 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soybean,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citrus,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grass</a:t>
            </a:r>
            <a:endParaRPr sz="2800">
              <a:latin typeface="Times New Roman"/>
              <a:cs typeface="Times New Roman"/>
            </a:endParaRPr>
          </a:p>
          <a:p>
            <a:pPr marL="323215" marR="748665" indent="-311150">
              <a:lnSpc>
                <a:spcPts val="3120"/>
              </a:lnSpc>
              <a:spcBef>
                <a:spcPts val="1360"/>
              </a:spcBef>
            </a:pPr>
            <a:r>
              <a:rPr dirty="0" sz="2800" b="1">
                <a:latin typeface="Times New Roman"/>
                <a:cs typeface="Times New Roman"/>
              </a:rPr>
              <a:t>Glycophytes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(Non-halophytes)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owe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their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primarily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avoidance.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Barley</a:t>
            </a:r>
            <a:endParaRPr sz="2800">
              <a:latin typeface="Times New Roman"/>
              <a:cs typeface="Times New Roman"/>
            </a:endParaRPr>
          </a:p>
          <a:p>
            <a:pPr marL="323215" marR="360045" indent="-311150">
              <a:lnSpc>
                <a:spcPts val="3140"/>
              </a:lnSpc>
              <a:spcBef>
                <a:spcPts val="1285"/>
              </a:spcBef>
            </a:pPr>
            <a:r>
              <a:rPr dirty="0" sz="2800" b="1">
                <a:latin typeface="Times New Roman"/>
                <a:cs typeface="Times New Roman"/>
              </a:rPr>
              <a:t>Hallophytes </a:t>
            </a:r>
            <a:r>
              <a:rPr dirty="0" sz="2800" spc="-5">
                <a:latin typeface="Times New Roman"/>
                <a:cs typeface="Times New Roman"/>
              </a:rPr>
              <a:t>(plants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grew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alkaline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soils)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show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ion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accumulation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mechanism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72145"/>
            <a:ext cx="9063355" cy="465518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-5" b="1">
                <a:latin typeface="Times New Roman"/>
                <a:cs typeface="Times New Roman"/>
              </a:rPr>
              <a:t>Breeding</a:t>
            </a:r>
            <a:r>
              <a:rPr dirty="0" sz="2800" spc="-10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methods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5">
                <a:latin typeface="Times New Roman"/>
                <a:cs typeface="Times New Roman"/>
              </a:rPr>
              <a:t>Breeding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methods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same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but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breeding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strategies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2900"/>
              </a:lnSpc>
              <a:spcBef>
                <a:spcPts val="132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Breeding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yield </a:t>
            </a:r>
            <a:r>
              <a:rPr dirty="0" sz="2800">
                <a:latin typeface="Times New Roman"/>
                <a:cs typeface="Times New Roman"/>
              </a:rPr>
              <a:t>potential </a:t>
            </a:r>
            <a:r>
              <a:rPr dirty="0" sz="2800" spc="5">
                <a:latin typeface="Times New Roman"/>
                <a:cs typeface="Times New Roman"/>
              </a:rPr>
              <a:t>should have greater </a:t>
            </a:r>
            <a:r>
              <a:rPr dirty="0" sz="2800">
                <a:latin typeface="Times New Roman"/>
                <a:cs typeface="Times New Roman"/>
              </a:rPr>
              <a:t>emphasis </a:t>
            </a:r>
            <a:r>
              <a:rPr dirty="0" sz="2800" spc="5">
                <a:latin typeface="Times New Roman"/>
                <a:cs typeface="Times New Roman"/>
              </a:rPr>
              <a:t> than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breeding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(As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screening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done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basis of </a:t>
            </a:r>
            <a:r>
              <a:rPr dirty="0" sz="2800" spc="-5">
                <a:latin typeface="Times New Roman"/>
                <a:cs typeface="Times New Roman"/>
              </a:rPr>
              <a:t>yield </a:t>
            </a:r>
            <a:r>
              <a:rPr dirty="0" sz="2800">
                <a:latin typeface="Times New Roman"/>
                <a:cs typeface="Times New Roman"/>
              </a:rPr>
              <a:t>reduction </a:t>
            </a:r>
            <a:r>
              <a:rPr dirty="0" sz="2800" spc="5">
                <a:latin typeface="Times New Roman"/>
                <a:cs typeface="Times New Roman"/>
              </a:rPr>
              <a:t>in stress </a:t>
            </a:r>
            <a:r>
              <a:rPr dirty="0" sz="2800">
                <a:latin typeface="Times New Roman"/>
                <a:cs typeface="Times New Roman"/>
              </a:rPr>
              <a:t>environment as </a:t>
            </a:r>
            <a:r>
              <a:rPr dirty="0" sz="2800" spc="-5">
                <a:latin typeface="Times New Roman"/>
                <a:cs typeface="Times New Roman"/>
              </a:rPr>
              <a:t>compared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non-stress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Environment.).</a:t>
            </a:r>
            <a:endParaRPr sz="2800">
              <a:latin typeface="Times New Roman"/>
              <a:cs typeface="Times New Roman"/>
            </a:endParaRPr>
          </a:p>
          <a:p>
            <a:pPr marL="12700" marR="46990">
              <a:lnSpc>
                <a:spcPct val="92900"/>
              </a:lnSpc>
              <a:spcBef>
                <a:spcPts val="132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Selection </a:t>
            </a:r>
            <a:r>
              <a:rPr dirty="0" sz="2800" spc="5">
                <a:latin typeface="Times New Roman"/>
                <a:cs typeface="Times New Roman"/>
              </a:rPr>
              <a:t>should be done </a:t>
            </a:r>
            <a:r>
              <a:rPr dirty="0" sz="2800">
                <a:latin typeface="Times New Roman"/>
                <a:cs typeface="Times New Roman"/>
              </a:rPr>
              <a:t>is stresses </a:t>
            </a:r>
            <a:r>
              <a:rPr dirty="0" sz="2800" spc="-5">
                <a:latin typeface="Times New Roman"/>
                <a:cs typeface="Times New Roman"/>
              </a:rPr>
              <a:t>target </a:t>
            </a:r>
            <a:r>
              <a:rPr dirty="0" sz="2800">
                <a:latin typeface="Times New Roman"/>
                <a:cs typeface="Times New Roman"/>
              </a:rPr>
              <a:t>environments </a:t>
            </a:r>
            <a:r>
              <a:rPr dirty="0" sz="2800" spc="-5">
                <a:latin typeface="Times New Roman"/>
                <a:cs typeface="Times New Roman"/>
              </a:rPr>
              <a:t>(As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abiotic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important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part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Environ.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Fitness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 </a:t>
            </a:r>
            <a:r>
              <a:rPr dirty="0" sz="2800">
                <a:latin typeface="Times New Roman"/>
                <a:cs typeface="Times New Roman"/>
              </a:rPr>
              <a:t>is </a:t>
            </a:r>
            <a:r>
              <a:rPr dirty="0" sz="2800" spc="5">
                <a:latin typeface="Times New Roman"/>
                <a:cs typeface="Times New Roman"/>
              </a:rPr>
              <a:t>bound to be </a:t>
            </a:r>
            <a:r>
              <a:rPr dirty="0" sz="2800">
                <a:latin typeface="Times New Roman"/>
                <a:cs typeface="Times New Roman"/>
              </a:rPr>
              <a:t>location </a:t>
            </a:r>
            <a:r>
              <a:rPr dirty="0" sz="2800" spc="5">
                <a:latin typeface="Times New Roman"/>
                <a:cs typeface="Times New Roman"/>
              </a:rPr>
              <a:t>specific </a:t>
            </a:r>
            <a:r>
              <a:rPr dirty="0" sz="2800">
                <a:latin typeface="Times New Roman"/>
                <a:cs typeface="Times New Roman"/>
              </a:rPr>
              <a:t>i.e. it is </a:t>
            </a:r>
            <a:r>
              <a:rPr dirty="0" sz="2800" spc="5">
                <a:latin typeface="Times New Roman"/>
                <a:cs typeface="Times New Roman"/>
              </a:rPr>
              <a:t>related to narrow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adaptation.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59295"/>
            <a:ext cx="9014460" cy="634047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800" spc="-5" b="1">
                <a:latin typeface="Times New Roman"/>
                <a:cs typeface="Times New Roman"/>
              </a:rPr>
              <a:t>Screening</a:t>
            </a:r>
            <a:r>
              <a:rPr dirty="0" sz="2800" spc="-140" b="1">
                <a:latin typeface="Times New Roman"/>
                <a:cs typeface="Times New Roman"/>
              </a:rPr>
              <a:t> </a:t>
            </a:r>
            <a:r>
              <a:rPr dirty="0" sz="2800" spc="-25" b="1">
                <a:latin typeface="Times New Roman"/>
                <a:cs typeface="Times New Roman"/>
              </a:rPr>
              <a:t>Techniques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-10">
                <a:latin typeface="Times New Roman"/>
                <a:cs typeface="Times New Roman"/>
              </a:rPr>
              <a:t>Common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methods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  <a:p>
            <a:pPr marL="12700" marR="240029">
              <a:lnSpc>
                <a:spcPts val="3120"/>
              </a:lnSpc>
              <a:spcBef>
                <a:spcPts val="1390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Sand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culture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nutrient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solution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sand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irrigation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saline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0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Solution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culture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using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solution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culture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tanks (Hydroponic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culture)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15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Microplot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techniques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using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small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microplots</a:t>
            </a:r>
            <a:endParaRPr sz="2800">
              <a:latin typeface="Times New Roman"/>
              <a:cs typeface="Times New Roman"/>
            </a:endParaRPr>
          </a:p>
          <a:p>
            <a:pPr marL="12700" marR="123825">
              <a:lnSpc>
                <a:spcPct val="93300"/>
              </a:lnSpc>
              <a:spcBef>
                <a:spcPts val="1285"/>
              </a:spcBef>
            </a:pPr>
            <a:r>
              <a:rPr dirty="0" sz="2800" spc="5">
                <a:latin typeface="Times New Roman"/>
                <a:cs typeface="Times New Roman"/>
              </a:rPr>
              <a:t>Microplot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Techniques: </a:t>
            </a:r>
            <a:r>
              <a:rPr dirty="0" sz="2800">
                <a:latin typeface="Times New Roman"/>
                <a:cs typeface="Times New Roman"/>
              </a:rPr>
              <a:t>By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using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small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microplots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size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6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x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3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x 1 </a:t>
            </a:r>
            <a:r>
              <a:rPr dirty="0" sz="2800" spc="5">
                <a:latin typeface="Times New Roman"/>
                <a:cs typeface="Times New Roman"/>
              </a:rPr>
              <a:t>m </a:t>
            </a:r>
            <a:r>
              <a:rPr dirty="0" sz="2800">
                <a:latin typeface="Times New Roman"/>
                <a:cs typeface="Times New Roman"/>
              </a:rPr>
              <a:t>(CSSRI, Karnal, </a:t>
            </a:r>
            <a:r>
              <a:rPr dirty="0" sz="2800" spc="-5">
                <a:latin typeface="Times New Roman"/>
                <a:cs typeface="Times New Roman"/>
              </a:rPr>
              <a:t>Haryana) </a:t>
            </a:r>
            <a:r>
              <a:rPr dirty="0" sz="2800">
                <a:latin typeface="Times New Roman"/>
                <a:cs typeface="Times New Roman"/>
              </a:rPr>
              <a:t>at </a:t>
            </a:r>
            <a:r>
              <a:rPr dirty="0" sz="2800" spc="5">
                <a:latin typeface="Times New Roman"/>
                <a:cs typeface="Times New Roman"/>
              </a:rPr>
              <a:t>central </a:t>
            </a:r>
            <a:r>
              <a:rPr dirty="0" sz="2800" spc="10">
                <a:latin typeface="Times New Roman"/>
                <a:cs typeface="Times New Roman"/>
              </a:rPr>
              <a:t>soil </a:t>
            </a:r>
            <a:r>
              <a:rPr dirty="0" sz="2800" spc="5">
                <a:latin typeface="Times New Roman"/>
                <a:cs typeface="Times New Roman"/>
              </a:rPr>
              <a:t>salinity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Research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Institute.</a:t>
            </a:r>
            <a:endParaRPr sz="2800">
              <a:latin typeface="Times New Roman"/>
              <a:cs typeface="Times New Roman"/>
            </a:endParaRPr>
          </a:p>
          <a:p>
            <a:pPr marL="323215" marR="108585" indent="-311150">
              <a:lnSpc>
                <a:spcPct val="92900"/>
              </a:lnSpc>
              <a:spcBef>
                <a:spcPts val="1295"/>
              </a:spcBef>
            </a:pPr>
            <a:r>
              <a:rPr dirty="0" sz="2800">
                <a:latin typeface="Times New Roman"/>
                <a:cs typeface="Times New Roman"/>
              </a:rPr>
              <a:t>Then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Multilocation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Trial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55">
                <a:latin typeface="Times New Roman"/>
                <a:cs typeface="Times New Roman"/>
              </a:rPr>
              <a:t>(MLT)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conducted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over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seasons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get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 </a:t>
            </a:r>
            <a:r>
              <a:rPr dirty="0" sz="2800">
                <a:latin typeface="Times New Roman"/>
                <a:cs typeface="Times New Roman"/>
              </a:rPr>
              <a:t>reliable </a:t>
            </a:r>
            <a:r>
              <a:rPr dirty="0" sz="2800" spc="-5">
                <a:latin typeface="Times New Roman"/>
                <a:cs typeface="Times New Roman"/>
              </a:rPr>
              <a:t>results.Genotypes </a:t>
            </a:r>
            <a:r>
              <a:rPr dirty="0" sz="2800">
                <a:latin typeface="Times New Roman"/>
                <a:cs typeface="Times New Roman"/>
              </a:rPr>
              <a:t>which </a:t>
            </a:r>
            <a:r>
              <a:rPr dirty="0" sz="2800" spc="5">
                <a:latin typeface="Times New Roman"/>
                <a:cs typeface="Times New Roman"/>
              </a:rPr>
              <a:t>survive better under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salinity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considered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tolerant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tested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further.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5148" y="332472"/>
            <a:ext cx="9529445" cy="571182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800" spc="5" b="1">
                <a:latin typeface="Times New Roman"/>
                <a:cs typeface="Times New Roman"/>
              </a:rPr>
              <a:t>Selection</a:t>
            </a:r>
            <a:r>
              <a:rPr dirty="0" sz="2800" spc="-10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criteria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Germination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(%)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saline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medium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Dry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matter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accumulation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(seeding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dry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wt.) /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Early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vigour</a:t>
            </a:r>
            <a:endParaRPr sz="2800">
              <a:latin typeface="Times New Roman"/>
              <a:cs typeface="Times New Roman"/>
            </a:endParaRPr>
          </a:p>
          <a:p>
            <a:pPr marL="12700" marR="212725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senescence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death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–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Estimated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total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dead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area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No.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dead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leaves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necrosis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ion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content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200"/>
              </a:lnSpc>
              <a:spcBef>
                <a:spcPts val="129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Osmoregulation (Determined as maintenance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turgor </a:t>
            </a:r>
            <a:r>
              <a:rPr dirty="0" sz="2800" spc="10">
                <a:latin typeface="Times New Roman"/>
                <a:cs typeface="Times New Roman"/>
              </a:rPr>
              <a:t>under 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stress)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Measured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proline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CHO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accumulation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accumulation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glycine,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betaine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353695" indent="-34163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54330" algn="l"/>
              </a:tabLst>
            </a:pPr>
            <a:r>
              <a:rPr dirty="0" sz="2800" spc="-25">
                <a:latin typeface="Times New Roman"/>
                <a:cs typeface="Times New Roman"/>
              </a:rPr>
              <a:t>Yield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–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Economic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1376" y="1388628"/>
            <a:ext cx="8018780" cy="323024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-10" b="1">
                <a:latin typeface="Times New Roman"/>
                <a:cs typeface="Times New Roman"/>
              </a:rPr>
              <a:t>Problems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Creation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reliable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controlled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salinity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Env.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Scoring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salinity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Genetic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control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–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complex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>
                <a:latin typeface="Times New Roman"/>
                <a:cs typeface="Times New Roman"/>
              </a:rPr>
              <a:t> polygenic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Mechanisms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poorly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understood.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Salinity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interaction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stresses.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7432" y="314705"/>
            <a:ext cx="9013190" cy="58781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300990">
              <a:lnSpc>
                <a:spcPct val="93100"/>
              </a:lnSpc>
              <a:spcBef>
                <a:spcPts val="340"/>
              </a:spcBef>
            </a:pPr>
            <a:r>
              <a:rPr dirty="0" sz="2800" spc="5">
                <a:latin typeface="Times New Roman"/>
                <a:cs typeface="Times New Roman"/>
              </a:rPr>
              <a:t>2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D</a:t>
            </a:r>
            <a:r>
              <a:rPr dirty="0" sz="2800" spc="-50" b="1">
                <a:latin typeface="Times New Roman"/>
                <a:cs typeface="Times New Roman"/>
              </a:rPr>
              <a:t>r</a:t>
            </a:r>
            <a:r>
              <a:rPr dirty="0" sz="2800" spc="5" b="1">
                <a:latin typeface="Times New Roman"/>
                <a:cs typeface="Times New Roman"/>
              </a:rPr>
              <a:t>o</a:t>
            </a:r>
            <a:r>
              <a:rPr dirty="0" sz="2800" b="1">
                <a:latin typeface="Times New Roman"/>
                <a:cs typeface="Times New Roman"/>
              </a:rPr>
              <a:t>u</a:t>
            </a:r>
            <a:r>
              <a:rPr dirty="0" sz="2800" spc="5" b="1">
                <a:latin typeface="Times New Roman"/>
                <a:cs typeface="Times New Roman"/>
              </a:rPr>
              <a:t>g</a:t>
            </a:r>
            <a:r>
              <a:rPr dirty="0" sz="2800" b="1">
                <a:latin typeface="Times New Roman"/>
                <a:cs typeface="Times New Roman"/>
              </a:rPr>
              <a:t>ht</a:t>
            </a:r>
            <a:r>
              <a:rPr dirty="0" sz="2800" spc="-200" b="1">
                <a:latin typeface="Times New Roman"/>
                <a:cs typeface="Times New Roman"/>
              </a:rPr>
              <a:t> </a:t>
            </a:r>
            <a:r>
              <a:rPr dirty="0" sz="2800" spc="-225" b="1">
                <a:latin typeface="Times New Roman"/>
                <a:cs typeface="Times New Roman"/>
              </a:rPr>
              <a:t>A</a:t>
            </a:r>
            <a:r>
              <a:rPr dirty="0" sz="2800" spc="5" b="1">
                <a:latin typeface="Times New Roman"/>
                <a:cs typeface="Times New Roman"/>
              </a:rPr>
              <a:t>voi</a:t>
            </a:r>
            <a:r>
              <a:rPr dirty="0" sz="2800" b="1">
                <a:latin typeface="Times New Roman"/>
                <a:cs typeface="Times New Roman"/>
              </a:rPr>
              <a:t>d</a:t>
            </a:r>
            <a:r>
              <a:rPr dirty="0" sz="2800" spc="5" b="1">
                <a:latin typeface="Times New Roman"/>
                <a:cs typeface="Times New Roman"/>
              </a:rPr>
              <a:t>a</a:t>
            </a:r>
            <a:r>
              <a:rPr dirty="0" sz="2800" b="1">
                <a:latin typeface="Times New Roman"/>
                <a:cs typeface="Times New Roman"/>
              </a:rPr>
              <a:t>nce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 spc="-40">
                <a:latin typeface="Times New Roman"/>
                <a:cs typeface="Times New Roman"/>
              </a:rPr>
              <a:t>y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>
                <a:latin typeface="Times New Roman"/>
                <a:cs typeface="Times New Roman"/>
              </a:rPr>
              <a:t>ra</a:t>
            </a:r>
            <a:r>
              <a:rPr dirty="0" sz="2800" spc="10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io</a:t>
            </a:r>
            <a:r>
              <a:rPr dirty="0" sz="2800">
                <a:latin typeface="Times New Roman"/>
                <a:cs typeface="Times New Roman"/>
              </a:rPr>
              <a:t>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v</a:t>
            </a:r>
            <a:r>
              <a:rPr dirty="0" sz="2800" spc="5">
                <a:latin typeface="Times New Roman"/>
                <a:cs typeface="Times New Roman"/>
              </a:rPr>
              <a:t>oid</a:t>
            </a:r>
            <a:r>
              <a:rPr dirty="0" sz="2800" spc="-25">
                <a:latin typeface="Times New Roman"/>
                <a:cs typeface="Times New Roman"/>
              </a:rPr>
              <a:t>a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ce)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o 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maintain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favorable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balance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even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 stress.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5">
                <a:latin typeface="Times New Roman"/>
                <a:cs typeface="Times New Roman"/>
              </a:rPr>
              <a:t>plants </a:t>
            </a:r>
            <a:r>
              <a:rPr dirty="0" sz="2800" spc="-5">
                <a:latin typeface="Times New Roman"/>
                <a:cs typeface="Times New Roman"/>
              </a:rPr>
              <a:t>which avoid </a:t>
            </a:r>
            <a:r>
              <a:rPr dirty="0" sz="2800" spc="5">
                <a:latin typeface="Times New Roman"/>
                <a:cs typeface="Times New Roman"/>
              </a:rPr>
              <a:t>drought retain high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content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their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tissues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lose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less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water.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-10" b="1">
                <a:latin typeface="Times New Roman"/>
                <a:cs typeface="Times New Roman"/>
              </a:rPr>
              <a:t>D</a:t>
            </a:r>
            <a:r>
              <a:rPr dirty="0" sz="2800" spc="-50" b="1">
                <a:latin typeface="Times New Roman"/>
                <a:cs typeface="Times New Roman"/>
              </a:rPr>
              <a:t>r</a:t>
            </a:r>
            <a:r>
              <a:rPr dirty="0" sz="2800" spc="10" b="1">
                <a:latin typeface="Times New Roman"/>
                <a:cs typeface="Times New Roman"/>
              </a:rPr>
              <a:t>o</a:t>
            </a:r>
            <a:r>
              <a:rPr dirty="0" sz="2800" b="1">
                <a:latin typeface="Times New Roman"/>
                <a:cs typeface="Times New Roman"/>
              </a:rPr>
              <a:t>ught</a:t>
            </a:r>
            <a:r>
              <a:rPr dirty="0" sz="2800" spc="-170" b="1">
                <a:latin typeface="Times New Roman"/>
                <a:cs typeface="Times New Roman"/>
              </a:rPr>
              <a:t> </a:t>
            </a:r>
            <a:r>
              <a:rPr dirty="0" sz="2800" spc="-229" b="1">
                <a:latin typeface="Times New Roman"/>
                <a:cs typeface="Times New Roman"/>
              </a:rPr>
              <a:t>A</a:t>
            </a:r>
            <a:r>
              <a:rPr dirty="0" sz="2800" spc="5" b="1">
                <a:latin typeface="Times New Roman"/>
                <a:cs typeface="Times New Roman"/>
              </a:rPr>
              <a:t>voi</a:t>
            </a:r>
            <a:r>
              <a:rPr dirty="0" sz="2800" spc="5" b="1">
                <a:latin typeface="Times New Roman"/>
                <a:cs typeface="Times New Roman"/>
              </a:rPr>
              <a:t>dance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>
                <a:latin typeface="Times New Roman"/>
                <a:cs typeface="Times New Roman"/>
              </a:rPr>
              <a:t>This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possible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either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because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2900"/>
              </a:lnSpc>
              <a:spcBef>
                <a:spcPts val="1320"/>
              </a:spcBef>
            </a:pPr>
            <a:r>
              <a:rPr dirty="0" sz="2800" spc="5">
                <a:latin typeface="Times New Roman"/>
                <a:cs typeface="Times New Roman"/>
              </a:rPr>
              <a:t>i)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Increased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uptake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(due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increase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development)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 </a:t>
            </a:r>
            <a:r>
              <a:rPr dirty="0" sz="2800">
                <a:latin typeface="Times New Roman"/>
                <a:cs typeface="Times New Roman"/>
              </a:rPr>
              <a:t>are called water spenders.(or) </a:t>
            </a:r>
            <a:r>
              <a:rPr dirty="0" sz="2800" spc="5">
                <a:latin typeface="Times New Roman"/>
                <a:cs typeface="Times New Roman"/>
              </a:rPr>
              <a:t>ii) Reduced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loss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(due to </a:t>
            </a:r>
            <a:r>
              <a:rPr dirty="0" sz="2800">
                <a:latin typeface="Times New Roman"/>
                <a:cs typeface="Times New Roman"/>
              </a:rPr>
              <a:t>reduction in growth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aerial </a:t>
            </a:r>
            <a:r>
              <a:rPr dirty="0" sz="2800" spc="5">
                <a:latin typeface="Times New Roman"/>
                <a:cs typeface="Times New Roman"/>
              </a:rPr>
              <a:t>parts </a:t>
            </a:r>
            <a:r>
              <a:rPr dirty="0" sz="2800">
                <a:latin typeface="Times New Roman"/>
                <a:cs typeface="Times New Roman"/>
              </a:rPr>
              <a:t>are </a:t>
            </a:r>
            <a:r>
              <a:rPr dirty="0" sz="2800" spc="5">
                <a:latin typeface="Times New Roman"/>
                <a:cs typeface="Times New Roman"/>
              </a:rPr>
              <a:t>called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 savers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(i.e.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avoid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transpiration)</a:t>
            </a:r>
            <a:endParaRPr sz="2800">
              <a:latin typeface="Times New Roman"/>
              <a:cs typeface="Times New Roman"/>
            </a:endParaRPr>
          </a:p>
          <a:p>
            <a:pPr marL="323215" marR="144145" indent="-311150">
              <a:lnSpc>
                <a:spcPct val="92900"/>
              </a:lnSpc>
              <a:spcBef>
                <a:spcPts val="1320"/>
              </a:spcBef>
            </a:pPr>
            <a:r>
              <a:rPr dirty="0" sz="2800">
                <a:latin typeface="Times New Roman"/>
                <a:cs typeface="Times New Roman"/>
              </a:rPr>
              <a:t>Dehydration avoidance is interpreted as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ability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genotypes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maintain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potential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soil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1295" y="4637989"/>
            <a:ext cx="5290820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10" b="1">
                <a:latin typeface="Times New Roman"/>
                <a:cs typeface="Times New Roman"/>
              </a:rPr>
              <a:t>COLD</a:t>
            </a:r>
            <a:r>
              <a:rPr dirty="0" sz="4400" spc="-110" b="1">
                <a:latin typeface="Times New Roman"/>
                <a:cs typeface="Times New Roman"/>
              </a:rPr>
              <a:t> </a:t>
            </a:r>
            <a:r>
              <a:rPr dirty="0" sz="4400" spc="-20" b="1">
                <a:latin typeface="Times New Roman"/>
                <a:cs typeface="Times New Roman"/>
              </a:rPr>
              <a:t>TOLERANCE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3632" y="740663"/>
            <a:ext cx="5163312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2042" y="1147013"/>
            <a:ext cx="8762365" cy="333247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23215" marR="314960" indent="-311150">
              <a:lnSpc>
                <a:spcPts val="3120"/>
              </a:lnSpc>
              <a:spcBef>
                <a:spcPts val="414"/>
              </a:spcBef>
            </a:pPr>
            <a:r>
              <a:rPr dirty="0" sz="2800" spc="-5">
                <a:latin typeface="Times New Roman"/>
                <a:cs typeface="Times New Roman"/>
              </a:rPr>
              <a:t>When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temperatures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remain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above-freezing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i.e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&gt;0C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&lt;10-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15C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called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chilling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40"/>
              </a:lnSpc>
              <a:spcBef>
                <a:spcPts val="1285"/>
              </a:spcBef>
            </a:pPr>
            <a:r>
              <a:rPr dirty="0" sz="2800" spc="-5">
                <a:latin typeface="Times New Roman"/>
                <a:cs typeface="Times New Roman"/>
              </a:rPr>
              <a:t>When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temperature.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remain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below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i.e.&lt;</a:t>
            </a:r>
            <a:r>
              <a:rPr dirty="0" sz="2800">
                <a:latin typeface="Times New Roman"/>
                <a:cs typeface="Times New Roman"/>
              </a:rPr>
              <a:t>0C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called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dirty="0" sz="2800" spc="-5" b="1">
                <a:latin typeface="Times New Roman"/>
                <a:cs typeface="Times New Roman"/>
              </a:rPr>
              <a:t>A.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Chilling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Resistance: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254"/>
              </a:lnSpc>
              <a:spcBef>
                <a:spcPts val="1055"/>
              </a:spcBef>
            </a:pPr>
            <a:r>
              <a:rPr dirty="0" sz="2800">
                <a:latin typeface="Times New Roman"/>
                <a:cs typeface="Times New Roman"/>
              </a:rPr>
              <a:t>Chilling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sensitive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typically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tropical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plants.</a:t>
            </a:r>
            <a:endParaRPr sz="2800">
              <a:latin typeface="Times New Roman"/>
              <a:cs typeface="Times New Roman"/>
            </a:endParaRPr>
          </a:p>
          <a:p>
            <a:pPr marL="323215">
              <a:lnSpc>
                <a:spcPts val="3254"/>
              </a:lnSpc>
            </a:pPr>
            <a:r>
              <a:rPr dirty="0" sz="2800" spc="-25">
                <a:latin typeface="Times New Roman"/>
                <a:cs typeface="Times New Roman"/>
              </a:rPr>
              <a:t>Temperate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tolerant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chilling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injury.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8795" y="44780"/>
            <a:ext cx="5290820" cy="677100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Effects</a:t>
            </a:r>
            <a:r>
              <a:rPr dirty="0" sz="2800" spc="-4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chilling</a:t>
            </a:r>
            <a:r>
              <a:rPr dirty="0" sz="2800" spc="-9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stress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on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plants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germination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Poor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seedling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establishment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Stunted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endParaRPr sz="2800">
              <a:latin typeface="Times New Roman"/>
              <a:cs typeface="Times New Roman"/>
            </a:endParaRPr>
          </a:p>
          <a:p>
            <a:pPr marL="362585" indent="-35052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3220" algn="l"/>
              </a:tabLst>
            </a:pPr>
            <a:r>
              <a:rPr dirty="0" sz="2800" spc="-15">
                <a:latin typeface="Times New Roman"/>
                <a:cs typeface="Times New Roman"/>
              </a:rPr>
              <a:t>Wilting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Chlorosis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Necrosis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Pollen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sterility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Poor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fruit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set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 seed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endParaRPr sz="2800">
              <a:latin typeface="Times New Roman"/>
              <a:cs typeface="Times New Roman"/>
            </a:endParaRPr>
          </a:p>
          <a:p>
            <a:pPr marL="546100" indent="-5340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546735" algn="l"/>
              </a:tabLst>
            </a:pPr>
            <a:r>
              <a:rPr dirty="0" sz="2800" spc="5">
                <a:latin typeface="Times New Roman"/>
                <a:cs typeface="Times New Roman"/>
              </a:rPr>
              <a:t>Locked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open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stomato</a:t>
            </a:r>
            <a:endParaRPr sz="2800">
              <a:latin typeface="Times New Roman"/>
              <a:cs typeface="Times New Roman"/>
            </a:endParaRPr>
          </a:p>
          <a:p>
            <a:pPr marL="512445" indent="-50038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513080" algn="l"/>
              </a:tabLst>
            </a:pPr>
            <a:r>
              <a:rPr dirty="0" sz="2800" spc="-1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BA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</a:t>
            </a:r>
            <a:r>
              <a:rPr dirty="0" sz="2800" spc="15">
                <a:latin typeface="Times New Roman"/>
                <a:cs typeface="Times New Roman"/>
              </a:rPr>
              <a:t>u</a:t>
            </a:r>
            <a:r>
              <a:rPr dirty="0" sz="2800" spc="-45">
                <a:latin typeface="Times New Roman"/>
                <a:cs typeface="Times New Roman"/>
              </a:rPr>
              <a:t>m</a:t>
            </a:r>
            <a:r>
              <a:rPr dirty="0" sz="2800" spc="15">
                <a:latin typeface="Times New Roman"/>
                <a:cs typeface="Times New Roman"/>
              </a:rPr>
              <a:t>u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t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o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4610" y="44780"/>
            <a:ext cx="8676640" cy="594487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-5" b="1">
                <a:latin typeface="Times New Roman"/>
                <a:cs typeface="Times New Roman"/>
              </a:rPr>
              <a:t>At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subcellular</a:t>
            </a:r>
            <a:r>
              <a:rPr dirty="0" sz="2800" spc="-1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level</a:t>
            </a:r>
            <a:endParaRPr sz="2800">
              <a:latin typeface="Times New Roman"/>
              <a:cs typeface="Times New Roman"/>
            </a:endParaRPr>
          </a:p>
          <a:p>
            <a:pPr marL="546100" indent="-534035">
              <a:lnSpc>
                <a:spcPct val="100000"/>
              </a:lnSpc>
              <a:spcBef>
                <a:spcPts val="1060"/>
              </a:spcBef>
              <a:buAutoNum type="arabicPeriod" startAt="12"/>
              <a:tabLst>
                <a:tab pos="546735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membrane</a:t>
            </a:r>
            <a:r>
              <a:rPr dirty="0" sz="2800">
                <a:latin typeface="Times New Roman"/>
                <a:cs typeface="Times New Roman"/>
              </a:rPr>
              <a:t> stability</a:t>
            </a:r>
            <a:endParaRPr sz="2800">
              <a:latin typeface="Times New Roman"/>
              <a:cs typeface="Times New Roman"/>
            </a:endParaRPr>
          </a:p>
          <a:p>
            <a:pPr marL="546100" indent="-534035">
              <a:lnSpc>
                <a:spcPct val="100000"/>
              </a:lnSpc>
              <a:spcBef>
                <a:spcPts val="1080"/>
              </a:spcBef>
              <a:buAutoNum type="arabicPeriod" startAt="12"/>
              <a:tabLst>
                <a:tab pos="546735" algn="l"/>
              </a:tabLst>
            </a:pPr>
            <a:r>
              <a:rPr dirty="0" sz="2800" spc="5">
                <a:latin typeface="Times New Roman"/>
                <a:cs typeface="Times New Roman"/>
              </a:rPr>
              <a:t>Poor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chlorophyll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synthesis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(affected)</a:t>
            </a:r>
            <a:endParaRPr sz="2800">
              <a:latin typeface="Times New Roman"/>
              <a:cs typeface="Times New Roman"/>
            </a:endParaRPr>
          </a:p>
          <a:p>
            <a:pPr marL="546100" indent="-534035">
              <a:lnSpc>
                <a:spcPct val="100000"/>
              </a:lnSpc>
              <a:spcBef>
                <a:spcPts val="1060"/>
              </a:spcBef>
              <a:buAutoNum type="arabicPeriod" startAt="12"/>
              <a:tabLst>
                <a:tab pos="546735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photosynthesis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respiration</a:t>
            </a:r>
            <a:endParaRPr sz="2800">
              <a:latin typeface="Times New Roman"/>
              <a:cs typeface="Times New Roman"/>
            </a:endParaRPr>
          </a:p>
          <a:p>
            <a:pPr marL="539750" indent="-527685">
              <a:lnSpc>
                <a:spcPct val="100000"/>
              </a:lnSpc>
              <a:spcBef>
                <a:spcPts val="1055"/>
              </a:spcBef>
              <a:buAutoNum type="arabicPeriod" startAt="12"/>
              <a:tabLst>
                <a:tab pos="540385" algn="l"/>
              </a:tabLst>
            </a:pPr>
            <a:r>
              <a:rPr dirty="0" sz="2800" spc="-25">
                <a:latin typeface="Times New Roman"/>
                <a:cs typeface="Times New Roman"/>
              </a:rPr>
              <a:t>Toxicity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H2O2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800" b="1">
                <a:latin typeface="Times New Roman"/>
                <a:cs typeface="Times New Roman"/>
              </a:rPr>
              <a:t>Chilling</a:t>
            </a:r>
            <a:r>
              <a:rPr dirty="0" sz="2800" spc="-130" b="1">
                <a:latin typeface="Times New Roman"/>
                <a:cs typeface="Times New Roman"/>
              </a:rPr>
              <a:t> </a:t>
            </a:r>
            <a:r>
              <a:rPr dirty="0" sz="2800" spc="-25" b="1">
                <a:latin typeface="Times New Roman"/>
                <a:cs typeface="Times New Roman"/>
              </a:rPr>
              <a:t>Tolerance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11150">
              <a:lnSpc>
                <a:spcPct val="93000"/>
              </a:lnSpc>
              <a:spcBef>
                <a:spcPts val="1290"/>
              </a:spcBef>
            </a:pPr>
            <a:r>
              <a:rPr dirty="0" sz="2800" spc="5">
                <a:latin typeface="Times New Roman"/>
                <a:cs typeface="Times New Roman"/>
              </a:rPr>
              <a:t>Ability of </a:t>
            </a:r>
            <a:r>
              <a:rPr dirty="0" sz="2800" spc="-5">
                <a:latin typeface="Times New Roman"/>
                <a:cs typeface="Times New Roman"/>
              </a:rPr>
              <a:t>some </a:t>
            </a:r>
            <a:r>
              <a:rPr dirty="0" sz="2800">
                <a:latin typeface="Times New Roman"/>
                <a:cs typeface="Times New Roman"/>
              </a:rPr>
              <a:t>genotypes </a:t>
            </a:r>
            <a:r>
              <a:rPr dirty="0" sz="2800" spc="5">
                <a:latin typeface="Times New Roman"/>
                <a:cs typeface="Times New Roman"/>
              </a:rPr>
              <a:t>to survive </a:t>
            </a:r>
            <a:r>
              <a:rPr dirty="0" sz="2800">
                <a:latin typeface="Times New Roman"/>
                <a:cs typeface="Times New Roman"/>
              </a:rPr>
              <a:t>/ </a:t>
            </a:r>
            <a:r>
              <a:rPr dirty="0" sz="2800" spc="5">
                <a:latin typeface="Times New Roman"/>
                <a:cs typeface="Times New Roman"/>
              </a:rPr>
              <a:t>perform better under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chilling </a:t>
            </a:r>
            <a:r>
              <a:rPr dirty="0" sz="2800" spc="5">
                <a:latin typeface="Times New Roman"/>
                <a:cs typeface="Times New Roman"/>
              </a:rPr>
              <a:t>stress than other </a:t>
            </a:r>
            <a:r>
              <a:rPr dirty="0" sz="2800">
                <a:latin typeface="Times New Roman"/>
                <a:cs typeface="Times New Roman"/>
              </a:rPr>
              <a:t>genotypes </a:t>
            </a:r>
            <a:r>
              <a:rPr dirty="0" sz="2800" spc="5">
                <a:latin typeface="Times New Roman"/>
                <a:cs typeface="Times New Roman"/>
              </a:rPr>
              <a:t>is called chilling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because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chilling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hardening,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i.e.</a:t>
            </a:r>
            <a:r>
              <a:rPr dirty="0" sz="2800" spc="-40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earlier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exposure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a near chilling temperature </a:t>
            </a:r>
            <a:r>
              <a:rPr dirty="0" sz="2800" spc="5">
                <a:latin typeface="Times New Roman"/>
                <a:cs typeface="Times New Roman"/>
              </a:rPr>
              <a:t>for </a:t>
            </a:r>
            <a:r>
              <a:rPr dirty="0" sz="2800">
                <a:latin typeface="Times New Roman"/>
                <a:cs typeface="Times New Roman"/>
              </a:rPr>
              <a:t>a specified </a:t>
            </a:r>
            <a:r>
              <a:rPr dirty="0" sz="2800" spc="5">
                <a:latin typeface="Times New Roman"/>
                <a:cs typeface="Times New Roman"/>
              </a:rPr>
              <a:t> period </a:t>
            </a:r>
            <a:r>
              <a:rPr dirty="0" sz="2800">
                <a:latin typeface="Times New Roman"/>
                <a:cs typeface="Times New Roman"/>
              </a:rPr>
              <a:t>as a </a:t>
            </a:r>
            <a:r>
              <a:rPr dirty="0" sz="2800" spc="5">
                <a:latin typeface="Times New Roman"/>
                <a:cs typeface="Times New Roman"/>
              </a:rPr>
              <a:t>result of </a:t>
            </a:r>
            <a:r>
              <a:rPr dirty="0" sz="2800">
                <a:latin typeface="Times New Roman"/>
                <a:cs typeface="Times New Roman"/>
              </a:rPr>
              <a:t>which chilling tolerance </a:t>
            </a:r>
            <a:r>
              <a:rPr dirty="0" sz="2800" spc="5">
                <a:latin typeface="Times New Roman"/>
                <a:cs typeface="Times New Roman"/>
              </a:rPr>
              <a:t>of the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concerned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2822" y="235557"/>
            <a:ext cx="8224520" cy="604266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2800" b="1">
                <a:latin typeface="Times New Roman"/>
                <a:cs typeface="Times New Roman"/>
              </a:rPr>
              <a:t>Mechanisms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chilling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tolerance: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Membrane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lipid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un-saturation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sensitivity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photosynthesis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Increased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chlorophyll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Improved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germination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Improved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fruit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seed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Pollen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fertility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800" spc="-5" b="1">
                <a:latin typeface="Times New Roman"/>
                <a:cs typeface="Times New Roman"/>
              </a:rPr>
              <a:t>Sources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chilling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-35" b="1">
                <a:latin typeface="Times New Roman"/>
                <a:cs typeface="Times New Roman"/>
              </a:rPr>
              <a:t>Tolerance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Late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adopted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breeding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populations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maize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5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Germplasm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(eg.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That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collected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altitude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,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low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temperature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geographic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regions)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3692"/>
            <a:ext cx="8969375" cy="667385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368300" indent="-356235">
              <a:lnSpc>
                <a:spcPct val="100000"/>
              </a:lnSpc>
              <a:spcBef>
                <a:spcPts val="1155"/>
              </a:spcBef>
              <a:buAutoNum type="arabicPeriod" startAt="3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Induced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mutants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cold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 startAt="3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Cold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tolerant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somaclonal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variants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0"/>
              </a:spcBef>
              <a:buAutoNum type="arabicPeriod" startAt="3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Related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species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eg.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Tomato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5" b="1">
                <a:latin typeface="Times New Roman"/>
                <a:cs typeface="Times New Roman"/>
              </a:rPr>
              <a:t>Selection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criteria: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Based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Germination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test</a:t>
            </a:r>
            <a:endParaRPr sz="2800">
              <a:latin typeface="Times New Roman"/>
              <a:cs typeface="Times New Roman"/>
            </a:endParaRPr>
          </a:p>
          <a:p>
            <a:pPr marL="12700" marR="1426845">
              <a:lnSpc>
                <a:spcPts val="3120"/>
              </a:lnSpc>
              <a:spcBef>
                <a:spcPts val="13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Growth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(measured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dry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matter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accumulation)</a:t>
            </a:r>
            <a:endParaRPr sz="2800">
              <a:latin typeface="Times New Roman"/>
              <a:cs typeface="Times New Roman"/>
            </a:endParaRPr>
          </a:p>
          <a:p>
            <a:pPr marL="12700" marR="373380">
              <a:lnSpc>
                <a:spcPts val="3150"/>
              </a:lnSpc>
              <a:spcBef>
                <a:spcPts val="127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Chlorophyll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Loss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chilling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stress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eg.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rice,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cucumber,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tomato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(measured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seedling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colour)</a:t>
            </a:r>
            <a:endParaRPr sz="2800">
              <a:latin typeface="Times New Roman"/>
              <a:cs typeface="Times New Roman"/>
            </a:endParaRPr>
          </a:p>
          <a:p>
            <a:pPr marL="12700" marR="487045">
              <a:lnSpc>
                <a:spcPts val="3120"/>
              </a:lnSpc>
              <a:spcBef>
                <a:spcPts val="1290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Membrane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stability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(Assayed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terms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solute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leakage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tissues)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Photosynthesis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Chilling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injury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photosynthesis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assayed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variable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chlorophyll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fluorescence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685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1148" y="167485"/>
            <a:ext cx="8978265" cy="610933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368300" indent="-356235">
              <a:lnSpc>
                <a:spcPct val="100000"/>
              </a:lnSpc>
              <a:spcBef>
                <a:spcPts val="1160"/>
              </a:spcBef>
              <a:buAutoNum type="arabicPeriod" startAt="6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Seedling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mortality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 startAt="6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Seed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Fruit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 startAt="6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Pollen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fertility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(apply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during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injury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PMC)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b="1">
                <a:latin typeface="Times New Roman"/>
                <a:cs typeface="Times New Roman"/>
              </a:rPr>
              <a:t>B.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injury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Frost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injury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4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cryo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injury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93100"/>
              </a:lnSpc>
              <a:spcBef>
                <a:spcPts val="1310"/>
              </a:spcBef>
            </a:pPr>
            <a:r>
              <a:rPr dirty="0" sz="2800" spc="-5" b="1">
                <a:latin typeface="Times New Roman"/>
                <a:cs typeface="Times New Roman"/>
              </a:rPr>
              <a:t>Freezing Stress </a:t>
            </a:r>
            <a:r>
              <a:rPr dirty="0" sz="2800" b="1">
                <a:latin typeface="Times New Roman"/>
                <a:cs typeface="Times New Roman"/>
              </a:rPr>
              <a:t>: </a:t>
            </a:r>
            <a:r>
              <a:rPr dirty="0" sz="2800" spc="-5">
                <a:latin typeface="Times New Roman"/>
                <a:cs typeface="Times New Roman"/>
              </a:rPr>
              <a:t>Dormant </a:t>
            </a:r>
            <a:r>
              <a:rPr dirty="0" sz="2800" spc="5">
                <a:latin typeface="Times New Roman"/>
                <a:cs typeface="Times New Roman"/>
              </a:rPr>
              <a:t>state is </a:t>
            </a:r>
            <a:r>
              <a:rPr dirty="0" sz="2800">
                <a:latin typeface="Times New Roman"/>
                <a:cs typeface="Times New Roman"/>
              </a:rPr>
              <a:t>conducive </a:t>
            </a:r>
            <a:r>
              <a:rPr dirty="0" sz="2800" spc="5">
                <a:latin typeface="Times New Roman"/>
                <a:cs typeface="Times New Roman"/>
              </a:rPr>
              <a:t>to freezing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resistance, while resistance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actively </a:t>
            </a:r>
            <a:r>
              <a:rPr dirty="0" sz="2800" spc="5">
                <a:latin typeface="Times New Roman"/>
                <a:cs typeface="Times New Roman"/>
              </a:rPr>
              <a:t>growing </a:t>
            </a:r>
            <a:r>
              <a:rPr dirty="0" sz="2800">
                <a:latin typeface="Times New Roman"/>
                <a:cs typeface="Times New Roman"/>
              </a:rPr>
              <a:t>tissue is rare :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Thus </a:t>
            </a:r>
            <a:r>
              <a:rPr dirty="0" sz="2800" spc="5">
                <a:latin typeface="Times New Roman"/>
                <a:cs typeface="Times New Roman"/>
              </a:rPr>
              <a:t>Freezing </a:t>
            </a:r>
            <a:r>
              <a:rPr dirty="0" sz="2800">
                <a:latin typeface="Times New Roman"/>
                <a:cs typeface="Times New Roman"/>
              </a:rPr>
              <a:t>resistance </a:t>
            </a:r>
            <a:r>
              <a:rPr dirty="0" sz="2800" spc="-10">
                <a:latin typeface="Times New Roman"/>
                <a:cs typeface="Times New Roman"/>
              </a:rPr>
              <a:t>largely </a:t>
            </a:r>
            <a:r>
              <a:rPr dirty="0" sz="2800">
                <a:latin typeface="Times New Roman"/>
                <a:cs typeface="Times New Roman"/>
              </a:rPr>
              <a:t>involves surviving </a:t>
            </a:r>
            <a:r>
              <a:rPr dirty="0" sz="2800" spc="5">
                <a:latin typeface="Times New Roman"/>
                <a:cs typeface="Times New Roman"/>
              </a:rPr>
              <a:t>freezing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such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manner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enable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subsequent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regrowth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temperature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rises.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-5">
                <a:latin typeface="Times New Roman"/>
                <a:cs typeface="Times New Roman"/>
              </a:rPr>
              <a:t>As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plants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cools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below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0C,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either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Freeze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i.e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form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ice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</a:t>
            </a:r>
            <a:r>
              <a:rPr dirty="0" sz="2800">
                <a:latin typeface="Times New Roman"/>
                <a:cs typeface="Times New Roman"/>
              </a:rPr>
              <a:t>2.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Super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cool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without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forming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72145"/>
            <a:ext cx="8880475" cy="640842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Effects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5" b="1">
                <a:latin typeface="Times New Roman"/>
                <a:cs typeface="Times New Roman"/>
              </a:rPr>
              <a:t> freezing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stress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Times New Roman"/>
                <a:cs typeface="Times New Roman"/>
              </a:rPr>
              <a:t>Two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types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31500"/>
              </a:lnSpc>
              <a:spcBef>
                <a:spcPts val="25"/>
              </a:spcBef>
              <a:tabLst>
                <a:tab pos="527685" algn="l"/>
              </a:tabLst>
            </a:pPr>
            <a:r>
              <a:rPr dirty="0" sz="2800" spc="-5">
                <a:latin typeface="Times New Roman"/>
                <a:cs typeface="Times New Roman"/>
              </a:rPr>
              <a:t>A.	</a:t>
            </a:r>
            <a:r>
              <a:rPr dirty="0" sz="2800">
                <a:latin typeface="Times New Roman"/>
                <a:cs typeface="Times New Roman"/>
              </a:rPr>
              <a:t>Intercellular </a:t>
            </a:r>
            <a:r>
              <a:rPr dirty="0" sz="2800" spc="5">
                <a:latin typeface="Times New Roman"/>
                <a:cs typeface="Times New Roman"/>
              </a:rPr>
              <a:t>ice </a:t>
            </a:r>
            <a:r>
              <a:rPr dirty="0" sz="2800">
                <a:latin typeface="Times New Roman"/>
                <a:cs typeface="Times New Roman"/>
              </a:rPr>
              <a:t>formation,B. Intracellular </a:t>
            </a:r>
            <a:r>
              <a:rPr dirty="0" sz="2800" spc="5">
                <a:latin typeface="Times New Roman"/>
                <a:cs typeface="Times New Roman"/>
              </a:rPr>
              <a:t>ice </a:t>
            </a:r>
            <a:r>
              <a:rPr dirty="0" sz="2800">
                <a:latin typeface="Times New Roman"/>
                <a:cs typeface="Times New Roman"/>
              </a:rPr>
              <a:t>formation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Intercellular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 formation: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Initiation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ice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endParaRPr sz="2800">
              <a:latin typeface="Times New Roman"/>
              <a:cs typeface="Times New Roman"/>
            </a:endParaRPr>
          </a:p>
          <a:p>
            <a:pPr marL="323215" marR="747395">
              <a:lnSpc>
                <a:spcPts val="3120"/>
              </a:lnSpc>
              <a:spcBef>
                <a:spcPts val="70"/>
              </a:spcBef>
            </a:pPr>
            <a:r>
              <a:rPr dirty="0" sz="2800">
                <a:latin typeface="Times New Roman"/>
                <a:cs typeface="Times New Roman"/>
              </a:rPr>
              <a:t>surface is </a:t>
            </a:r>
            <a:r>
              <a:rPr dirty="0" sz="2800" spc="-5">
                <a:latin typeface="Times New Roman"/>
                <a:cs typeface="Times New Roman"/>
              </a:rPr>
              <a:t>sufficient </a:t>
            </a:r>
            <a:r>
              <a:rPr dirty="0" sz="2800">
                <a:latin typeface="Times New Roman"/>
                <a:cs typeface="Times New Roman"/>
              </a:rPr>
              <a:t>to </a:t>
            </a:r>
            <a:r>
              <a:rPr dirty="0" sz="2800" spc="5">
                <a:latin typeface="Times New Roman"/>
                <a:cs typeface="Times New Roman"/>
              </a:rPr>
              <a:t>induce freezing of the </a:t>
            </a:r>
            <a:r>
              <a:rPr dirty="0" sz="2800">
                <a:latin typeface="Times New Roman"/>
                <a:cs typeface="Times New Roman"/>
              </a:rPr>
              <a:t>internal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(intercellular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 spc="-5">
                <a:latin typeface="Times New Roman"/>
                <a:cs typeface="Times New Roman"/>
              </a:rPr>
              <a:t> xylem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vessels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etc.)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most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endParaRPr sz="2800">
              <a:latin typeface="Times New Roman"/>
              <a:cs typeface="Times New Roman"/>
            </a:endParaRPr>
          </a:p>
          <a:p>
            <a:pPr marL="323215" marR="75565">
              <a:lnSpc>
                <a:spcPts val="3120"/>
              </a:lnSpc>
              <a:spcBef>
                <a:spcPts val="25"/>
              </a:spcBef>
            </a:pPr>
            <a:r>
              <a:rPr dirty="0" sz="2800">
                <a:latin typeface="Times New Roman"/>
                <a:cs typeface="Times New Roman"/>
              </a:rPr>
              <a:t>species.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Intracellular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formation: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more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lethal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physical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disruption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subcellular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structure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ice</a:t>
            </a:r>
            <a:endParaRPr sz="2800">
              <a:latin typeface="Times New Roman"/>
              <a:cs typeface="Times New Roman"/>
            </a:endParaRPr>
          </a:p>
          <a:p>
            <a:pPr marL="323215" marR="64769">
              <a:lnSpc>
                <a:spcPts val="3120"/>
              </a:lnSpc>
            </a:pPr>
            <a:r>
              <a:rPr dirty="0" sz="2800">
                <a:latin typeface="Times New Roman"/>
                <a:cs typeface="Times New Roman"/>
              </a:rPr>
              <a:t>crystal.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Intracellular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major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terminal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stress.</a:t>
            </a:r>
            <a:endParaRPr sz="2800">
              <a:latin typeface="Times New Roman"/>
              <a:cs typeface="Times New Roman"/>
            </a:endParaRPr>
          </a:p>
          <a:p>
            <a:pPr marL="323215" marR="254000" indent="-311150">
              <a:lnSpc>
                <a:spcPct val="92900"/>
              </a:lnSpc>
              <a:spcBef>
                <a:spcPts val="1260"/>
              </a:spcBef>
            </a:pPr>
            <a:r>
              <a:rPr dirty="0" sz="2800">
                <a:latin typeface="Times New Roman"/>
                <a:cs typeface="Times New Roman"/>
              </a:rPr>
              <a:t>Extracellular </a:t>
            </a:r>
            <a:r>
              <a:rPr dirty="0" sz="2800" spc="5">
                <a:latin typeface="Times New Roman"/>
                <a:cs typeface="Times New Roman"/>
              </a:rPr>
              <a:t>ice </a:t>
            </a:r>
            <a:r>
              <a:rPr dirty="0" sz="2800">
                <a:latin typeface="Times New Roman"/>
                <a:cs typeface="Times New Roman"/>
              </a:rPr>
              <a:t>formation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>
                <a:latin typeface="Times New Roman"/>
                <a:cs typeface="Times New Roman"/>
              </a:rPr>
              <a:t>a cases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>
                <a:latin typeface="Times New Roman"/>
                <a:cs typeface="Times New Roman"/>
              </a:rPr>
              <a:t>concentrations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extracellular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solutes,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there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withdrawn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from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during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extracellular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formation.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This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creates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frozen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tissue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1673" y="264146"/>
            <a:ext cx="8969375" cy="584644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368935" indent="-356870">
              <a:lnSpc>
                <a:spcPct val="100000"/>
              </a:lnSpc>
              <a:spcBef>
                <a:spcPts val="1150"/>
              </a:spcBef>
              <a:buAutoNum type="arabicPeriod" startAt="2"/>
              <a:tabLst>
                <a:tab pos="369570" algn="l"/>
              </a:tabLst>
            </a:pPr>
            <a:r>
              <a:rPr dirty="0" sz="2800" b="1">
                <a:latin typeface="Times New Roman"/>
                <a:cs typeface="Times New Roman"/>
              </a:rPr>
              <a:t>Membrane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disruptions</a:t>
            </a:r>
            <a:r>
              <a:rPr dirty="0" sz="2800" spc="-9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11785">
              <a:lnSpc>
                <a:spcPct val="93100"/>
              </a:lnSpc>
              <a:spcBef>
                <a:spcPts val="1285"/>
              </a:spcBef>
            </a:pPr>
            <a:r>
              <a:rPr dirty="0" sz="2800" spc="5">
                <a:latin typeface="Times New Roman"/>
                <a:cs typeface="Times New Roman"/>
              </a:rPr>
              <a:t>Freezing causes </a:t>
            </a:r>
            <a:r>
              <a:rPr dirty="0" sz="2800">
                <a:latin typeface="Times New Roman"/>
                <a:cs typeface="Times New Roman"/>
              </a:rPr>
              <a:t>disruptions </a:t>
            </a:r>
            <a:r>
              <a:rPr dirty="0" sz="2800" spc="5">
                <a:latin typeface="Times New Roman"/>
                <a:cs typeface="Times New Roman"/>
              </a:rPr>
              <a:t>or alter the </a:t>
            </a:r>
            <a:r>
              <a:rPr dirty="0" sz="2800" spc="-5">
                <a:latin typeface="Times New Roman"/>
                <a:cs typeface="Times New Roman"/>
              </a:rPr>
              <a:t>semipermeable </a:t>
            </a:r>
            <a:r>
              <a:rPr dirty="0" sz="2800">
                <a:latin typeface="Times New Roman"/>
                <a:cs typeface="Times New Roman"/>
              </a:rPr>
              <a:t> properties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plasma </a:t>
            </a:r>
            <a:r>
              <a:rPr dirty="0" sz="2800" spc="-10">
                <a:latin typeface="Times New Roman"/>
                <a:cs typeface="Times New Roman"/>
              </a:rPr>
              <a:t>membrane. </a:t>
            </a:r>
            <a:r>
              <a:rPr dirty="0" sz="2800">
                <a:latin typeface="Times New Roman"/>
                <a:cs typeface="Times New Roman"/>
              </a:rPr>
              <a:t>Loss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solutes </a:t>
            </a:r>
            <a:r>
              <a:rPr dirty="0" sz="2800" spc="5">
                <a:latin typeface="Times New Roman"/>
                <a:cs typeface="Times New Roman"/>
              </a:rPr>
              <a:t>from the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 </a:t>
            </a:r>
            <a:r>
              <a:rPr dirty="0" sz="2800" spc="-15">
                <a:latin typeface="Times New Roman"/>
                <a:cs typeface="Times New Roman"/>
              </a:rPr>
              <a:t>occur, </a:t>
            </a:r>
            <a:r>
              <a:rPr dirty="0" sz="2800" spc="5">
                <a:latin typeface="Times New Roman"/>
                <a:cs typeface="Times New Roman"/>
              </a:rPr>
              <a:t>Cells </a:t>
            </a:r>
            <a:r>
              <a:rPr dirty="0" sz="2800" spc="-5">
                <a:latin typeface="Times New Roman"/>
                <a:cs typeface="Times New Roman"/>
              </a:rPr>
              <a:t>remain </a:t>
            </a:r>
            <a:r>
              <a:rPr dirty="0" sz="2800">
                <a:latin typeface="Times New Roman"/>
                <a:cs typeface="Times New Roman"/>
              </a:rPr>
              <a:t>plasmolyzed </a:t>
            </a:r>
            <a:r>
              <a:rPr dirty="0" sz="2800" spc="5">
                <a:latin typeface="Times New Roman"/>
                <a:cs typeface="Times New Roman"/>
              </a:rPr>
              <a:t>even </a:t>
            </a:r>
            <a:r>
              <a:rPr dirty="0" sz="2800">
                <a:latin typeface="Times New Roman"/>
                <a:cs typeface="Times New Roman"/>
              </a:rPr>
              <a:t>after thawing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which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often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called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frost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plasmolysis.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become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highly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effected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uptake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excess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water.</a:t>
            </a:r>
            <a:endParaRPr sz="2800">
              <a:latin typeface="Times New Roman"/>
              <a:cs typeface="Times New Roman"/>
            </a:endParaRPr>
          </a:p>
          <a:p>
            <a:pPr marL="369570" indent="-357505">
              <a:lnSpc>
                <a:spcPct val="100000"/>
              </a:lnSpc>
              <a:spcBef>
                <a:spcPts val="1060"/>
              </a:spcBef>
              <a:buAutoNum type="arabicPeriod" startAt="3"/>
              <a:tabLst>
                <a:tab pos="37020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Supercooling</a:t>
            </a:r>
            <a:r>
              <a:rPr dirty="0" sz="2800" spc="-10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850" marR="57785" indent="-311785">
              <a:lnSpc>
                <a:spcPct val="93100"/>
              </a:lnSpc>
              <a:spcBef>
                <a:spcPts val="1315"/>
              </a:spcBef>
            </a:pPr>
            <a:r>
              <a:rPr dirty="0" sz="2800" spc="5">
                <a:latin typeface="Times New Roman"/>
                <a:cs typeface="Times New Roman"/>
              </a:rPr>
              <a:t>Cooling of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below 0C without ice </a:t>
            </a:r>
            <a:r>
              <a:rPr dirty="0" sz="2800" spc="-5">
                <a:latin typeface="Times New Roman"/>
                <a:cs typeface="Times New Roman"/>
              </a:rPr>
              <a:t>crystal </a:t>
            </a:r>
            <a:r>
              <a:rPr dirty="0" sz="2800">
                <a:latin typeface="Times New Roman"/>
                <a:cs typeface="Times New Roman"/>
              </a:rPr>
              <a:t>formation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called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supercooling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cooldown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-1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to-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15C </a:t>
            </a:r>
            <a:r>
              <a:rPr dirty="0" sz="2800">
                <a:latin typeface="Times New Roman"/>
                <a:cs typeface="Times New Roman"/>
              </a:rPr>
              <a:t>is herbaceous </a:t>
            </a:r>
            <a:r>
              <a:rPr dirty="0" sz="2800" spc="5">
                <a:latin typeface="Times New Roman"/>
                <a:cs typeface="Times New Roman"/>
              </a:rPr>
              <a:t>sps and to </a:t>
            </a:r>
            <a:r>
              <a:rPr dirty="0" sz="2800">
                <a:latin typeface="Times New Roman"/>
                <a:cs typeface="Times New Roman"/>
              </a:rPr>
              <a:t>-4 </a:t>
            </a:r>
            <a:r>
              <a:rPr dirty="0" sz="2800" spc="5">
                <a:latin typeface="Times New Roman"/>
                <a:cs typeface="Times New Roman"/>
              </a:rPr>
              <a:t>to -45C in hardy </a:t>
            </a:r>
            <a:r>
              <a:rPr dirty="0" sz="2800">
                <a:latin typeface="Times New Roman"/>
                <a:cs typeface="Times New Roman"/>
              </a:rPr>
              <a:t>trees. This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becomes </a:t>
            </a:r>
            <a:r>
              <a:rPr dirty="0" sz="2800" spc="5">
                <a:latin typeface="Times New Roman"/>
                <a:cs typeface="Times New Roman"/>
              </a:rPr>
              <a:t>possible </a:t>
            </a:r>
            <a:r>
              <a:rPr dirty="0" sz="2800">
                <a:latin typeface="Times New Roman"/>
                <a:cs typeface="Times New Roman"/>
              </a:rPr>
              <a:t>apparently </a:t>
            </a:r>
            <a:r>
              <a:rPr dirty="0" sz="2800" spc="5">
                <a:latin typeface="Times New Roman"/>
                <a:cs typeface="Times New Roman"/>
              </a:rPr>
              <a:t>because </a:t>
            </a:r>
            <a:r>
              <a:rPr dirty="0" sz="2800" spc="-5">
                <a:latin typeface="Times New Roman"/>
                <a:cs typeface="Times New Roman"/>
              </a:rPr>
              <a:t>internal ice </a:t>
            </a:r>
            <a:r>
              <a:rPr dirty="0" sz="2800">
                <a:latin typeface="Times New Roman"/>
                <a:cs typeface="Times New Roman"/>
              </a:rPr>
              <a:t>nucleators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absence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such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cases.This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regarded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important.</a:t>
            </a:r>
            <a:endParaRPr sz="2800">
              <a:latin typeface="Times New Roman"/>
              <a:cs typeface="Times New Roman"/>
            </a:endParaRPr>
          </a:p>
          <a:p>
            <a:pPr marL="323850">
              <a:lnSpc>
                <a:spcPts val="3120"/>
              </a:lnSpc>
            </a:pPr>
            <a:r>
              <a:rPr dirty="0" sz="2800" spc="5">
                <a:latin typeface="Times New Roman"/>
                <a:cs typeface="Times New Roman"/>
              </a:rPr>
              <a:t>Mechanism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avoidance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7191" y="30706"/>
            <a:ext cx="8376920" cy="3066415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2800" spc="5" b="1">
                <a:latin typeface="Times New Roman"/>
                <a:cs typeface="Times New Roman"/>
              </a:rPr>
              <a:t>4.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Stress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due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to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external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factors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r>
              <a:rPr dirty="0" sz="2800" spc="2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Consequent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endParaRPr sz="2800">
              <a:latin typeface="Times New Roman"/>
              <a:cs typeface="Times New Roman"/>
            </a:endParaRPr>
          </a:p>
          <a:p>
            <a:pPr marL="12700" marR="102870">
              <a:lnSpc>
                <a:spcPts val="3120"/>
              </a:lnSpc>
              <a:spcBef>
                <a:spcPts val="1360"/>
              </a:spcBef>
              <a:buAutoNum type="arabicParenR"/>
              <a:tabLst>
                <a:tab pos="400050" algn="l"/>
              </a:tabLst>
            </a:pPr>
            <a:r>
              <a:rPr dirty="0" sz="2800">
                <a:latin typeface="Times New Roman"/>
                <a:cs typeface="Times New Roman"/>
              </a:rPr>
              <a:t>Ice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sheet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formation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below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above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ground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causes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reserve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depletion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anoxia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etc.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plants.</a:t>
            </a:r>
            <a:endParaRPr sz="2800">
              <a:latin typeface="Times New Roman"/>
              <a:cs typeface="Times New Roman"/>
            </a:endParaRPr>
          </a:p>
          <a:p>
            <a:pPr marL="12700" marR="459105">
              <a:lnSpc>
                <a:spcPts val="3120"/>
              </a:lnSpc>
              <a:spcBef>
                <a:spcPts val="1325"/>
              </a:spcBef>
              <a:buAutoNum type="arabicParenR"/>
              <a:tabLst>
                <a:tab pos="390525" algn="l"/>
              </a:tabLst>
            </a:pPr>
            <a:r>
              <a:rPr dirty="0" sz="2800" spc="-10">
                <a:latin typeface="Times New Roman"/>
                <a:cs typeface="Times New Roman"/>
              </a:rPr>
              <a:t>Tissues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killed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during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freeze-thaw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highly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prone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pathogen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attacks</a:t>
            </a:r>
            <a:endParaRPr sz="2800">
              <a:latin typeface="Times New Roman"/>
              <a:cs typeface="Times New Roman"/>
            </a:endParaRPr>
          </a:p>
          <a:p>
            <a:pPr marL="377825" indent="-365760">
              <a:lnSpc>
                <a:spcPct val="100000"/>
              </a:lnSpc>
              <a:spcBef>
                <a:spcPts val="994"/>
              </a:spcBef>
              <a:buAutoNum type="arabicParenR"/>
              <a:tabLst>
                <a:tab pos="378460" algn="l"/>
              </a:tabLst>
            </a:pPr>
            <a:r>
              <a:rPr dirty="0" sz="2800">
                <a:latin typeface="Times New Roman"/>
                <a:cs typeface="Times New Roman"/>
              </a:rPr>
              <a:t>Auto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toxicity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occur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8339" y="178054"/>
            <a:ext cx="9066530" cy="65068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23215" marR="5080" indent="-311150">
              <a:lnSpc>
                <a:spcPct val="93100"/>
              </a:lnSpc>
              <a:spcBef>
                <a:spcPts val="340"/>
              </a:spcBef>
            </a:pPr>
            <a:r>
              <a:rPr dirty="0" sz="2800">
                <a:latin typeface="Times New Roman"/>
                <a:cs typeface="Times New Roman"/>
              </a:rPr>
              <a:t>Several </a:t>
            </a:r>
            <a:r>
              <a:rPr dirty="0" sz="2800" spc="5">
                <a:latin typeface="Times New Roman"/>
                <a:cs typeface="Times New Roman"/>
              </a:rPr>
              <a:t>traits </a:t>
            </a:r>
            <a:r>
              <a:rPr dirty="0" sz="2800" spc="-5">
                <a:latin typeface="Times New Roman"/>
                <a:cs typeface="Times New Roman"/>
              </a:rPr>
              <a:t>contribute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dehydration avoidance </a:t>
            </a:r>
            <a:r>
              <a:rPr dirty="0" sz="2800" spc="5">
                <a:latin typeface="Times New Roman"/>
                <a:cs typeface="Times New Roman"/>
              </a:rPr>
              <a:t>Such </a:t>
            </a:r>
            <a:r>
              <a:rPr dirty="0" sz="2800">
                <a:latin typeface="Times New Roman"/>
                <a:cs typeface="Times New Roman"/>
              </a:rPr>
              <a:t>as :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rolling,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folding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reflectance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narrow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leaves,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increased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pubescence </a:t>
            </a:r>
            <a:r>
              <a:rPr dirty="0" sz="2800" spc="5">
                <a:latin typeface="Times New Roman"/>
                <a:cs typeface="Times New Roman"/>
              </a:rPr>
              <a:t>on </a:t>
            </a:r>
            <a:r>
              <a:rPr dirty="0" sz="2800">
                <a:latin typeface="Times New Roman"/>
                <a:cs typeface="Times New Roman"/>
              </a:rPr>
              <a:t>aerial </a:t>
            </a:r>
            <a:r>
              <a:rPr dirty="0" sz="2800" spc="-5">
                <a:latin typeface="Times New Roman"/>
                <a:cs typeface="Times New Roman"/>
              </a:rPr>
              <a:t>organs </a:t>
            </a:r>
            <a:r>
              <a:rPr dirty="0" sz="2800">
                <a:latin typeface="Times New Roman"/>
                <a:cs typeface="Times New Roman"/>
              </a:rPr>
              <a:t>, </a:t>
            </a:r>
            <a:r>
              <a:rPr dirty="0" sz="2800" spc="5">
                <a:latin typeface="Times New Roman"/>
                <a:cs typeface="Times New Roman"/>
              </a:rPr>
              <a:t>presence of </a:t>
            </a:r>
            <a:r>
              <a:rPr dirty="0" sz="2800">
                <a:latin typeface="Times New Roman"/>
                <a:cs typeface="Times New Roman"/>
              </a:rPr>
              <a:t>awns, </a:t>
            </a:r>
            <a:r>
              <a:rPr dirty="0" sz="2800" spc="-5">
                <a:latin typeface="Times New Roman"/>
                <a:cs typeface="Times New Roman"/>
              </a:rPr>
              <a:t>osmatic </a:t>
            </a:r>
            <a:r>
              <a:rPr dirty="0" sz="2800">
                <a:latin typeface="Times New Roman"/>
                <a:cs typeface="Times New Roman"/>
              </a:rPr>
              <a:t> adjustment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stomata,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cuticular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wax,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increased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uptake</a:t>
            </a:r>
            <a:endParaRPr sz="2800">
              <a:latin typeface="Times New Roman"/>
              <a:cs typeface="Times New Roman"/>
            </a:endParaRPr>
          </a:p>
          <a:p>
            <a:pPr marL="323215">
              <a:lnSpc>
                <a:spcPts val="3000"/>
              </a:lnSpc>
            </a:pPr>
            <a:r>
              <a:rPr dirty="0" sz="2800">
                <a:latin typeface="Times New Roman"/>
                <a:cs typeface="Times New Roman"/>
              </a:rPr>
              <a:t>;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Transpiration,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Increase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concentration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marL="323215" marR="165100">
              <a:lnSpc>
                <a:spcPts val="3120"/>
              </a:lnSpc>
              <a:spcBef>
                <a:spcPts val="185"/>
              </a:spcBef>
            </a:pPr>
            <a:r>
              <a:rPr dirty="0" sz="2800">
                <a:latin typeface="Times New Roman"/>
                <a:cs typeface="Times New Roman"/>
              </a:rPr>
              <a:t>Abscisic</a:t>
            </a:r>
            <a:r>
              <a:rPr dirty="0" sz="2800" spc="-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Acid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(ABA), </a:t>
            </a:r>
            <a:r>
              <a:rPr dirty="0" sz="2800" spc="5">
                <a:latin typeface="Times New Roman"/>
                <a:cs typeface="Times New Roman"/>
              </a:rPr>
              <a:t>closure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stomata,</a:t>
            </a:r>
            <a:r>
              <a:rPr dirty="0" sz="2800" spc="-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ABA</a:t>
            </a:r>
            <a:r>
              <a:rPr dirty="0" sz="2800" spc="-1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plays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role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reduction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expansion,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Promotion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root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  <a:p>
            <a:pPr marL="323215" marR="704850" indent="-311150">
              <a:lnSpc>
                <a:spcPts val="3120"/>
              </a:lnSpc>
              <a:spcBef>
                <a:spcPts val="1320"/>
              </a:spcBef>
            </a:pPr>
            <a:r>
              <a:rPr dirty="0" sz="2800" spc="5">
                <a:latin typeface="Times New Roman"/>
                <a:cs typeface="Times New Roman"/>
              </a:rPr>
              <a:t>3.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Drought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-30" b="1">
                <a:latin typeface="Times New Roman"/>
                <a:cs typeface="Times New Roman"/>
              </a:rPr>
              <a:t>Tolerance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(Dehydration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tolerance)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1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Ability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 to produce higher </a:t>
            </a:r>
            <a:r>
              <a:rPr dirty="0" sz="2800" spc="-5">
                <a:latin typeface="Times New Roman"/>
                <a:cs typeface="Times New Roman"/>
              </a:rPr>
              <a:t>yield </a:t>
            </a:r>
            <a:r>
              <a:rPr dirty="0" sz="2800" spc="5">
                <a:latin typeface="Times New Roman"/>
                <a:cs typeface="Times New Roman"/>
              </a:rPr>
              <a:t>even under </a:t>
            </a:r>
            <a:r>
              <a:rPr dirty="0" sz="2800" spc="-5">
                <a:latin typeface="Times New Roman"/>
                <a:cs typeface="Times New Roman"/>
              </a:rPr>
              <a:t>‘low </a:t>
            </a:r>
            <a:r>
              <a:rPr dirty="0" sz="2800">
                <a:latin typeface="Times New Roman"/>
                <a:cs typeface="Times New Roman"/>
              </a:rPr>
              <a:t>water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potential’.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cereals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tolerance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generally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occur</a:t>
            </a:r>
            <a:endParaRPr sz="2800">
              <a:latin typeface="Times New Roman"/>
              <a:cs typeface="Times New Roman"/>
            </a:endParaRPr>
          </a:p>
          <a:p>
            <a:pPr marL="323215" marR="393065">
              <a:lnSpc>
                <a:spcPts val="3120"/>
              </a:lnSpc>
              <a:spcBef>
                <a:spcPts val="5"/>
              </a:spcBef>
            </a:pPr>
            <a:r>
              <a:rPr dirty="0" sz="2800" spc="5">
                <a:latin typeface="Times New Roman"/>
                <a:cs typeface="Times New Roman"/>
              </a:rPr>
              <a:t>during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reproductive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phase.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Tolerant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cultivars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exhibit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better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germination,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seedling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growth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photosynthesis.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endParaRPr sz="2800">
              <a:latin typeface="Times New Roman"/>
              <a:cs typeface="Times New Roman"/>
            </a:endParaRPr>
          </a:p>
          <a:p>
            <a:pPr marL="323215">
              <a:lnSpc>
                <a:spcPts val="3080"/>
              </a:lnSpc>
            </a:pPr>
            <a:r>
              <a:rPr dirty="0" sz="2800">
                <a:latin typeface="Times New Roman"/>
                <a:cs typeface="Times New Roman"/>
              </a:rPr>
              <a:t>tolerance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may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289560" indent="-277495">
              <a:lnSpc>
                <a:spcPct val="100000"/>
              </a:lnSpc>
              <a:spcBef>
                <a:spcPts val="1060"/>
              </a:spcBef>
              <a:buAutoNum type="romanLcPeriod"/>
              <a:tabLst>
                <a:tab pos="290195" algn="l"/>
              </a:tabLst>
            </a:pP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proline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accumulation</a:t>
            </a:r>
            <a:endParaRPr sz="2800">
              <a:latin typeface="Times New Roman"/>
              <a:cs typeface="Times New Roman"/>
            </a:endParaRPr>
          </a:p>
          <a:p>
            <a:pPr marL="386715" indent="-374650">
              <a:lnSpc>
                <a:spcPct val="100000"/>
              </a:lnSpc>
              <a:spcBef>
                <a:spcPts val="1060"/>
              </a:spcBef>
              <a:buAutoNum type="romanLcPeriod"/>
              <a:tabLst>
                <a:tab pos="387350" algn="l"/>
              </a:tabLst>
            </a:pPr>
            <a:r>
              <a:rPr dirty="0" sz="2800">
                <a:latin typeface="Times New Roman"/>
                <a:cs typeface="Times New Roman"/>
              </a:rPr>
              <a:t>maintenance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membrane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integrity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000" y="134376"/>
            <a:ext cx="8815705" cy="627697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918335">
              <a:lnSpc>
                <a:spcPct val="100000"/>
              </a:lnSpc>
              <a:spcBef>
                <a:spcPts val="1155"/>
              </a:spcBef>
            </a:pPr>
            <a:r>
              <a:rPr dirty="0" sz="2800" spc="5" b="1">
                <a:latin typeface="Times New Roman"/>
                <a:cs typeface="Times New Roman"/>
              </a:rPr>
              <a:t>Mechanism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6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resistance.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ct val="93100"/>
              </a:lnSpc>
              <a:spcBef>
                <a:spcPts val="1290"/>
              </a:spcBef>
            </a:pPr>
            <a:r>
              <a:rPr dirty="0" sz="2800" spc="5">
                <a:latin typeface="Times New Roman"/>
                <a:cs typeface="Times New Roman"/>
              </a:rPr>
              <a:t>1.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avoidance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tissues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 genes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(but the whole plants) to avoid ice </a:t>
            </a:r>
            <a:r>
              <a:rPr dirty="0" sz="2800">
                <a:latin typeface="Times New Roman"/>
                <a:cs typeface="Times New Roman"/>
              </a:rPr>
              <a:t>formation at </a:t>
            </a:r>
            <a:r>
              <a:rPr dirty="0" sz="2800" spc="10">
                <a:latin typeface="Times New Roman"/>
                <a:cs typeface="Times New Roman"/>
              </a:rPr>
              <a:t>sub </a:t>
            </a:r>
            <a:r>
              <a:rPr dirty="0" sz="2800">
                <a:latin typeface="Times New Roman"/>
                <a:cs typeface="Times New Roman"/>
              </a:rPr>
              <a:t>zero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temperature </a:t>
            </a:r>
            <a:r>
              <a:rPr dirty="0" sz="2800" spc="5">
                <a:latin typeface="Times New Roman"/>
                <a:cs typeface="Times New Roman"/>
              </a:rPr>
              <a:t>is called freezing </a:t>
            </a:r>
            <a:r>
              <a:rPr dirty="0" sz="2800">
                <a:latin typeface="Times New Roman"/>
                <a:cs typeface="Times New Roman"/>
              </a:rPr>
              <a:t>avoidance. Supercooling </a:t>
            </a:r>
            <a:r>
              <a:rPr dirty="0" sz="2800" spc="5">
                <a:latin typeface="Times New Roman"/>
                <a:cs typeface="Times New Roman"/>
              </a:rPr>
              <a:t>is </a:t>
            </a:r>
            <a:r>
              <a:rPr dirty="0" sz="2800">
                <a:latin typeface="Times New Roman"/>
                <a:cs typeface="Times New Roman"/>
              </a:rPr>
              <a:t>a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mechanism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avoidance.</a:t>
            </a:r>
            <a:endParaRPr sz="28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1055"/>
              </a:spcBef>
            </a:pP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controlled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Lack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ice-nucleators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Small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cell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size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Little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no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intercellular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space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Low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content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Barriers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against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external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nucleators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Presence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antinucleators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3475" y="328422"/>
            <a:ext cx="9047480" cy="462216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9"/>
              </a:spcBef>
            </a:pPr>
            <a:r>
              <a:rPr dirty="0" sz="2800" spc="5">
                <a:latin typeface="Times New Roman"/>
                <a:cs typeface="Times New Roman"/>
              </a:rPr>
              <a:t>2.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120" b="1">
                <a:latin typeface="Times New Roman"/>
                <a:cs typeface="Times New Roman"/>
              </a:rPr>
              <a:t> </a:t>
            </a:r>
            <a:r>
              <a:rPr dirty="0" sz="2800" spc="-25" b="1">
                <a:latin typeface="Times New Roman"/>
                <a:cs typeface="Times New Roman"/>
              </a:rPr>
              <a:t>Tolerance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-1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plants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survive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stresses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generated </a:t>
            </a:r>
            <a:r>
              <a:rPr dirty="0" sz="2800" spc="5">
                <a:latin typeface="Times New Roman"/>
                <a:cs typeface="Times New Roman"/>
              </a:rPr>
              <a:t>by extra </a:t>
            </a:r>
            <a:r>
              <a:rPr dirty="0" sz="2800">
                <a:latin typeface="Times New Roman"/>
                <a:cs typeface="Times New Roman"/>
              </a:rPr>
              <a:t>cellular </a:t>
            </a:r>
            <a:r>
              <a:rPr dirty="0" sz="2800" spc="5">
                <a:latin typeface="Times New Roman"/>
                <a:cs typeface="Times New Roman"/>
              </a:rPr>
              <a:t>ice </a:t>
            </a:r>
            <a:r>
              <a:rPr dirty="0" sz="2800">
                <a:latin typeface="Times New Roman"/>
                <a:cs typeface="Times New Roman"/>
              </a:rPr>
              <a:t>formation </a:t>
            </a:r>
            <a:r>
              <a:rPr dirty="0" sz="2800" spc="5">
                <a:latin typeface="Times New Roman"/>
                <a:cs typeface="Times New Roman"/>
              </a:rPr>
              <a:t>and to recover and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regrow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after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thawing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known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tolerance.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various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components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freezing </a:t>
            </a:r>
            <a:r>
              <a:rPr dirty="0" sz="2800" spc="-5">
                <a:latin typeface="Times New Roman"/>
                <a:cs typeface="Times New Roman"/>
              </a:rPr>
              <a:t>tolerance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  <a:p>
            <a:pPr marL="400685" indent="-388620">
              <a:lnSpc>
                <a:spcPct val="100000"/>
              </a:lnSpc>
              <a:spcBef>
                <a:spcPts val="1055"/>
              </a:spcBef>
              <a:buAutoNum type="arabicParenR"/>
              <a:tabLst>
                <a:tab pos="401320" algn="l"/>
              </a:tabLst>
            </a:pPr>
            <a:r>
              <a:rPr dirty="0" sz="2800" spc="-5">
                <a:latin typeface="Times New Roman"/>
                <a:cs typeface="Times New Roman"/>
              </a:rPr>
              <a:t>Osmotic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adjustment</a:t>
            </a:r>
            <a:endParaRPr sz="2800">
              <a:latin typeface="Times New Roman"/>
              <a:cs typeface="Times New Roman"/>
            </a:endParaRPr>
          </a:p>
          <a:p>
            <a:pPr marL="378460" indent="-366395">
              <a:lnSpc>
                <a:spcPct val="100000"/>
              </a:lnSpc>
              <a:spcBef>
                <a:spcPts val="1060"/>
              </a:spcBef>
              <a:buAutoNum type="arabicParenR"/>
              <a:tabLst>
                <a:tab pos="379095" algn="l"/>
              </a:tabLst>
            </a:pPr>
            <a:r>
              <a:rPr dirty="0" sz="2800" spc="-5">
                <a:latin typeface="Times New Roman"/>
                <a:cs typeface="Times New Roman"/>
              </a:rPr>
              <a:t>Amount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bound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  <a:p>
            <a:pPr marL="400685" indent="-388620">
              <a:lnSpc>
                <a:spcPct val="100000"/>
              </a:lnSpc>
              <a:spcBef>
                <a:spcPts val="1085"/>
              </a:spcBef>
              <a:buAutoNum type="arabicParenR"/>
              <a:tabLst>
                <a:tab pos="401320" algn="l"/>
              </a:tabLst>
            </a:pPr>
            <a:r>
              <a:rPr dirty="0" sz="2800" spc="-5">
                <a:latin typeface="Times New Roman"/>
                <a:cs typeface="Times New Roman"/>
              </a:rPr>
              <a:t>Plasma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membrane</a:t>
            </a:r>
            <a:r>
              <a:rPr dirty="0" sz="2800">
                <a:latin typeface="Times New Roman"/>
                <a:cs typeface="Times New Roman"/>
              </a:rPr>
              <a:t> stability</a:t>
            </a:r>
            <a:endParaRPr sz="2800">
              <a:latin typeface="Times New Roman"/>
              <a:cs typeface="Times New Roman"/>
            </a:endParaRPr>
          </a:p>
          <a:p>
            <a:pPr marL="400685" indent="-388620">
              <a:lnSpc>
                <a:spcPct val="100000"/>
              </a:lnSpc>
              <a:spcBef>
                <a:spcPts val="1055"/>
              </a:spcBef>
              <a:buAutoNum type="arabicParenR"/>
              <a:tabLst>
                <a:tab pos="401320" algn="l"/>
              </a:tabLst>
            </a:pPr>
            <a:r>
              <a:rPr dirty="0" sz="2800">
                <a:latin typeface="Times New Roman"/>
                <a:cs typeface="Times New Roman"/>
              </a:rPr>
              <a:t>Cell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wall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components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properties</a:t>
            </a:r>
            <a:endParaRPr sz="2800">
              <a:latin typeface="Times New Roman"/>
              <a:cs typeface="Times New Roman"/>
            </a:endParaRPr>
          </a:p>
          <a:p>
            <a:pPr marL="400685" indent="-388620">
              <a:lnSpc>
                <a:spcPct val="100000"/>
              </a:lnSpc>
              <a:spcBef>
                <a:spcPts val="1085"/>
              </a:spcBef>
              <a:buAutoNum type="arabicParenR"/>
              <a:tabLst>
                <a:tab pos="401320" algn="l"/>
              </a:tabLst>
            </a:pPr>
            <a:r>
              <a:rPr dirty="0" sz="2800">
                <a:latin typeface="Times New Roman"/>
                <a:cs typeface="Times New Roman"/>
              </a:rPr>
              <a:t>Cold-responsive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proteins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907" y="72145"/>
            <a:ext cx="9057640" cy="458724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-5" b="1">
                <a:latin typeface="Times New Roman"/>
                <a:cs typeface="Times New Roman"/>
              </a:rPr>
              <a:t>Sources</a:t>
            </a:r>
            <a:r>
              <a:rPr dirty="0" sz="2800" spc="-5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tolerance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Cultivated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Germplasm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lines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Induced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Mutations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ts val="325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Related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wild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species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Wheat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20" i="1">
                <a:latin typeface="Times New Roman"/>
                <a:cs typeface="Times New Roman"/>
              </a:rPr>
              <a:t>Agropyron</a:t>
            </a:r>
            <a:r>
              <a:rPr dirty="0" sz="2800" spc="-65" i="1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sps;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rye,</a:t>
            </a:r>
            <a:r>
              <a:rPr dirty="0" sz="2800" spc="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Barley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700" marR="680085">
              <a:lnSpc>
                <a:spcPts val="3120"/>
              </a:lnSpc>
              <a:spcBef>
                <a:spcPts val="200"/>
              </a:spcBef>
            </a:pPr>
            <a:r>
              <a:rPr dirty="0" sz="2800" spc="-5" i="1">
                <a:latin typeface="Times New Roman"/>
                <a:cs typeface="Times New Roman"/>
              </a:rPr>
              <a:t>H.</a:t>
            </a:r>
            <a:r>
              <a:rPr dirty="0" sz="2800" spc="15" i="1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jubatum,</a:t>
            </a:r>
            <a:r>
              <a:rPr dirty="0" sz="2800" spc="-80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H.brachyantherum</a:t>
            </a:r>
            <a:r>
              <a:rPr dirty="0" sz="2800" spc="-6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x</a:t>
            </a:r>
            <a:r>
              <a:rPr dirty="0" sz="2800" spc="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H.bogdanii,</a:t>
            </a:r>
            <a:r>
              <a:rPr dirty="0" sz="2800" spc="-5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H.jubatum</a:t>
            </a:r>
            <a:r>
              <a:rPr dirty="0" sz="2800" spc="-4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x </a:t>
            </a:r>
            <a:r>
              <a:rPr dirty="0" sz="2800" spc="-685" i="1">
                <a:latin typeface="Times New Roman"/>
                <a:cs typeface="Times New Roman"/>
              </a:rPr>
              <a:t> </a:t>
            </a:r>
            <a:r>
              <a:rPr dirty="0" sz="2800" spc="-5" i="1">
                <a:latin typeface="Times New Roman"/>
                <a:cs typeface="Times New Roman"/>
              </a:rPr>
              <a:t>H.compressum,</a:t>
            </a:r>
            <a:r>
              <a:rPr dirty="0" sz="2800" spc="-90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Oats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– </a:t>
            </a:r>
            <a:r>
              <a:rPr dirty="0" sz="2800" spc="-30" i="1">
                <a:latin typeface="Times New Roman"/>
                <a:cs typeface="Times New Roman"/>
              </a:rPr>
              <a:t>Avena</a:t>
            </a:r>
            <a:r>
              <a:rPr dirty="0" sz="2800" spc="-6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sterilis</a:t>
            </a:r>
            <a:endParaRPr sz="2800">
              <a:latin typeface="Times New Roman"/>
              <a:cs typeface="Times New Roman"/>
            </a:endParaRPr>
          </a:p>
          <a:p>
            <a:pPr marL="12700" marR="561340">
              <a:lnSpc>
                <a:spcPts val="3120"/>
              </a:lnSpc>
              <a:spcBef>
                <a:spcPts val="1300"/>
              </a:spcBef>
            </a:pPr>
            <a:r>
              <a:rPr dirty="0" sz="2800" spc="5">
                <a:latin typeface="Times New Roman"/>
                <a:cs typeface="Times New Roman"/>
              </a:rPr>
              <a:t>5.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Transgenes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chemical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Synthesized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antifreeze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protein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gene,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ala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3,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tobacco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6214" y="127008"/>
            <a:ext cx="4283710" cy="348297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900" b="1">
                <a:latin typeface="Times New Roman"/>
                <a:cs typeface="Times New Roman"/>
              </a:rPr>
              <a:t>Selection</a:t>
            </a:r>
            <a:r>
              <a:rPr dirty="0" sz="2900" spc="-55" b="1">
                <a:latin typeface="Times New Roman"/>
                <a:cs typeface="Times New Roman"/>
              </a:rPr>
              <a:t> </a:t>
            </a:r>
            <a:r>
              <a:rPr dirty="0" sz="2900" spc="5" b="1">
                <a:latin typeface="Times New Roman"/>
                <a:cs typeface="Times New Roman"/>
              </a:rPr>
              <a:t>criteria: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900" spc="5">
                <a:latin typeface="Times New Roman"/>
                <a:cs typeface="Times New Roman"/>
              </a:rPr>
              <a:t>Based</a:t>
            </a:r>
            <a:r>
              <a:rPr dirty="0" sz="2900" spc="-55">
                <a:latin typeface="Times New Roman"/>
                <a:cs typeface="Times New Roman"/>
              </a:rPr>
              <a:t> </a:t>
            </a:r>
            <a:r>
              <a:rPr dirty="0" sz="2900" spc="5">
                <a:latin typeface="Times New Roman"/>
                <a:cs typeface="Times New Roman"/>
              </a:rPr>
              <a:t>on</a:t>
            </a:r>
            <a:endParaRPr sz="2900">
              <a:latin typeface="Times New Roman"/>
              <a:cs typeface="Times New Roman"/>
            </a:endParaRPr>
          </a:p>
          <a:p>
            <a:pPr marL="381000" indent="-3689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81635" algn="l"/>
              </a:tabLst>
            </a:pPr>
            <a:r>
              <a:rPr dirty="0" sz="2900">
                <a:latin typeface="Times New Roman"/>
                <a:cs typeface="Times New Roman"/>
              </a:rPr>
              <a:t>Field</a:t>
            </a:r>
            <a:r>
              <a:rPr dirty="0" sz="2900" spc="-50">
                <a:latin typeface="Times New Roman"/>
                <a:cs typeface="Times New Roman"/>
              </a:rPr>
              <a:t> </a:t>
            </a:r>
            <a:r>
              <a:rPr dirty="0" sz="2900" spc="5">
                <a:latin typeface="Times New Roman"/>
                <a:cs typeface="Times New Roman"/>
              </a:rPr>
              <a:t>survival</a:t>
            </a:r>
            <a:endParaRPr sz="2900">
              <a:latin typeface="Times New Roman"/>
              <a:cs typeface="Times New Roman"/>
            </a:endParaRPr>
          </a:p>
          <a:p>
            <a:pPr marL="381000" indent="-3689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81635" algn="l"/>
              </a:tabLst>
            </a:pPr>
            <a:r>
              <a:rPr dirty="0" sz="2900">
                <a:latin typeface="Times New Roman"/>
                <a:cs typeface="Times New Roman"/>
              </a:rPr>
              <a:t>Freezing</a:t>
            </a:r>
            <a:r>
              <a:rPr dirty="0" sz="2900" spc="-55">
                <a:latin typeface="Times New Roman"/>
                <a:cs typeface="Times New Roman"/>
              </a:rPr>
              <a:t> </a:t>
            </a:r>
            <a:r>
              <a:rPr dirty="0" sz="2900">
                <a:latin typeface="Times New Roman"/>
                <a:cs typeface="Times New Roman"/>
              </a:rPr>
              <a:t>test</a:t>
            </a:r>
            <a:r>
              <a:rPr dirty="0" sz="2900" spc="-30">
                <a:latin typeface="Times New Roman"/>
                <a:cs typeface="Times New Roman"/>
              </a:rPr>
              <a:t> </a:t>
            </a:r>
            <a:r>
              <a:rPr dirty="0" sz="2900">
                <a:latin typeface="Times New Roman"/>
                <a:cs typeface="Times New Roman"/>
              </a:rPr>
              <a:t>in</a:t>
            </a:r>
            <a:r>
              <a:rPr dirty="0" sz="2900" spc="5">
                <a:latin typeface="Times New Roman"/>
                <a:cs typeface="Times New Roman"/>
              </a:rPr>
              <a:t> laboratory</a:t>
            </a:r>
            <a:endParaRPr sz="2900">
              <a:latin typeface="Times New Roman"/>
              <a:cs typeface="Times New Roman"/>
            </a:endParaRPr>
          </a:p>
          <a:p>
            <a:pPr marL="381635" indent="-3695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82270" algn="l"/>
              </a:tabLst>
            </a:pPr>
            <a:r>
              <a:rPr dirty="0" sz="2900">
                <a:latin typeface="Times New Roman"/>
                <a:cs typeface="Times New Roman"/>
              </a:rPr>
              <a:t>Cryo</a:t>
            </a:r>
            <a:r>
              <a:rPr dirty="0" sz="2900" spc="-40">
                <a:latin typeface="Times New Roman"/>
                <a:cs typeface="Times New Roman"/>
              </a:rPr>
              <a:t> </a:t>
            </a:r>
            <a:r>
              <a:rPr dirty="0" sz="2900">
                <a:latin typeface="Times New Roman"/>
                <a:cs typeface="Times New Roman"/>
              </a:rPr>
              <a:t>freezing</a:t>
            </a:r>
            <a:endParaRPr sz="2900">
              <a:latin typeface="Times New Roman"/>
              <a:cs typeface="Times New Roman"/>
            </a:endParaRPr>
          </a:p>
          <a:p>
            <a:pPr marL="381000" indent="-3689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81635" algn="l"/>
              </a:tabLst>
            </a:pPr>
            <a:r>
              <a:rPr dirty="0" sz="2900">
                <a:latin typeface="Times New Roman"/>
                <a:cs typeface="Times New Roman"/>
              </a:rPr>
              <a:t>Osmoregulation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1673" y="85862"/>
            <a:ext cx="9072880" cy="577977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-10" b="1">
                <a:latin typeface="Times New Roman"/>
                <a:cs typeface="Times New Roman"/>
              </a:rPr>
              <a:t>Problems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in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breeding</a:t>
            </a:r>
            <a:r>
              <a:rPr dirty="0" sz="2800" spc="-7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freezing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tolerance</a:t>
            </a:r>
            <a:endParaRPr sz="2800">
              <a:latin typeface="Times New Roman"/>
              <a:cs typeface="Times New Roman"/>
            </a:endParaRPr>
          </a:p>
          <a:p>
            <a:pPr marL="12700" marR="680720">
              <a:lnSpc>
                <a:spcPct val="93300"/>
              </a:lnSpc>
              <a:spcBef>
                <a:spcPts val="1285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Tolerance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complex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trait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involves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several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components. </a:t>
            </a:r>
            <a:r>
              <a:rPr dirty="0" sz="2800" spc="5">
                <a:latin typeface="Times New Roman"/>
                <a:cs typeface="Times New Roman"/>
              </a:rPr>
              <a:t>So, </a:t>
            </a:r>
            <a:r>
              <a:rPr dirty="0" sz="2800">
                <a:latin typeface="Times New Roman"/>
                <a:cs typeface="Times New Roman"/>
              </a:rPr>
              <a:t>it is </a:t>
            </a:r>
            <a:r>
              <a:rPr dirty="0" sz="2800" spc="5">
                <a:latin typeface="Times New Roman"/>
                <a:cs typeface="Times New Roman"/>
              </a:rPr>
              <a:t>not ready </a:t>
            </a:r>
            <a:r>
              <a:rPr dirty="0" sz="2800">
                <a:latin typeface="Times New Roman"/>
                <a:cs typeface="Times New Roman"/>
              </a:rPr>
              <a:t>measurable </a:t>
            </a:r>
            <a:r>
              <a:rPr dirty="0" sz="2800" spc="5">
                <a:latin typeface="Times New Roman"/>
                <a:cs typeface="Times New Roman"/>
              </a:rPr>
              <a:t>under </a:t>
            </a:r>
            <a:r>
              <a:rPr dirty="0" sz="2800">
                <a:latin typeface="Times New Roman"/>
                <a:cs typeface="Times New Roman"/>
              </a:rPr>
              <a:t>field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conditions</a:t>
            </a:r>
            <a:endParaRPr sz="2800">
              <a:latin typeface="Times New Roman"/>
              <a:cs typeface="Times New Roman"/>
            </a:endParaRPr>
          </a:p>
          <a:p>
            <a:pPr marL="12700" marR="19685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Breeding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work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field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conditions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highly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influenced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by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environmental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factors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biotic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stresses</a:t>
            </a:r>
            <a:endParaRPr sz="2800">
              <a:latin typeface="Times New Roman"/>
              <a:cs typeface="Times New Roman"/>
            </a:endParaRPr>
          </a:p>
          <a:p>
            <a:pPr marL="12700" marR="574040">
              <a:lnSpc>
                <a:spcPts val="3120"/>
              </a:lnSpc>
              <a:spcBef>
                <a:spcPts val="132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Due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large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X</a:t>
            </a:r>
            <a:r>
              <a:rPr dirty="0" sz="2800">
                <a:latin typeface="Times New Roman"/>
                <a:cs typeface="Times New Roman"/>
              </a:rPr>
              <a:t> 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for</a:t>
            </a:r>
            <a:r>
              <a:rPr dirty="0" sz="2800" spc="5">
                <a:latin typeface="Times New Roman"/>
                <a:cs typeface="Times New Roman"/>
              </a:rPr>
              <a:t> the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trait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field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survival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shows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poor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heritability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00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Freezing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tolerance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also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shows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large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GXE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interaction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which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limits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progress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selection</a:t>
            </a:r>
            <a:endParaRPr sz="2800">
              <a:latin typeface="Times New Roman"/>
              <a:cs typeface="Times New Roman"/>
            </a:endParaRPr>
          </a:p>
          <a:p>
            <a:pPr marL="12700" marR="864235">
              <a:lnSpc>
                <a:spcPts val="3120"/>
              </a:lnSpc>
              <a:spcBef>
                <a:spcPts val="1320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Laboratory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tests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yet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developed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screen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large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breeding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population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6297" y="218643"/>
            <a:ext cx="9201150" cy="587883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23215" marR="5080" indent="-311150">
              <a:lnSpc>
                <a:spcPct val="92900"/>
              </a:lnSpc>
              <a:spcBef>
                <a:spcPts val="345"/>
              </a:spcBef>
              <a:buFont typeface="Times New Roman"/>
              <a:buAutoNum type="arabicPeriod" startAt="4"/>
              <a:tabLst>
                <a:tab pos="369570" algn="l"/>
              </a:tabLst>
            </a:pPr>
            <a:r>
              <a:rPr dirty="0"/>
              <a:t>	</a:t>
            </a:r>
            <a:r>
              <a:rPr dirty="0" sz="2800" spc="-5" b="1">
                <a:latin typeface="Times New Roman"/>
                <a:cs typeface="Times New Roman"/>
              </a:rPr>
              <a:t>Drought </a:t>
            </a:r>
            <a:r>
              <a:rPr dirty="0" sz="2800" spc="5" b="1">
                <a:latin typeface="Times New Roman"/>
                <a:cs typeface="Times New Roman"/>
              </a:rPr>
              <a:t>Resistance </a:t>
            </a:r>
            <a:r>
              <a:rPr dirty="0" sz="2800">
                <a:latin typeface="Times New Roman"/>
                <a:cs typeface="Times New Roman"/>
              </a:rPr>
              <a:t>: It </a:t>
            </a:r>
            <a:r>
              <a:rPr dirty="0" sz="2800" spc="5">
                <a:latin typeface="Times New Roman"/>
                <a:cs typeface="Times New Roman"/>
              </a:rPr>
              <a:t>is the sum total of avoidance and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Tolerance.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refers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genetic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ability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 </a:t>
            </a:r>
            <a:r>
              <a:rPr dirty="0" sz="2800">
                <a:latin typeface="Times New Roman"/>
                <a:cs typeface="Times New Roman"/>
              </a:rPr>
              <a:t>plants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give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good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moisture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conditions.</a:t>
            </a:r>
            <a:endParaRPr sz="2800">
              <a:latin typeface="Times New Roman"/>
              <a:cs typeface="Times New Roman"/>
            </a:endParaRPr>
          </a:p>
          <a:p>
            <a:pPr marL="12700" marR="664845">
              <a:lnSpc>
                <a:spcPts val="3120"/>
              </a:lnSpc>
              <a:spcBef>
                <a:spcPts val="1390"/>
              </a:spcBef>
            </a:pPr>
            <a:r>
              <a:rPr dirty="0" sz="2800" spc="-35" b="1">
                <a:latin typeface="Times New Roman"/>
                <a:cs typeface="Times New Roman"/>
              </a:rPr>
              <a:t>Various </a:t>
            </a:r>
            <a:r>
              <a:rPr dirty="0" sz="2800" b="1">
                <a:latin typeface="Times New Roman"/>
                <a:cs typeface="Times New Roman"/>
              </a:rPr>
              <a:t>morphological, physiological </a:t>
            </a:r>
            <a:r>
              <a:rPr dirty="0" sz="2800" spc="5" b="1">
                <a:latin typeface="Times New Roman"/>
                <a:cs typeface="Times New Roman"/>
              </a:rPr>
              <a:t>and </a:t>
            </a:r>
            <a:r>
              <a:rPr dirty="0" sz="2800" b="1">
                <a:latin typeface="Times New Roman"/>
                <a:cs typeface="Times New Roman"/>
              </a:rPr>
              <a:t>biochemical </a:t>
            </a:r>
            <a:r>
              <a:rPr dirty="0" sz="2800" spc="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features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/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parameters</a:t>
            </a:r>
            <a:r>
              <a:rPr dirty="0" sz="2800" spc="-3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associated</a:t>
            </a:r>
            <a:r>
              <a:rPr dirty="0" sz="2800" spc="-75" b="1">
                <a:latin typeface="Times New Roman"/>
                <a:cs typeface="Times New Roman"/>
              </a:rPr>
              <a:t> </a:t>
            </a:r>
            <a:r>
              <a:rPr dirty="0" sz="2800" spc="10" b="1">
                <a:latin typeface="Times New Roman"/>
                <a:cs typeface="Times New Roman"/>
              </a:rPr>
              <a:t>with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drought</a:t>
            </a:r>
            <a:r>
              <a:rPr dirty="0" sz="2800" spc="-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5" b="1">
                <a:latin typeface="Times New Roman"/>
                <a:cs typeface="Times New Roman"/>
              </a:rPr>
              <a:t>a.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Morphological</a:t>
            </a:r>
            <a:endParaRPr sz="2800">
              <a:latin typeface="Times New Roman"/>
              <a:cs typeface="Times New Roman"/>
            </a:endParaRPr>
          </a:p>
          <a:p>
            <a:pPr lvl="1" marL="368935" indent="-356870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Earliness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2.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tillering</a:t>
            </a:r>
            <a:endParaRPr sz="2800">
              <a:latin typeface="Times New Roman"/>
              <a:cs typeface="Times New Roman"/>
            </a:endParaRPr>
          </a:p>
          <a:p>
            <a:pPr marL="12700" marR="39370">
              <a:lnSpc>
                <a:spcPct val="93000"/>
              </a:lnSpc>
              <a:spcBef>
                <a:spcPts val="1290"/>
              </a:spcBef>
            </a:pPr>
            <a:r>
              <a:rPr dirty="0" sz="2800" spc="5">
                <a:latin typeface="Times New Roman"/>
                <a:cs typeface="Times New Roman"/>
              </a:rPr>
              <a:t>3. </a:t>
            </a:r>
            <a:r>
              <a:rPr dirty="0" sz="2800">
                <a:latin typeface="Times New Roman"/>
                <a:cs typeface="Times New Roman"/>
              </a:rPr>
              <a:t>Leaf </a:t>
            </a:r>
            <a:r>
              <a:rPr dirty="0" sz="2800" spc="5">
                <a:latin typeface="Times New Roman"/>
                <a:cs typeface="Times New Roman"/>
              </a:rPr>
              <a:t>characters </a:t>
            </a:r>
            <a:r>
              <a:rPr dirty="0" sz="2800">
                <a:latin typeface="Times New Roman"/>
                <a:cs typeface="Times New Roman"/>
              </a:rPr>
              <a:t>: </a:t>
            </a:r>
            <a:r>
              <a:rPr dirty="0" sz="2800" spc="-5">
                <a:latin typeface="Times New Roman"/>
                <a:cs typeface="Times New Roman"/>
              </a:rPr>
              <a:t>Leaf </a:t>
            </a:r>
            <a:r>
              <a:rPr dirty="0" sz="2800">
                <a:latin typeface="Times New Roman"/>
                <a:cs typeface="Times New Roman"/>
              </a:rPr>
              <a:t>rolling , Leaf </a:t>
            </a:r>
            <a:r>
              <a:rPr dirty="0" sz="2800" spc="5">
                <a:latin typeface="Times New Roman"/>
                <a:cs typeface="Times New Roman"/>
              </a:rPr>
              <a:t>folding, </a:t>
            </a:r>
            <a:r>
              <a:rPr dirty="0" sz="2800">
                <a:latin typeface="Times New Roman"/>
                <a:cs typeface="Times New Roman"/>
              </a:rPr>
              <a:t>Leaf shedding, 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 reflectance </a:t>
            </a:r>
            <a:r>
              <a:rPr dirty="0" sz="2800" spc="5">
                <a:latin typeface="Times New Roman"/>
                <a:cs typeface="Times New Roman"/>
              </a:rPr>
              <a:t>4. Reduced leaf </a:t>
            </a:r>
            <a:r>
              <a:rPr dirty="0" sz="2800">
                <a:latin typeface="Times New Roman"/>
                <a:cs typeface="Times New Roman"/>
              </a:rPr>
              <a:t>area : Narrow leaf, </a:t>
            </a:r>
            <a:r>
              <a:rPr dirty="0" sz="2800" spc="5">
                <a:latin typeface="Times New Roman"/>
                <a:cs typeface="Times New Roman"/>
              </a:rPr>
              <a:t>Change in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angle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5.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Hairiness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(presence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hairs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on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parts,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lowers </a:t>
            </a:r>
            <a:r>
              <a:rPr dirty="0" sz="2800" spc="5">
                <a:latin typeface="Times New Roman"/>
                <a:cs typeface="Times New Roman"/>
              </a:rPr>
              <a:t>leaf </a:t>
            </a:r>
            <a:r>
              <a:rPr dirty="0" sz="2800">
                <a:latin typeface="Times New Roman"/>
                <a:cs typeface="Times New Roman"/>
              </a:rPr>
              <a:t>temperature </a:t>
            </a:r>
            <a:r>
              <a:rPr dirty="0" sz="2800" spc="5">
                <a:latin typeface="Times New Roman"/>
                <a:cs typeface="Times New Roman"/>
              </a:rPr>
              <a:t>and reduce </a:t>
            </a:r>
            <a:r>
              <a:rPr dirty="0" sz="2800">
                <a:latin typeface="Times New Roman"/>
                <a:cs typeface="Times New Roman"/>
              </a:rPr>
              <a:t>transpiration) </a:t>
            </a:r>
            <a:r>
              <a:rPr dirty="0" sz="2800" spc="5">
                <a:latin typeface="Times New Roman"/>
                <a:cs typeface="Times New Roman"/>
              </a:rPr>
              <a:t>6. Colour of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ea</a:t>
            </a:r>
            <a:r>
              <a:rPr dirty="0" sz="2800" spc="10">
                <a:latin typeface="Times New Roman"/>
                <a:cs typeface="Times New Roman"/>
              </a:rPr>
              <a:t>v</a:t>
            </a:r>
            <a:r>
              <a:rPr dirty="0" sz="2800">
                <a:latin typeface="Times New Roman"/>
                <a:cs typeface="Times New Roman"/>
              </a:rPr>
              <a:t>es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7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245">
                <a:latin typeface="Times New Roman"/>
                <a:cs typeface="Times New Roman"/>
              </a:rPr>
              <a:t>W</a:t>
            </a:r>
            <a:r>
              <a:rPr dirty="0" sz="2800">
                <a:latin typeface="Times New Roman"/>
                <a:cs typeface="Times New Roman"/>
              </a:rPr>
              <a:t>ax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sz="2800" spc="15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1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8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180">
                <a:latin typeface="Times New Roman"/>
                <a:cs typeface="Times New Roman"/>
              </a:rPr>
              <a:t> </a:t>
            </a:r>
            <a:r>
              <a:rPr dirty="0" sz="2800" spc="-275">
                <a:latin typeface="Times New Roman"/>
                <a:cs typeface="Times New Roman"/>
              </a:rPr>
              <a:t>A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35">
                <a:latin typeface="Times New Roman"/>
                <a:cs typeface="Times New Roman"/>
              </a:rPr>
              <a:t>(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10">
                <a:latin typeface="Times New Roman"/>
                <a:cs typeface="Times New Roman"/>
              </a:rPr>
              <a:t>g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w</a:t>
            </a:r>
            <a:r>
              <a:rPr dirty="0" sz="2800" spc="5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</a:t>
            </a:r>
            <a:r>
              <a:rPr dirty="0" sz="2800">
                <a:latin typeface="Times New Roman"/>
                <a:cs typeface="Times New Roman"/>
              </a:rPr>
              <a:t>ar</a:t>
            </a:r>
            <a:r>
              <a:rPr dirty="0" sz="2800" spc="10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)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9</a:t>
            </a:r>
            <a:r>
              <a:rPr dirty="0" sz="2800">
                <a:latin typeface="Times New Roman"/>
                <a:cs typeface="Times New Roman"/>
              </a:rPr>
              <a:t>.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</a:t>
            </a:r>
            <a:r>
              <a:rPr dirty="0" sz="2800" spc="5">
                <a:latin typeface="Times New Roman"/>
                <a:cs typeface="Times New Roman"/>
              </a:rPr>
              <a:t>oo</a:t>
            </a:r>
            <a:r>
              <a:rPr dirty="0" sz="2800">
                <a:latin typeface="Times New Roman"/>
                <a:cs typeface="Times New Roman"/>
              </a:rPr>
              <a:t>t  </a:t>
            </a:r>
            <a:r>
              <a:rPr dirty="0" sz="2800">
                <a:latin typeface="Times New Roman"/>
                <a:cs typeface="Times New Roman"/>
              </a:rPr>
              <a:t>system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(rooting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depth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intensity)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8864" y="85862"/>
            <a:ext cx="9227185" cy="475488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b="1">
                <a:latin typeface="Times New Roman"/>
                <a:cs typeface="Times New Roman"/>
              </a:rPr>
              <a:t>b.</a:t>
            </a:r>
            <a:r>
              <a:rPr dirty="0" sz="2800" spc="-4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Physiological</a:t>
            </a:r>
            <a:endParaRPr sz="2800">
              <a:latin typeface="Times New Roman"/>
              <a:cs typeface="Times New Roman"/>
            </a:endParaRPr>
          </a:p>
          <a:p>
            <a:pPr marL="12700" marR="161925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Photosynthesis (efficient system </a:t>
            </a:r>
            <a:r>
              <a:rPr dirty="0" sz="2800" spc="5">
                <a:latin typeface="Times New Roman"/>
                <a:cs typeface="Times New Roman"/>
              </a:rPr>
              <a:t>like C4) under stress, 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photosynthetic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efficiency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chloroplast</a:t>
            </a:r>
            <a:r>
              <a:rPr dirty="0" sz="2800" spc="-5">
                <a:latin typeface="Times New Roman"/>
                <a:cs typeface="Times New Roman"/>
              </a:rPr>
              <a:t> damage.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368935" algn="l"/>
              </a:tabLst>
            </a:pP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Transpiration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reduced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respiration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losses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Stomatal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behavior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(closure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stomata,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also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change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size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and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number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stomata)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25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Osmotic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adjustment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9570" algn="l"/>
              </a:tabLst>
            </a:pPr>
            <a:r>
              <a:rPr dirty="0" sz="2800" spc="-5">
                <a:latin typeface="Times New Roman"/>
                <a:cs typeface="Times New Roman"/>
              </a:rPr>
              <a:t>Leaf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enlargement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(increase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thickness)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Leaf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cuticle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wax (increases)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48864" y="0"/>
            <a:ext cx="8481060" cy="548068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800" spc="-5" b="1">
                <a:latin typeface="Times New Roman"/>
                <a:cs typeface="Times New Roman"/>
              </a:rPr>
              <a:t>C.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Biochemical</a:t>
            </a:r>
            <a:endParaRPr sz="2800">
              <a:latin typeface="Times New Roman"/>
              <a:cs typeface="Times New Roman"/>
            </a:endParaRPr>
          </a:p>
          <a:p>
            <a:pPr marL="347345" indent="-33528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47980" algn="l"/>
              </a:tabLst>
            </a:pPr>
            <a:r>
              <a:rPr dirty="0" sz="2800">
                <a:latin typeface="Times New Roman"/>
                <a:cs typeface="Times New Roman"/>
              </a:rPr>
              <a:t>Accumulation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proline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betaine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120"/>
              </a:lnSpc>
              <a:spcBef>
                <a:spcPts val="138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I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crea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-19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</a:t>
            </a:r>
            <a:r>
              <a:rPr dirty="0" sz="2800" spc="10">
                <a:latin typeface="Times New Roman"/>
                <a:cs typeface="Times New Roman"/>
              </a:rPr>
              <a:t>b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c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ac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</a:t>
            </a:r>
            <a:r>
              <a:rPr dirty="0" sz="2800" spc="10">
                <a:latin typeface="Times New Roman"/>
                <a:cs typeface="Times New Roman"/>
              </a:rPr>
              <a:t>b</a:t>
            </a:r>
            <a:r>
              <a:rPr dirty="0" sz="2800">
                <a:latin typeface="Times New Roman"/>
                <a:cs typeface="Times New Roman"/>
              </a:rPr>
              <a:t>ar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>
                <a:latin typeface="Times New Roman"/>
                <a:cs typeface="Times New Roman"/>
              </a:rPr>
              <a:t>)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th</a:t>
            </a:r>
            <a:r>
              <a:rPr dirty="0" sz="2800" spc="-35">
                <a:latin typeface="Times New Roman"/>
                <a:cs typeface="Times New Roman"/>
              </a:rPr>
              <a:t>y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10">
                <a:latin typeface="Times New Roman"/>
                <a:cs typeface="Times New Roman"/>
              </a:rPr>
              <a:t>n</a:t>
            </a:r>
            <a:r>
              <a:rPr dirty="0" sz="2800">
                <a:latin typeface="Times New Roman"/>
                <a:cs typeface="Times New Roman"/>
              </a:rPr>
              <a:t>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</a:t>
            </a:r>
            <a:r>
              <a:rPr dirty="0" sz="2800" spc="-50">
                <a:latin typeface="Times New Roman"/>
                <a:cs typeface="Times New Roman"/>
              </a:rPr>
              <a:t>m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>
                <a:latin typeface="Times New Roman"/>
                <a:cs typeface="Times New Roman"/>
              </a:rPr>
              <a:t>ze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&amp;  </a:t>
            </a:r>
            <a:r>
              <a:rPr dirty="0" sz="2800">
                <a:latin typeface="Times New Roman"/>
                <a:cs typeface="Times New Roman"/>
              </a:rPr>
              <a:t>wheat)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Protein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synthesis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(increases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stress)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Nitrate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– reductase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activity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800" spc="-5" b="1">
                <a:latin typeface="Times New Roman"/>
                <a:cs typeface="Times New Roman"/>
              </a:rPr>
              <a:t>Sources</a:t>
            </a:r>
            <a:r>
              <a:rPr dirty="0" sz="2800" spc="-5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drought</a:t>
            </a:r>
            <a:r>
              <a:rPr dirty="0" sz="2800" spc="-3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resistance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Cultivated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</a:t>
            </a:r>
            <a:endParaRPr sz="2800">
              <a:latin typeface="Times New Roman"/>
              <a:cs typeface="Times New Roman"/>
            </a:endParaRPr>
          </a:p>
          <a:p>
            <a:pPr marL="368300" indent="-356235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368935" algn="l"/>
              </a:tabLst>
            </a:pPr>
            <a:r>
              <a:rPr dirty="0" sz="2800">
                <a:latin typeface="Times New Roman"/>
                <a:cs typeface="Times New Roman"/>
              </a:rPr>
              <a:t>Land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(old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desi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primitive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varieties)</a:t>
            </a:r>
            <a:endParaRPr sz="2800">
              <a:latin typeface="Times New Roman"/>
              <a:cs typeface="Times New Roman"/>
            </a:endParaRPr>
          </a:p>
          <a:p>
            <a:pPr marL="362585" indent="-35052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363220" algn="l"/>
              </a:tabLst>
            </a:pPr>
            <a:r>
              <a:rPr dirty="0" sz="2800" spc="-35">
                <a:latin typeface="Times New Roman"/>
                <a:cs typeface="Times New Roman"/>
              </a:rPr>
              <a:t>Wild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relatives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(reported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several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crops)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8098" y="127621"/>
            <a:ext cx="8826500" cy="531558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example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215" marR="250825" indent="-311150">
              <a:lnSpc>
                <a:spcPts val="3120"/>
              </a:lnSpc>
              <a:spcBef>
                <a:spcPts val="1360"/>
              </a:spcBef>
              <a:tabLst>
                <a:tab pos="7317105" algn="l"/>
              </a:tabLst>
            </a:pP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W</a:t>
            </a:r>
            <a:r>
              <a:rPr dirty="0" sz="2800" spc="10">
                <a:latin typeface="Times New Roman"/>
                <a:cs typeface="Times New Roman"/>
              </a:rPr>
              <a:t>h</a:t>
            </a:r>
            <a:r>
              <a:rPr dirty="0" sz="2800">
                <a:latin typeface="Times New Roman"/>
                <a:cs typeface="Times New Roman"/>
              </a:rPr>
              <a:t>eat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A</a:t>
            </a:r>
            <a:r>
              <a:rPr dirty="0" sz="2800" i="1">
                <a:latin typeface="Times New Roman"/>
                <a:cs typeface="Times New Roman"/>
              </a:rPr>
              <a:t>e</a:t>
            </a:r>
            <a:r>
              <a:rPr dirty="0" sz="2800" spc="5" i="1">
                <a:latin typeface="Times New Roman"/>
                <a:cs typeface="Times New Roman"/>
              </a:rPr>
              <a:t>gilop</a:t>
            </a:r>
            <a:r>
              <a:rPr dirty="0" sz="2800" i="1">
                <a:latin typeface="Times New Roman"/>
                <a:cs typeface="Times New Roman"/>
              </a:rPr>
              <a:t>s</a:t>
            </a:r>
            <a:r>
              <a:rPr dirty="0" sz="2800" spc="-75" i="1">
                <a:latin typeface="Times New Roman"/>
                <a:cs typeface="Times New Roman"/>
              </a:rPr>
              <a:t> </a:t>
            </a:r>
            <a:r>
              <a:rPr dirty="0" sz="2800" spc="-325" i="1">
                <a:latin typeface="Times New Roman"/>
                <a:cs typeface="Times New Roman"/>
              </a:rPr>
              <a:t>V</a:t>
            </a:r>
            <a:r>
              <a:rPr dirty="0" sz="2800" spc="10" i="1">
                <a:latin typeface="Times New Roman"/>
                <a:cs typeface="Times New Roman"/>
              </a:rPr>
              <a:t>a</a:t>
            </a:r>
            <a:r>
              <a:rPr dirty="0" sz="2800" spc="5" i="1">
                <a:latin typeface="Times New Roman"/>
                <a:cs typeface="Times New Roman"/>
              </a:rPr>
              <a:t>r</a:t>
            </a:r>
            <a:r>
              <a:rPr dirty="0" sz="2800" spc="5" i="1">
                <a:latin typeface="Times New Roman"/>
                <a:cs typeface="Times New Roman"/>
              </a:rPr>
              <a:t>iabi</a:t>
            </a:r>
            <a:r>
              <a:rPr dirty="0" sz="2800" spc="-15" i="1">
                <a:latin typeface="Times New Roman"/>
                <a:cs typeface="Times New Roman"/>
              </a:rPr>
              <a:t>li</a:t>
            </a:r>
            <a:r>
              <a:rPr dirty="0" sz="2800" spc="5" i="1">
                <a:latin typeface="Times New Roman"/>
                <a:cs typeface="Times New Roman"/>
              </a:rPr>
              <a:t>s</a:t>
            </a:r>
            <a:r>
              <a:rPr dirty="0" sz="2800" i="1">
                <a:latin typeface="Times New Roman"/>
                <a:cs typeface="Times New Roman"/>
              </a:rPr>
              <a:t>,</a:t>
            </a:r>
            <a:r>
              <a:rPr dirty="0" sz="2800" spc="-60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A</a:t>
            </a:r>
            <a:r>
              <a:rPr dirty="0" sz="2800" i="1">
                <a:latin typeface="Times New Roman"/>
                <a:cs typeface="Times New Roman"/>
              </a:rPr>
              <a:t>e</a:t>
            </a:r>
            <a:r>
              <a:rPr dirty="0" sz="2800" spc="5" i="1">
                <a:latin typeface="Times New Roman"/>
                <a:cs typeface="Times New Roman"/>
              </a:rPr>
              <a:t>gilo</a:t>
            </a:r>
            <a:r>
              <a:rPr dirty="0" sz="2800" spc="-10" i="1">
                <a:latin typeface="Times New Roman"/>
                <a:cs typeface="Times New Roman"/>
              </a:rPr>
              <a:t>p</a:t>
            </a:r>
            <a:r>
              <a:rPr dirty="0" sz="2800" i="1">
                <a:latin typeface="Times New Roman"/>
                <a:cs typeface="Times New Roman"/>
              </a:rPr>
              <a:t>s</a:t>
            </a:r>
            <a:r>
              <a:rPr dirty="0" sz="2800" spc="-55" i="1">
                <a:latin typeface="Times New Roman"/>
                <a:cs typeface="Times New Roman"/>
              </a:rPr>
              <a:t> </a:t>
            </a:r>
            <a:r>
              <a:rPr dirty="0" sz="2800" spc="10" i="1">
                <a:latin typeface="Times New Roman"/>
                <a:cs typeface="Times New Roman"/>
              </a:rPr>
              <a:t>s</a:t>
            </a:r>
            <a:r>
              <a:rPr dirty="0" sz="2800" spc="15" i="1">
                <a:latin typeface="Times New Roman"/>
                <a:cs typeface="Times New Roman"/>
              </a:rPr>
              <a:t>p</a:t>
            </a:r>
            <a:r>
              <a:rPr dirty="0" sz="2800" i="1">
                <a:latin typeface="Times New Roman"/>
                <a:cs typeface="Times New Roman"/>
              </a:rPr>
              <a:t>e</a:t>
            </a:r>
            <a:r>
              <a:rPr dirty="0" sz="2800" spc="10" i="1">
                <a:latin typeface="Times New Roman"/>
                <a:cs typeface="Times New Roman"/>
              </a:rPr>
              <a:t>l</a:t>
            </a:r>
            <a:r>
              <a:rPr dirty="0" sz="2800" spc="5" i="1">
                <a:latin typeface="Times New Roman"/>
                <a:cs typeface="Times New Roman"/>
              </a:rPr>
              <a:t>t</a:t>
            </a:r>
            <a:r>
              <a:rPr dirty="0" sz="2800" spc="-15" i="1">
                <a:latin typeface="Times New Roman"/>
                <a:cs typeface="Times New Roman"/>
              </a:rPr>
              <a:t>oi</a:t>
            </a:r>
            <a:r>
              <a:rPr dirty="0" sz="2800" spc="15" i="1">
                <a:latin typeface="Times New Roman"/>
                <a:cs typeface="Times New Roman"/>
              </a:rPr>
              <a:t>d</a:t>
            </a:r>
            <a:r>
              <a:rPr dirty="0" sz="2800" spc="-25" i="1">
                <a:latin typeface="Times New Roman"/>
                <a:cs typeface="Times New Roman"/>
              </a:rPr>
              <a:t>e</a:t>
            </a:r>
            <a:r>
              <a:rPr dirty="0" sz="2800" spc="-10" i="1">
                <a:latin typeface="Times New Roman"/>
                <a:cs typeface="Times New Roman"/>
              </a:rPr>
              <a:t>s</a:t>
            </a:r>
            <a:r>
              <a:rPr dirty="0" sz="2800" i="1">
                <a:latin typeface="Times New Roman"/>
                <a:cs typeface="Times New Roman"/>
              </a:rPr>
              <a:t>,</a:t>
            </a:r>
            <a:r>
              <a:rPr dirty="0" sz="2800" i="1">
                <a:latin typeface="Times New Roman"/>
                <a:cs typeface="Times New Roman"/>
              </a:rPr>
              <a:t>	</a:t>
            </a:r>
            <a:r>
              <a:rPr dirty="0" sz="2800" spc="-10" i="1">
                <a:latin typeface="Times New Roman"/>
                <a:cs typeface="Times New Roman"/>
              </a:rPr>
              <a:t>A</a:t>
            </a:r>
            <a:r>
              <a:rPr dirty="0" sz="2800" i="1">
                <a:latin typeface="Times New Roman"/>
                <a:cs typeface="Times New Roman"/>
              </a:rPr>
              <a:t>e</a:t>
            </a:r>
            <a:r>
              <a:rPr dirty="0" sz="2800" spc="5" i="1">
                <a:latin typeface="Times New Roman"/>
                <a:cs typeface="Times New Roman"/>
              </a:rPr>
              <a:t>gilo</a:t>
            </a:r>
            <a:r>
              <a:rPr dirty="0" sz="2800" spc="-10" i="1">
                <a:latin typeface="Times New Roman"/>
                <a:cs typeface="Times New Roman"/>
              </a:rPr>
              <a:t>p</a:t>
            </a:r>
            <a:r>
              <a:rPr dirty="0" sz="2800" i="1">
                <a:latin typeface="Times New Roman"/>
                <a:cs typeface="Times New Roman"/>
              </a:rPr>
              <a:t>s  </a:t>
            </a:r>
            <a:r>
              <a:rPr dirty="0" sz="2800" i="1">
                <a:latin typeface="Times New Roman"/>
                <a:cs typeface="Times New Roman"/>
              </a:rPr>
              <a:t>umbellulata,</a:t>
            </a:r>
            <a:r>
              <a:rPr dirty="0" sz="2800" spc="-130" i="1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Aegilops</a:t>
            </a:r>
            <a:r>
              <a:rPr dirty="0" sz="2800" spc="-70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squarrosa</a:t>
            </a:r>
            <a:r>
              <a:rPr dirty="0" sz="2800" spc="-50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endParaRPr sz="2800">
              <a:latin typeface="Times New Roman"/>
              <a:cs typeface="Times New Roman"/>
            </a:endParaRPr>
          </a:p>
          <a:p>
            <a:pPr marL="323215" marR="5080" indent="-311150">
              <a:lnSpc>
                <a:spcPts val="3120"/>
              </a:lnSpc>
              <a:spcBef>
                <a:spcPts val="1325"/>
              </a:spcBef>
            </a:pP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Sugarcane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 i="1">
                <a:latin typeface="Times New Roman"/>
                <a:cs typeface="Times New Roman"/>
              </a:rPr>
              <a:t>Sacharum</a:t>
            </a:r>
            <a:r>
              <a:rPr dirty="0" sz="2800" spc="-85" i="1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spontaneam</a:t>
            </a:r>
            <a:r>
              <a:rPr dirty="0" sz="2800" spc="-40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&amp;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salinity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800" spc="5" b="1">
                <a:latin typeface="Times New Roman"/>
                <a:cs typeface="Times New Roman"/>
              </a:rPr>
              <a:t>4.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Transgenes</a:t>
            </a:r>
            <a:r>
              <a:rPr dirty="0" sz="2800" spc="-9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800">
                <a:latin typeface="Times New Roman"/>
                <a:cs typeface="Times New Roman"/>
              </a:rPr>
              <a:t>Eg.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‘Rab’</a:t>
            </a:r>
            <a:r>
              <a:rPr dirty="0" sz="2800" spc="-2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(Responsive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abscisic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acid)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rice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800" spc="-5" b="1">
                <a:latin typeface="Times New Roman"/>
                <a:cs typeface="Times New Roman"/>
              </a:rPr>
              <a:t>Screening</a:t>
            </a:r>
            <a:r>
              <a:rPr dirty="0" sz="2800" spc="-8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/ Evaluation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369570" algn="l"/>
              </a:tabLst>
            </a:pPr>
            <a:r>
              <a:rPr dirty="0" sz="2800" spc="5">
                <a:latin typeface="Times New Roman"/>
                <a:cs typeface="Times New Roman"/>
              </a:rPr>
              <a:t>Field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Env.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Highly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desirable</a:t>
            </a:r>
            <a:endParaRPr sz="2800">
              <a:latin typeface="Times New Roman"/>
              <a:cs typeface="Times New Roman"/>
            </a:endParaRPr>
          </a:p>
          <a:p>
            <a:pPr marL="368935" indent="-35687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369570" algn="l"/>
              </a:tabLst>
            </a:pPr>
            <a:r>
              <a:rPr dirty="0" sz="2800">
                <a:latin typeface="Times New Roman"/>
                <a:cs typeface="Times New Roman"/>
              </a:rPr>
              <a:t>Green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house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Env.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More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precisely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controlled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field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6283" y="66050"/>
            <a:ext cx="8819515" cy="538353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800" spc="5" b="1">
                <a:latin typeface="Times New Roman"/>
                <a:cs typeface="Times New Roman"/>
              </a:rPr>
              <a:t>B</a:t>
            </a:r>
            <a:r>
              <a:rPr dirty="0" sz="2800" spc="-45" b="1">
                <a:latin typeface="Times New Roman"/>
                <a:cs typeface="Times New Roman"/>
              </a:rPr>
              <a:t>r</a:t>
            </a:r>
            <a:r>
              <a:rPr dirty="0" sz="2800" spc="5" b="1">
                <a:latin typeface="Times New Roman"/>
                <a:cs typeface="Times New Roman"/>
              </a:rPr>
              <a:t>eed</a:t>
            </a:r>
            <a:r>
              <a:rPr dirty="0" sz="2800" spc="10" b="1">
                <a:latin typeface="Times New Roman"/>
                <a:cs typeface="Times New Roman"/>
              </a:rPr>
              <a:t>i</a:t>
            </a:r>
            <a:r>
              <a:rPr dirty="0" sz="2800" spc="5" b="1">
                <a:latin typeface="Times New Roman"/>
                <a:cs typeface="Times New Roman"/>
              </a:rPr>
              <a:t>ng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M</a:t>
            </a:r>
            <a:r>
              <a:rPr dirty="0" sz="2800" b="1">
                <a:latin typeface="Times New Roman"/>
                <a:cs typeface="Times New Roman"/>
              </a:rPr>
              <a:t>eth</a:t>
            </a:r>
            <a:r>
              <a:rPr dirty="0" sz="2800" spc="15" b="1">
                <a:latin typeface="Times New Roman"/>
                <a:cs typeface="Times New Roman"/>
              </a:rPr>
              <a:t>o</a:t>
            </a:r>
            <a:r>
              <a:rPr dirty="0" sz="2800" b="1">
                <a:latin typeface="Times New Roman"/>
                <a:cs typeface="Times New Roman"/>
              </a:rPr>
              <a:t>ds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15" b="1">
                <a:latin typeface="Times New Roman"/>
                <a:cs typeface="Times New Roman"/>
              </a:rPr>
              <a:t>a</a:t>
            </a:r>
            <a:r>
              <a:rPr dirty="0" sz="2800" spc="5" b="1">
                <a:latin typeface="Times New Roman"/>
                <a:cs typeface="Times New Roman"/>
              </a:rPr>
              <a:t>nd</a:t>
            </a:r>
            <a:r>
              <a:rPr dirty="0" sz="2800" spc="-17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A</a:t>
            </a:r>
            <a:r>
              <a:rPr dirty="0" sz="2800" spc="5" b="1">
                <a:latin typeface="Times New Roman"/>
                <a:cs typeface="Times New Roman"/>
              </a:rPr>
              <a:t>pp</a:t>
            </a:r>
            <a:r>
              <a:rPr dirty="0" sz="2800" spc="-45" b="1">
                <a:latin typeface="Times New Roman"/>
                <a:cs typeface="Times New Roman"/>
              </a:rPr>
              <a:t>r</a:t>
            </a:r>
            <a:r>
              <a:rPr dirty="0" sz="2800" spc="15" b="1">
                <a:latin typeface="Times New Roman"/>
                <a:cs typeface="Times New Roman"/>
              </a:rPr>
              <a:t>oa</a:t>
            </a:r>
            <a:r>
              <a:rPr dirty="0" sz="2800" b="1">
                <a:latin typeface="Times New Roman"/>
                <a:cs typeface="Times New Roman"/>
              </a:rPr>
              <a:t>ches</a:t>
            </a:r>
            <a:endParaRPr sz="2800">
              <a:latin typeface="Times New Roman"/>
              <a:cs typeface="Times New Roman"/>
            </a:endParaRPr>
          </a:p>
          <a:p>
            <a:pPr marL="12700" marR="215265">
              <a:lnSpc>
                <a:spcPts val="3120"/>
              </a:lnSpc>
              <a:spcBef>
                <a:spcPts val="1360"/>
              </a:spcBef>
            </a:pPr>
            <a:r>
              <a:rPr dirty="0" sz="2800">
                <a:latin typeface="Times New Roman"/>
                <a:cs typeface="Times New Roman"/>
              </a:rPr>
              <a:t>It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important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that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drought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resistance</a:t>
            </a:r>
            <a:r>
              <a:rPr dirty="0" sz="2800" spc="-1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can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incorporated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material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with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high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genetic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potential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>
                <a:latin typeface="Times New Roman"/>
                <a:cs typeface="Times New Roman"/>
              </a:rPr>
              <a:t> yield.</a:t>
            </a:r>
            <a:endParaRPr sz="2800">
              <a:latin typeface="Times New Roman"/>
              <a:cs typeface="Times New Roman"/>
            </a:endParaRPr>
          </a:p>
          <a:p>
            <a:pPr marL="12700" marR="319405">
              <a:lnSpc>
                <a:spcPts val="3120"/>
              </a:lnSpc>
              <a:spcBef>
                <a:spcPts val="1325"/>
              </a:spcBef>
              <a:buAutoNum type="arabicPeriod"/>
              <a:tabLst>
                <a:tab pos="354965" algn="l"/>
              </a:tabLst>
            </a:pPr>
            <a:r>
              <a:rPr dirty="0" sz="2800" spc="-25">
                <a:latin typeface="Times New Roman"/>
                <a:cs typeface="Times New Roman"/>
              </a:rPr>
              <a:t>Yield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yield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components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5">
                <a:latin typeface="Times New Roman"/>
                <a:cs typeface="Times New Roman"/>
              </a:rPr>
              <a:t> best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evaluated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under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non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/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optimal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environments,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while</a:t>
            </a:r>
            <a:endParaRPr sz="2800">
              <a:latin typeface="Times New Roman"/>
              <a:cs typeface="Times New Roman"/>
            </a:endParaRPr>
          </a:p>
          <a:p>
            <a:pPr marL="370840" indent="-35877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71475" algn="l"/>
              </a:tabLst>
            </a:pPr>
            <a:r>
              <a:rPr dirty="0" sz="2800" spc="5">
                <a:latin typeface="Times New Roman"/>
                <a:cs typeface="Times New Roman"/>
              </a:rPr>
              <a:t>Drought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resistance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must</a:t>
            </a:r>
            <a:r>
              <a:rPr dirty="0" sz="2800" spc="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evaluated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under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water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2800" b="1">
                <a:latin typeface="Times New Roman"/>
                <a:cs typeface="Times New Roman"/>
              </a:rPr>
              <a:t>Breeding</a:t>
            </a:r>
            <a:r>
              <a:rPr dirty="0" sz="2800" spc="-8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methods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11150">
              <a:lnSpc>
                <a:spcPct val="93100"/>
              </a:lnSpc>
              <a:spcBef>
                <a:spcPts val="1290"/>
              </a:spcBef>
            </a:pPr>
            <a:r>
              <a:rPr dirty="0" sz="2800" spc="10">
                <a:latin typeface="Times New Roman"/>
                <a:cs typeface="Times New Roman"/>
              </a:rPr>
              <a:t>Methods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same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as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for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yield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and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other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economic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characters.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Breeding for drought </a:t>
            </a:r>
            <a:r>
              <a:rPr dirty="0" sz="2800">
                <a:latin typeface="Times New Roman"/>
                <a:cs typeface="Times New Roman"/>
              </a:rPr>
              <a:t>resistance refers </a:t>
            </a:r>
            <a:r>
              <a:rPr dirty="0" sz="2800" spc="5">
                <a:latin typeface="Times New Roman"/>
                <a:cs typeface="Times New Roman"/>
              </a:rPr>
              <a:t>to </a:t>
            </a:r>
            <a:r>
              <a:rPr dirty="0" sz="2800">
                <a:latin typeface="Times New Roman"/>
                <a:cs typeface="Times New Roman"/>
              </a:rPr>
              <a:t>breeding for </a:t>
            </a:r>
            <a:r>
              <a:rPr dirty="0" sz="2800" spc="-5">
                <a:latin typeface="Times New Roman"/>
                <a:cs typeface="Times New Roman"/>
              </a:rPr>
              <a:t>yield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 </a:t>
            </a:r>
            <a:r>
              <a:rPr dirty="0" sz="2800">
                <a:latin typeface="Times New Roman"/>
                <a:cs typeface="Times New Roman"/>
              </a:rPr>
              <a:t>moisture </a:t>
            </a:r>
            <a:r>
              <a:rPr dirty="0" sz="2800" spc="5">
                <a:latin typeface="Times New Roman"/>
                <a:cs typeface="Times New Roman"/>
              </a:rPr>
              <a:t>stress, </a:t>
            </a:r>
            <a:r>
              <a:rPr dirty="0" sz="2800">
                <a:latin typeface="Times New Roman"/>
                <a:cs typeface="Times New Roman"/>
              </a:rPr>
              <a:t>i.e. developing varieties </a:t>
            </a:r>
            <a:r>
              <a:rPr dirty="0" sz="2800" spc="-5">
                <a:latin typeface="Times New Roman"/>
                <a:cs typeface="Times New Roman"/>
              </a:rPr>
              <a:t>which </a:t>
            </a:r>
            <a:r>
              <a:rPr dirty="0" sz="2800">
                <a:latin typeface="Times New Roman"/>
                <a:cs typeface="Times New Roman"/>
              </a:rPr>
              <a:t>can </a:t>
            </a:r>
            <a:r>
              <a:rPr dirty="0" sz="2800" spc="5">
                <a:latin typeface="Times New Roman"/>
                <a:cs typeface="Times New Roman"/>
              </a:rPr>
              <a:t> give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high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yields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under</a:t>
            </a:r>
            <a:r>
              <a:rPr dirty="0" sz="2800" spc="-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stress.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common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methods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2023-07-06T08:42:11Z</dcterms:created>
  <dcterms:modified xsi:type="dcterms:W3CDTF">2023-07-06T08:42:11Z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2023-07-06T00:00:00Z</vt:filetime>
  </property>
</Properties>
</file>