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4695" y="27430"/>
            <a:ext cx="11862816" cy="68305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9377" y="150317"/>
            <a:ext cx="9224645" cy="129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89377" y="1419514"/>
            <a:ext cx="7633970" cy="2331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9265" y="5176824"/>
            <a:ext cx="5871210" cy="131762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170940" marR="5080" indent="-1158875">
              <a:lnSpc>
                <a:spcPts val="4900"/>
              </a:lnSpc>
              <a:spcBef>
                <a:spcPts val="570"/>
              </a:spcBef>
            </a:pPr>
            <a:r>
              <a:rPr sz="4400" b="1" spc="-10" dirty="0">
                <a:latin typeface="Times New Roman"/>
                <a:cs typeface="Times New Roman"/>
              </a:rPr>
              <a:t>BREEDING</a:t>
            </a:r>
            <a:r>
              <a:rPr sz="4400" b="1" spc="20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FOR</a:t>
            </a:r>
            <a:r>
              <a:rPr sz="4400" b="1" spc="-25" dirty="0">
                <a:latin typeface="Times New Roman"/>
                <a:cs typeface="Times New Roman"/>
              </a:rPr>
              <a:t> </a:t>
            </a:r>
            <a:r>
              <a:rPr sz="4400" b="1" spc="-110" dirty="0">
                <a:latin typeface="Times New Roman"/>
                <a:cs typeface="Times New Roman"/>
              </a:rPr>
              <a:t>SALT </a:t>
            </a:r>
            <a:r>
              <a:rPr sz="4400" b="1" spc="-1085" dirty="0">
                <a:latin typeface="Times New Roman"/>
                <a:cs typeface="Times New Roman"/>
              </a:rPr>
              <a:t> </a:t>
            </a:r>
            <a:r>
              <a:rPr sz="4400" b="1" spc="-20" dirty="0">
                <a:latin typeface="Times New Roman"/>
                <a:cs typeface="Times New Roman"/>
              </a:rPr>
              <a:t>TOLERANCE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3632" y="832103"/>
            <a:ext cx="5504688" cy="39593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914400"/>
            <a:ext cx="9047522" cy="47243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23215" marR="183515" indent="-311150">
              <a:lnSpc>
                <a:spcPct val="92900"/>
              </a:lnSpc>
              <a:spcBef>
                <a:spcPts val="345"/>
              </a:spcBef>
            </a:pPr>
            <a:r>
              <a:rPr sz="2800" b="1" spc="5" dirty="0">
                <a:latin typeface="Times New Roman"/>
                <a:cs typeface="Times New Roman"/>
              </a:rPr>
              <a:t>Salt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Tolerance: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refers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ability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plants</a:t>
            </a:r>
            <a:r>
              <a:rPr sz="2800" dirty="0">
                <a:latin typeface="Times New Roman"/>
                <a:cs typeface="Times New Roman"/>
              </a:rPr>
              <a:t> to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prevent,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reduce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overcome injurious </a:t>
            </a:r>
            <a:r>
              <a:rPr sz="2800" spc="-5" dirty="0">
                <a:latin typeface="Times New Roman"/>
                <a:cs typeface="Times New Roman"/>
              </a:rPr>
              <a:t>effects </a:t>
            </a:r>
            <a:r>
              <a:rPr sz="2800" spc="5" dirty="0">
                <a:latin typeface="Times New Roman"/>
                <a:cs typeface="Times New Roman"/>
              </a:rPr>
              <a:t>of soluble </a:t>
            </a:r>
            <a:r>
              <a:rPr sz="2800" spc="-5" dirty="0">
                <a:latin typeface="Times New Roman"/>
                <a:cs typeface="Times New Roman"/>
              </a:rPr>
              <a:t>salts </a:t>
            </a:r>
            <a:r>
              <a:rPr sz="2800" spc="5" dirty="0">
                <a:latin typeface="Times New Roman"/>
                <a:cs typeface="Times New Roman"/>
              </a:rPr>
              <a:t>present in their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root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zone.</a:t>
            </a:r>
            <a:endParaRPr sz="2800" dirty="0">
              <a:latin typeface="Times New Roman"/>
              <a:cs typeface="Times New Roman"/>
            </a:endParaRPr>
          </a:p>
          <a:p>
            <a:pPr marL="323215" marR="5080" indent="-311150" algn="just">
              <a:lnSpc>
                <a:spcPts val="3120"/>
              </a:lnSpc>
              <a:spcBef>
                <a:spcPts val="1385"/>
              </a:spcBef>
            </a:pP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global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problem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saline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alkali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soils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5" dirty="0">
                <a:latin typeface="Times New Roman"/>
                <a:cs typeface="Times New Roman"/>
              </a:rPr>
              <a:t>fond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almost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all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countries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world,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Semi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Arid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Tropic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(SAT)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world.</a:t>
            </a: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2800" spc="5" dirty="0">
                <a:latin typeface="Times New Roman"/>
                <a:cs typeface="Times New Roman"/>
              </a:rPr>
              <a:t>Problem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salinity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overcome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two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ways: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sz="2800" spc="5" dirty="0">
                <a:latin typeface="Times New Roman"/>
                <a:cs typeface="Times New Roman"/>
              </a:rPr>
              <a:t>Soil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reclaimation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30" dirty="0">
                <a:latin typeface="Times New Roman"/>
                <a:cs typeface="Times New Roman"/>
              </a:rPr>
              <a:t> costly,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time</a:t>
            </a:r>
            <a:r>
              <a:rPr sz="2800" dirty="0">
                <a:latin typeface="Times New Roman"/>
                <a:cs typeface="Times New Roman"/>
              </a:rPr>
              <a:t> consuming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short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lived</a:t>
            </a:r>
            <a:endParaRPr sz="2800" dirty="0">
              <a:latin typeface="Times New Roman"/>
              <a:cs typeface="Times New Roman"/>
            </a:endParaRPr>
          </a:p>
          <a:p>
            <a:pPr marL="12700" marR="474345" algn="just">
              <a:lnSpc>
                <a:spcPts val="3120"/>
              </a:lnSpc>
              <a:spcBef>
                <a:spcPts val="136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Resistant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varieties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less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costly,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effective,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lasting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require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longer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period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develop.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381000"/>
            <a:ext cx="9146920" cy="7126951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800" b="1" spc="5" dirty="0">
                <a:latin typeface="Times New Roman"/>
                <a:cs typeface="Times New Roman"/>
              </a:rPr>
              <a:t>Behavior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/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characteristics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of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plants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to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salt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Land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races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5" dirty="0">
                <a:latin typeface="Times New Roman"/>
                <a:cs typeface="Times New Roman"/>
              </a:rPr>
              <a:t> tolerant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High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yielding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varieties.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Tolerant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plants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varieties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found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affected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areas</a:t>
            </a:r>
          </a:p>
          <a:p>
            <a:pPr marL="12700" marR="269240">
              <a:lnSpc>
                <a:spcPts val="3120"/>
              </a:lnSpc>
              <a:spcBef>
                <a:spcPts val="132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Salt tolerance capacity </a:t>
            </a:r>
            <a:r>
              <a:rPr sz="2800" spc="-5" dirty="0">
                <a:latin typeface="Times New Roman"/>
                <a:cs typeface="Times New Roman"/>
              </a:rPr>
              <a:t>differs </a:t>
            </a:r>
            <a:r>
              <a:rPr sz="2800" spc="5" dirty="0">
                <a:latin typeface="Times New Roman"/>
                <a:cs typeface="Times New Roman"/>
              </a:rPr>
              <a:t>from species </a:t>
            </a:r>
            <a:r>
              <a:rPr sz="2800" dirty="0">
                <a:latin typeface="Times New Roman"/>
                <a:cs typeface="Times New Roman"/>
              </a:rPr>
              <a:t>to species. Also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genetic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differences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exist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among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cultivars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their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tolerance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capacity.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369570" algn="l"/>
              </a:tabLst>
            </a:pPr>
            <a:r>
              <a:rPr sz="2800" spc="-5" dirty="0">
                <a:latin typeface="Times New Roman"/>
                <a:cs typeface="Times New Roman"/>
              </a:rPr>
              <a:t>Different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crop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plants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show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differential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response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salinity</a:t>
            </a:r>
          </a:p>
          <a:p>
            <a:pPr marL="12700" marR="206375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Higher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ploidy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level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crops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lower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ploidy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level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crops.</a:t>
            </a:r>
            <a:endParaRPr sz="2800" dirty="0">
              <a:latin typeface="Times New Roman"/>
              <a:cs typeface="Times New Roman"/>
            </a:endParaRPr>
          </a:p>
          <a:p>
            <a:pPr marL="12700" marR="1468120">
              <a:lnSpc>
                <a:spcPts val="4420"/>
              </a:lnSpc>
              <a:spcBef>
                <a:spcPts val="285"/>
              </a:spcBef>
            </a:pPr>
            <a:r>
              <a:rPr sz="2800" dirty="0">
                <a:latin typeface="Times New Roman"/>
                <a:cs typeface="Times New Roman"/>
              </a:rPr>
              <a:t>Eg. Hexaploid </a:t>
            </a:r>
            <a:r>
              <a:rPr sz="2800" spc="-5" dirty="0">
                <a:latin typeface="Times New Roman"/>
                <a:cs typeface="Times New Roman"/>
              </a:rPr>
              <a:t>wheat </a:t>
            </a:r>
            <a:r>
              <a:rPr sz="2800" spc="-10" dirty="0">
                <a:latin typeface="Times New Roman"/>
                <a:cs typeface="Times New Roman"/>
              </a:rPr>
              <a:t>more </a:t>
            </a:r>
            <a:r>
              <a:rPr sz="2800" dirty="0">
                <a:latin typeface="Times New Roman"/>
                <a:cs typeface="Times New Roman"/>
              </a:rPr>
              <a:t>tolerant than tetraploid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Tetraploid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Brassica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diploid </a:t>
            </a:r>
            <a:r>
              <a:rPr sz="2800" spc="-5" dirty="0">
                <a:latin typeface="Times New Roman"/>
                <a:cs typeface="Times New Roman"/>
              </a:rPr>
              <a:t>Brassica</a:t>
            </a:r>
            <a:endParaRPr sz="2800" dirty="0">
              <a:latin typeface="Times New Roman"/>
              <a:cs typeface="Times New Roman"/>
            </a:endParaRPr>
          </a:p>
          <a:p>
            <a:pPr marL="12700" marR="953135">
              <a:lnSpc>
                <a:spcPts val="3150"/>
              </a:lnSpc>
              <a:spcBef>
                <a:spcPts val="1010"/>
              </a:spcBef>
              <a:buAutoNum type="arabicPeriod" startAt="5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rice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tall,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coarse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grained,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late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maturing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varieties-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1" y="533399"/>
            <a:ext cx="8840088" cy="54072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6905">
              <a:lnSpc>
                <a:spcPct val="131500"/>
              </a:lnSpc>
              <a:spcBef>
                <a:spcPts val="95"/>
              </a:spcBef>
              <a:buAutoNum type="arabicPeriod" startAt="6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sugarcane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strains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have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differential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tolerance;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Barley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tolerant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wheat.</a:t>
            </a:r>
          </a:p>
          <a:p>
            <a:pPr marL="12700" marR="37465" lvl="1">
              <a:lnSpc>
                <a:spcPts val="3120"/>
              </a:lnSpc>
              <a:spcBef>
                <a:spcPts val="1385"/>
              </a:spcBef>
              <a:buAutoNum type="alphaLcPeriod"/>
              <a:tabLst>
                <a:tab pos="368935" algn="l"/>
                <a:tab pos="3896360" algn="l"/>
              </a:tabLst>
            </a:pPr>
            <a:r>
              <a:rPr sz="2800" b="1" spc="5" dirty="0">
                <a:latin typeface="Times New Roman"/>
                <a:cs typeface="Times New Roman"/>
              </a:rPr>
              <a:t>Highly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tolerant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crops:	</a:t>
            </a:r>
            <a:r>
              <a:rPr sz="2800" spc="5" dirty="0">
                <a:latin typeface="Times New Roman"/>
                <a:cs typeface="Times New Roman"/>
              </a:rPr>
              <a:t>Sugabeet,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sunflower,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barley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(grain),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cotton,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datepalm,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asparagus</a:t>
            </a:r>
            <a:endParaRPr sz="2800" dirty="0">
              <a:latin typeface="Times New Roman"/>
              <a:cs typeface="Times New Roman"/>
            </a:endParaRPr>
          </a:p>
          <a:p>
            <a:pPr marL="12700" marR="5080" lvl="1">
              <a:lnSpc>
                <a:spcPts val="3120"/>
              </a:lnSpc>
              <a:spcBef>
                <a:spcPts val="1300"/>
              </a:spcBef>
              <a:buAutoNum type="alphaLcPeriod"/>
              <a:tabLst>
                <a:tab pos="387985" algn="l"/>
              </a:tabLst>
            </a:pPr>
            <a:r>
              <a:rPr sz="2800" b="1" spc="5" dirty="0">
                <a:latin typeface="Times New Roman"/>
                <a:cs typeface="Times New Roman"/>
              </a:rPr>
              <a:t>Moderately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latin typeface="Times New Roman"/>
                <a:cs typeface="Times New Roman"/>
              </a:rPr>
              <a:t>Tolerant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crops: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Barley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(Forage),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rye,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sorghum,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wheat,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safflower,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soybean</a:t>
            </a:r>
          </a:p>
          <a:p>
            <a:pPr marL="12700" marR="65405" lvl="1">
              <a:lnSpc>
                <a:spcPts val="3120"/>
              </a:lnSpc>
              <a:spcBef>
                <a:spcPts val="1325"/>
              </a:spcBef>
              <a:buAutoNum type="alphaLcPeriod"/>
              <a:tabLst>
                <a:tab pos="347980" algn="l"/>
              </a:tabLst>
            </a:pPr>
            <a:r>
              <a:rPr sz="2800" b="1" spc="5" dirty="0">
                <a:latin typeface="Times New Roman"/>
                <a:cs typeface="Times New Roman"/>
              </a:rPr>
              <a:t>Moderately sensitive: </a:t>
            </a:r>
            <a:r>
              <a:rPr sz="2800" spc="5" dirty="0">
                <a:latin typeface="Times New Roman"/>
                <a:cs typeface="Times New Roman"/>
              </a:rPr>
              <a:t>Rice, corn, foxtail </a:t>
            </a:r>
            <a:r>
              <a:rPr sz="2800" dirty="0">
                <a:latin typeface="Times New Roman"/>
                <a:cs typeface="Times New Roman"/>
              </a:rPr>
              <a:t>millet, </a:t>
            </a:r>
            <a:r>
              <a:rPr sz="2800" spc="5" dirty="0">
                <a:latin typeface="Times New Roman"/>
                <a:cs typeface="Times New Roman"/>
              </a:rPr>
              <a:t>cow pea,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peanut,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sugarcane,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tomato,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potato,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sweet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potato,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radish,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alfalfa,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cabbage</a:t>
            </a:r>
            <a:endParaRPr sz="2800" dirty="0">
              <a:latin typeface="Times New Roman"/>
              <a:cs typeface="Times New Roman"/>
            </a:endParaRPr>
          </a:p>
          <a:p>
            <a:pPr marL="12700" marR="82550" lvl="1">
              <a:lnSpc>
                <a:spcPts val="3120"/>
              </a:lnSpc>
              <a:spcBef>
                <a:spcPts val="1325"/>
              </a:spcBef>
              <a:buAutoNum type="alphaLcPeriod"/>
              <a:tabLst>
                <a:tab pos="38862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Extremely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sensitive: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Citrus,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straw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berry,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melon,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peas,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other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legumes,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apple,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rajmabean,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carrot,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okra,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onion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(orange)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0" y="533400"/>
            <a:ext cx="8390508" cy="59522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800" b="1" spc="-5" dirty="0">
                <a:latin typeface="Times New Roman"/>
                <a:cs typeface="Times New Roman"/>
              </a:rPr>
              <a:t>Symptoms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of</a:t>
            </a:r>
            <a:r>
              <a:rPr sz="2800" b="1" dirty="0">
                <a:latin typeface="Times New Roman"/>
                <a:cs typeface="Times New Roman"/>
              </a:rPr>
              <a:t> plants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to</a:t>
            </a:r>
            <a:r>
              <a:rPr sz="2800" b="1" spc="5" dirty="0">
                <a:latin typeface="Times New Roman"/>
                <a:cs typeface="Times New Roman"/>
              </a:rPr>
              <a:t> salt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stress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Retardation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/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cessation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growth</a:t>
            </a: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Necrosis</a:t>
            </a: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sz="2800" spc="-5" dirty="0">
                <a:latin typeface="Times New Roman"/>
                <a:cs typeface="Times New Roman"/>
              </a:rPr>
              <a:t>Leaf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abscession</a:t>
            </a: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sz="2800" dirty="0">
                <a:latin typeface="Times New Roman"/>
                <a:cs typeface="Times New Roman"/>
              </a:rPr>
              <a:t>Loss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turgor</a:t>
            </a:r>
            <a:endParaRPr sz="2800" dirty="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8935" algn="l"/>
              </a:tabLst>
            </a:pPr>
            <a:r>
              <a:rPr sz="2800" spc="-5" dirty="0">
                <a:latin typeface="Times New Roman"/>
                <a:cs typeface="Times New Roman"/>
              </a:rPr>
              <a:t>Ultimate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death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plant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800" b="1" dirty="0">
                <a:latin typeface="Times New Roman"/>
                <a:cs typeface="Times New Roman"/>
              </a:rPr>
              <a:t>Mechanisms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of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salt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tolerance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800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 types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mechanisms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92900"/>
              </a:lnSpc>
              <a:spcBef>
                <a:spcPts val="1300"/>
              </a:spcBef>
            </a:pPr>
            <a:r>
              <a:rPr sz="2800" spc="5" dirty="0">
                <a:latin typeface="Times New Roman"/>
                <a:cs typeface="Times New Roman"/>
              </a:rPr>
              <a:t>1. </a:t>
            </a:r>
            <a:r>
              <a:rPr sz="2800" b="1" spc="5" dirty="0">
                <a:latin typeface="Times New Roman"/>
                <a:cs typeface="Times New Roman"/>
              </a:rPr>
              <a:t>Salt </a:t>
            </a:r>
            <a:r>
              <a:rPr sz="2800" b="1" spc="-30" dirty="0">
                <a:latin typeface="Times New Roman"/>
                <a:cs typeface="Times New Roman"/>
              </a:rPr>
              <a:t>Tolerance </a:t>
            </a:r>
            <a:r>
              <a:rPr sz="2800" dirty="0">
                <a:latin typeface="Times New Roman"/>
                <a:cs typeface="Times New Roman"/>
              </a:rPr>
              <a:t>: </a:t>
            </a:r>
            <a:r>
              <a:rPr sz="2800" spc="5" dirty="0">
                <a:latin typeface="Times New Roman"/>
                <a:cs typeface="Times New Roman"/>
              </a:rPr>
              <a:t>Plants </a:t>
            </a:r>
            <a:r>
              <a:rPr sz="2800" spc="10" dirty="0">
                <a:latin typeface="Times New Roman"/>
                <a:cs typeface="Times New Roman"/>
              </a:rPr>
              <a:t>respond </a:t>
            </a:r>
            <a:r>
              <a:rPr sz="2800" spc="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salinity </a:t>
            </a:r>
            <a:r>
              <a:rPr sz="2800" spc="5" dirty="0">
                <a:latin typeface="Times New Roman"/>
                <a:cs typeface="Times New Roman"/>
              </a:rPr>
              <a:t>stress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accumulating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generally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their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cells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glands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roots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1752600"/>
            <a:ext cx="8839200" cy="356425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0"/>
              </a:spcBef>
            </a:pPr>
            <a:r>
              <a:rPr sz="2800" spc="5" dirty="0">
                <a:latin typeface="Times New Roman"/>
                <a:cs typeface="Times New Roman"/>
              </a:rPr>
              <a:t>2. </a:t>
            </a:r>
            <a:r>
              <a:rPr sz="2800" b="1" spc="5" dirty="0">
                <a:latin typeface="Times New Roman"/>
                <a:cs typeface="Times New Roman"/>
              </a:rPr>
              <a:t>Salt </a:t>
            </a:r>
            <a:r>
              <a:rPr sz="2800" b="1" dirty="0">
                <a:latin typeface="Times New Roman"/>
                <a:cs typeface="Times New Roman"/>
              </a:rPr>
              <a:t>avoidance </a:t>
            </a:r>
            <a:r>
              <a:rPr sz="2800" dirty="0">
                <a:latin typeface="Times New Roman"/>
                <a:cs typeface="Times New Roman"/>
              </a:rPr>
              <a:t>: </a:t>
            </a:r>
            <a:r>
              <a:rPr sz="2800" spc="5" dirty="0">
                <a:latin typeface="Times New Roman"/>
                <a:cs typeface="Times New Roman"/>
              </a:rPr>
              <a:t>plants </a:t>
            </a:r>
            <a:r>
              <a:rPr sz="2800" spc="-5" dirty="0">
                <a:latin typeface="Times New Roman"/>
                <a:cs typeface="Times New Roman"/>
              </a:rPr>
              <a:t>avoid salt </a:t>
            </a:r>
            <a:r>
              <a:rPr sz="2800" spc="5" dirty="0">
                <a:latin typeface="Times New Roman"/>
                <a:cs typeface="Times New Roman"/>
              </a:rPr>
              <a:t>stress by </a:t>
            </a:r>
            <a:r>
              <a:rPr sz="2800" dirty="0">
                <a:latin typeface="Times New Roman"/>
                <a:cs typeface="Times New Roman"/>
              </a:rPr>
              <a:t>maintaining </a:t>
            </a:r>
            <a:r>
              <a:rPr sz="2800" spc="5" dirty="0">
                <a:latin typeface="Times New Roman"/>
                <a:cs typeface="Times New Roman"/>
              </a:rPr>
              <a:t>their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cell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concentration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unchanged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either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by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water absorption </a:t>
            </a:r>
            <a:r>
              <a:rPr sz="2800" spc="5" dirty="0">
                <a:latin typeface="Times New Roman"/>
                <a:cs typeface="Times New Roman"/>
              </a:rPr>
              <a:t>eg.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Rice, chenopodiaceae </a:t>
            </a:r>
            <a:r>
              <a:rPr sz="2800" spc="-5" dirty="0">
                <a:latin typeface="Times New Roman"/>
                <a:cs typeface="Times New Roman"/>
              </a:rPr>
              <a:t>family </a:t>
            </a:r>
            <a:r>
              <a:rPr sz="2800" spc="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5" dirty="0">
                <a:latin typeface="Times New Roman"/>
                <a:cs typeface="Times New Roman"/>
              </a:rPr>
              <a:t>salt </a:t>
            </a:r>
            <a:r>
              <a:rPr sz="2800" dirty="0">
                <a:latin typeface="Times New Roman"/>
                <a:cs typeface="Times New Roman"/>
              </a:rPr>
              <a:t>exclusion </a:t>
            </a:r>
            <a:r>
              <a:rPr sz="2800" spc="5" dirty="0">
                <a:latin typeface="Times New Roman"/>
                <a:cs typeface="Times New Roman"/>
              </a:rPr>
              <a:t>eg. </a:t>
            </a:r>
            <a:r>
              <a:rPr sz="2800" spc="-35" dirty="0">
                <a:latin typeface="Times New Roman"/>
                <a:cs typeface="Times New Roman"/>
              </a:rPr>
              <a:t>Tomato, 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soybean,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citrus,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wheat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grass</a:t>
            </a:r>
            <a:endParaRPr sz="2800" dirty="0">
              <a:latin typeface="Times New Roman"/>
              <a:cs typeface="Times New Roman"/>
            </a:endParaRPr>
          </a:p>
          <a:p>
            <a:pPr marL="323215" marR="748665" indent="-311150">
              <a:lnSpc>
                <a:spcPts val="3120"/>
              </a:lnSpc>
              <a:spcBef>
                <a:spcPts val="1360"/>
              </a:spcBef>
            </a:pPr>
            <a:r>
              <a:rPr sz="2800" b="1" dirty="0">
                <a:latin typeface="Times New Roman"/>
                <a:cs typeface="Times New Roman"/>
              </a:rPr>
              <a:t>Glycophytes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(Non-halophytes)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plants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owe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their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resistance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primarily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avoidance.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Eg.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Barley</a:t>
            </a:r>
          </a:p>
          <a:p>
            <a:pPr marL="323215" marR="360045" indent="-311150">
              <a:lnSpc>
                <a:spcPts val="3140"/>
              </a:lnSpc>
              <a:spcBef>
                <a:spcPts val="1285"/>
              </a:spcBef>
            </a:pPr>
            <a:r>
              <a:rPr sz="2800" b="1" dirty="0">
                <a:latin typeface="Times New Roman"/>
                <a:cs typeface="Times New Roman"/>
              </a:rPr>
              <a:t>Hallophytes </a:t>
            </a:r>
            <a:r>
              <a:rPr sz="2800" spc="-5" dirty="0">
                <a:latin typeface="Times New Roman"/>
                <a:cs typeface="Times New Roman"/>
              </a:rPr>
              <a:t>(plants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that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grew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salty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alkaline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soils)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show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tolerance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accumulation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mechanism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0" y="1295400"/>
            <a:ext cx="8751062" cy="465518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800" b="1" spc="-5" dirty="0">
                <a:latin typeface="Times New Roman"/>
                <a:cs typeface="Times New Roman"/>
              </a:rPr>
              <a:t>Breeding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methods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800" spc="5" dirty="0">
                <a:latin typeface="Times New Roman"/>
                <a:cs typeface="Times New Roman"/>
              </a:rPr>
              <a:t>Breeding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methods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same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but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breeding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strategies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</a:p>
          <a:p>
            <a:pPr marL="12700" marR="5080">
              <a:lnSpc>
                <a:spcPct val="92900"/>
              </a:lnSpc>
              <a:spcBef>
                <a:spcPts val="132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Breeding </a:t>
            </a:r>
            <a:r>
              <a:rPr sz="2800" spc="5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yield </a:t>
            </a:r>
            <a:r>
              <a:rPr sz="2800" dirty="0">
                <a:latin typeface="Times New Roman"/>
                <a:cs typeface="Times New Roman"/>
              </a:rPr>
              <a:t>potential </a:t>
            </a:r>
            <a:r>
              <a:rPr sz="2800" spc="5" dirty="0">
                <a:latin typeface="Times New Roman"/>
                <a:cs typeface="Times New Roman"/>
              </a:rPr>
              <a:t>should have greater </a:t>
            </a:r>
            <a:r>
              <a:rPr sz="2800" dirty="0">
                <a:latin typeface="Times New Roman"/>
                <a:cs typeface="Times New Roman"/>
              </a:rPr>
              <a:t>emphasis </a:t>
            </a:r>
            <a:r>
              <a:rPr sz="2800" spc="5" dirty="0">
                <a:latin typeface="Times New Roman"/>
                <a:cs typeface="Times New Roman"/>
              </a:rPr>
              <a:t> than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breeding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salt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resistance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(As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screening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done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 basis of </a:t>
            </a:r>
            <a:r>
              <a:rPr sz="2800" spc="-5" dirty="0">
                <a:latin typeface="Times New Roman"/>
                <a:cs typeface="Times New Roman"/>
              </a:rPr>
              <a:t>yield </a:t>
            </a:r>
            <a:r>
              <a:rPr sz="2800" dirty="0">
                <a:latin typeface="Times New Roman"/>
                <a:cs typeface="Times New Roman"/>
              </a:rPr>
              <a:t>reduction </a:t>
            </a:r>
            <a:r>
              <a:rPr sz="2800" spc="5" dirty="0">
                <a:latin typeface="Times New Roman"/>
                <a:cs typeface="Times New Roman"/>
              </a:rPr>
              <a:t>in stress </a:t>
            </a:r>
            <a:r>
              <a:rPr sz="2800" dirty="0">
                <a:latin typeface="Times New Roman"/>
                <a:cs typeface="Times New Roman"/>
              </a:rPr>
              <a:t>environment as </a:t>
            </a:r>
            <a:r>
              <a:rPr sz="2800" spc="-5" dirty="0">
                <a:latin typeface="Times New Roman"/>
                <a:cs typeface="Times New Roman"/>
              </a:rPr>
              <a:t>compared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non-stress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Environment.).</a:t>
            </a:r>
          </a:p>
          <a:p>
            <a:pPr marL="12700" marR="46990">
              <a:lnSpc>
                <a:spcPct val="92900"/>
              </a:lnSpc>
              <a:spcBef>
                <a:spcPts val="1320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Selection </a:t>
            </a:r>
            <a:r>
              <a:rPr sz="2800" spc="5" dirty="0">
                <a:latin typeface="Times New Roman"/>
                <a:cs typeface="Times New Roman"/>
              </a:rPr>
              <a:t>should be done </a:t>
            </a:r>
            <a:r>
              <a:rPr sz="2800" dirty="0">
                <a:latin typeface="Times New Roman"/>
                <a:cs typeface="Times New Roman"/>
              </a:rPr>
              <a:t>is stresses </a:t>
            </a:r>
            <a:r>
              <a:rPr sz="2800" spc="-5" dirty="0">
                <a:latin typeface="Times New Roman"/>
                <a:cs typeface="Times New Roman"/>
              </a:rPr>
              <a:t>target </a:t>
            </a:r>
            <a:r>
              <a:rPr sz="2800" dirty="0">
                <a:latin typeface="Times New Roman"/>
                <a:cs typeface="Times New Roman"/>
              </a:rPr>
              <a:t>environments </a:t>
            </a:r>
            <a:r>
              <a:rPr sz="2800" spc="-5" dirty="0">
                <a:latin typeface="Times New Roman"/>
                <a:cs typeface="Times New Roman"/>
              </a:rPr>
              <a:t>(As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abiotic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stress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resistance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important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part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Environ.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Fitness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5" dirty="0">
                <a:latin typeface="Times New Roman"/>
                <a:cs typeface="Times New Roman"/>
              </a:rPr>
              <a:t>bound to be </a:t>
            </a:r>
            <a:r>
              <a:rPr sz="2800" dirty="0">
                <a:latin typeface="Times New Roman"/>
                <a:cs typeface="Times New Roman"/>
              </a:rPr>
              <a:t>location </a:t>
            </a:r>
            <a:r>
              <a:rPr sz="2800" spc="5" dirty="0">
                <a:latin typeface="Times New Roman"/>
                <a:cs typeface="Times New Roman"/>
              </a:rPr>
              <a:t>specific </a:t>
            </a:r>
            <a:r>
              <a:rPr sz="2800" dirty="0">
                <a:latin typeface="Times New Roman"/>
                <a:cs typeface="Times New Roman"/>
              </a:rPr>
              <a:t>i.e. it is </a:t>
            </a:r>
            <a:r>
              <a:rPr sz="2800" spc="5" dirty="0">
                <a:latin typeface="Times New Roman"/>
                <a:cs typeface="Times New Roman"/>
              </a:rPr>
              <a:t>related to narrow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adaptation.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422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Sanghamitra Rout</cp:lastModifiedBy>
  <cp:revision>1</cp:revision>
  <dcterms:created xsi:type="dcterms:W3CDTF">2023-07-06T08:42:11Z</dcterms:created>
  <dcterms:modified xsi:type="dcterms:W3CDTF">2023-07-06T17:56:24Z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2023-07-06T00:00:00Z</vt:filetime>
  </property>
</Properties>
</file>