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75" r:id="rId17"/>
    <p:sldId id="276" r:id="rId1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5053329"/>
            <a:ext cx="8773160" cy="18046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22320" y="381000"/>
            <a:ext cx="2468880" cy="762000"/>
          </a:xfrm>
          <a:prstGeom prst="rect">
            <a:avLst/>
          </a:prstGeom>
          <a:solidFill>
            <a:srgbClr val="0000FF"/>
          </a:solidFill>
          <a:ln w="9344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601345">
              <a:lnSpc>
                <a:spcPct val="100000"/>
              </a:lnSpc>
              <a:spcBef>
                <a:spcPts val="360"/>
              </a:spcBef>
            </a:pPr>
            <a:r>
              <a:rPr spc="240" dirty="0">
                <a:solidFill>
                  <a:srgbClr val="FFFFFF"/>
                </a:solidFill>
                <a:latin typeface="Franklin Gothic Heavy"/>
                <a:cs typeface="Franklin Gothic Heavy"/>
              </a:rPr>
              <a:t>SOIL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2100579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1869" y="2137409"/>
            <a:ext cx="449326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ALMOST ALL </a:t>
            </a:r>
            <a:r>
              <a:rPr sz="2800" b="1" spc="-5" dirty="0">
                <a:latin typeface="Arial"/>
                <a:cs typeface="Arial"/>
              </a:rPr>
              <a:t>SOIL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TYPES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669" y="295402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1869" y="2989579"/>
            <a:ext cx="49091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HEAVY TO LOAM TO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SANDY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669" y="380619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1869" y="3843020"/>
            <a:ext cx="71208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CAN NOT BE </a:t>
            </a:r>
            <a:r>
              <a:rPr sz="2800" b="1" dirty="0">
                <a:latin typeface="Arial"/>
                <a:cs typeface="Arial"/>
              </a:rPr>
              <a:t>GROWN IN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WATERLOGGED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1869" y="4696459"/>
            <a:ext cx="10902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SO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5" dirty="0">
                <a:latin typeface="Arial"/>
                <a:cs typeface="Arial"/>
              </a:rPr>
              <a:t>LS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4669" y="551307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1869" y="5549900"/>
            <a:ext cx="29762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SALT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TOLERANT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368040" y="414020"/>
            <a:ext cx="221170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0059" marR="5080" indent="-467359">
              <a:lnSpc>
                <a:spcPct val="100000"/>
              </a:lnSpc>
              <a:spcBef>
                <a:spcPts val="100"/>
              </a:spcBef>
            </a:pPr>
            <a:r>
              <a:rPr spc="320" dirty="0">
                <a:solidFill>
                  <a:srgbClr val="FFFFFF"/>
                </a:solidFill>
                <a:latin typeface="Franklin Gothic Heavy"/>
                <a:cs typeface="Franklin Gothic Heavy"/>
              </a:rPr>
              <a:t>S</a:t>
            </a:r>
            <a:r>
              <a:rPr spc="325" dirty="0">
                <a:solidFill>
                  <a:srgbClr val="FFFFFF"/>
                </a:solidFill>
                <a:latin typeface="Franklin Gothic Heavy"/>
                <a:cs typeface="Franklin Gothic Heavy"/>
              </a:rPr>
              <a:t>O</a:t>
            </a:r>
            <a:r>
              <a:rPr spc="320" dirty="0">
                <a:solidFill>
                  <a:srgbClr val="FFFFFF"/>
                </a:solidFill>
                <a:latin typeface="Franklin Gothic Heavy"/>
                <a:cs typeface="Franklin Gothic Heavy"/>
              </a:rPr>
              <a:t>W</a:t>
            </a:r>
            <a:r>
              <a:rPr spc="335" dirty="0">
                <a:solidFill>
                  <a:srgbClr val="FFFFFF"/>
                </a:solidFill>
                <a:latin typeface="Franklin Gothic Heavy"/>
                <a:cs typeface="Franklin Gothic Heavy"/>
              </a:rPr>
              <a:t>I</a:t>
            </a:r>
            <a:r>
              <a:rPr spc="315" dirty="0">
                <a:solidFill>
                  <a:srgbClr val="FFFFFF"/>
                </a:solidFill>
                <a:latin typeface="Franklin Gothic Heavy"/>
                <a:cs typeface="Franklin Gothic Heavy"/>
              </a:rPr>
              <a:t>N</a:t>
            </a:r>
            <a:r>
              <a:rPr spc="-5" dirty="0">
                <a:solidFill>
                  <a:srgbClr val="FFFFFF"/>
                </a:solidFill>
                <a:latin typeface="Franklin Gothic Heavy"/>
                <a:cs typeface="Franklin Gothic Heavy"/>
              </a:rPr>
              <a:t>G  </a:t>
            </a:r>
            <a:r>
              <a:rPr spc="245" dirty="0">
                <a:solidFill>
                  <a:srgbClr val="FFFFFF"/>
                </a:solidFill>
                <a:latin typeface="Franklin Gothic Heavy"/>
                <a:cs typeface="Franklin Gothic Heavy"/>
              </a:rPr>
              <a:t>TIME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96569" y="1324610"/>
            <a:ext cx="5923915" cy="4503420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780"/>
              </a:spcBef>
            </a:pPr>
            <a:r>
              <a:rPr sz="2800" b="1" spc="-10" dirty="0">
                <a:solidFill>
                  <a:srgbClr val="0000FF"/>
                </a:solidFill>
                <a:latin typeface="Arial"/>
                <a:cs typeface="Arial"/>
              </a:rPr>
              <a:t>RAINFED</a:t>
            </a:r>
            <a:endParaRPr sz="2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680"/>
              </a:spcBef>
            </a:pPr>
            <a:r>
              <a:rPr sz="4200" spc="-217" baseline="5952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r>
              <a:rPr sz="2800" b="1" spc="-145" dirty="0">
                <a:latin typeface="Arial"/>
                <a:cs typeface="Arial"/>
              </a:rPr>
              <a:t>EARLY </a:t>
            </a:r>
            <a:r>
              <a:rPr sz="2800" b="1" spc="-5" dirty="0">
                <a:latin typeface="Arial"/>
                <a:cs typeface="Arial"/>
              </a:rPr>
              <a:t>SOWING 15 </a:t>
            </a:r>
            <a:r>
              <a:rPr sz="2800" b="1" spc="-10" dirty="0">
                <a:latin typeface="Arial"/>
                <a:cs typeface="Arial"/>
              </a:rPr>
              <a:t>OCT. </a:t>
            </a:r>
            <a:r>
              <a:rPr sz="2800" b="1" spc="-5" dirty="0">
                <a:latin typeface="Arial"/>
                <a:cs typeface="Arial"/>
              </a:rPr>
              <a:t>31</a:t>
            </a:r>
            <a:r>
              <a:rPr sz="2800" b="1" spc="9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OCT.</a:t>
            </a:r>
            <a:endParaRPr sz="2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670"/>
              </a:spcBef>
            </a:pPr>
            <a:r>
              <a:rPr sz="4200" spc="-315" baseline="5952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r>
              <a:rPr sz="2800" b="1" spc="-210" dirty="0">
                <a:latin typeface="Arial"/>
                <a:cs typeface="Arial"/>
              </a:rPr>
              <a:t>MID </a:t>
            </a:r>
            <a:r>
              <a:rPr sz="2800" b="1" spc="-5" dirty="0">
                <a:latin typeface="Arial"/>
                <a:cs typeface="Arial"/>
              </a:rPr>
              <a:t>SOWING </a:t>
            </a:r>
            <a:r>
              <a:rPr sz="2800" b="1" spc="-10" dirty="0">
                <a:latin typeface="Arial"/>
                <a:cs typeface="Arial"/>
              </a:rPr>
              <a:t>NOV. </a:t>
            </a:r>
            <a:r>
              <a:rPr sz="2800" b="1" dirty="0">
                <a:latin typeface="Arial"/>
                <a:cs typeface="Arial"/>
              </a:rPr>
              <a:t>–</a:t>
            </a:r>
            <a:r>
              <a:rPr sz="2800" b="1" spc="-37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DEC.</a:t>
            </a:r>
            <a:endParaRPr sz="2800">
              <a:latin typeface="Arial"/>
              <a:cs typeface="Arial"/>
            </a:endParaRPr>
          </a:p>
          <a:p>
            <a:pPr marL="50800" marR="951865">
              <a:lnSpc>
                <a:spcPct val="150000"/>
              </a:lnSpc>
            </a:pPr>
            <a:r>
              <a:rPr sz="4200" spc="-262" baseline="5952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r>
              <a:rPr sz="2800" b="1" spc="-175" dirty="0">
                <a:latin typeface="Arial"/>
                <a:cs typeface="Arial"/>
              </a:rPr>
              <a:t>LATE </a:t>
            </a:r>
            <a:r>
              <a:rPr sz="2800" b="1" spc="-5" dirty="0">
                <a:latin typeface="Arial"/>
                <a:cs typeface="Arial"/>
              </a:rPr>
              <a:t>SOWING </a:t>
            </a:r>
            <a:r>
              <a:rPr sz="2800" b="1" spc="-10" dirty="0">
                <a:latin typeface="Arial"/>
                <a:cs typeface="Arial"/>
              </a:rPr>
              <a:t>TILL </a:t>
            </a:r>
            <a:r>
              <a:rPr sz="2800" b="1" spc="-5" dirty="0">
                <a:latin typeface="Arial"/>
                <a:cs typeface="Arial"/>
              </a:rPr>
              <a:t>15 </a:t>
            </a:r>
            <a:r>
              <a:rPr sz="2800" b="1" spc="-10" dirty="0">
                <a:latin typeface="Arial"/>
                <a:cs typeface="Arial"/>
              </a:rPr>
              <a:t>JAN.  </a:t>
            </a:r>
            <a:r>
              <a:rPr sz="2800" b="1" spc="-10" dirty="0">
                <a:solidFill>
                  <a:srgbClr val="0000FF"/>
                </a:solidFill>
                <a:latin typeface="Arial"/>
                <a:cs typeface="Arial"/>
              </a:rPr>
              <a:t>IRRIGATED</a:t>
            </a:r>
            <a:endParaRPr sz="2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680"/>
              </a:spcBef>
            </a:pPr>
            <a:r>
              <a:rPr sz="4200" spc="-150" baseline="5952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r>
              <a:rPr sz="2800" b="1" spc="-100" dirty="0">
                <a:latin typeface="Arial"/>
                <a:cs typeface="Arial"/>
              </a:rPr>
              <a:t>NOVEMBER</a:t>
            </a:r>
            <a:r>
              <a:rPr sz="2800" b="1" spc="-10" dirty="0">
                <a:latin typeface="Arial"/>
                <a:cs typeface="Arial"/>
              </a:rPr>
              <a:t> (OPTIMUM)</a:t>
            </a:r>
            <a:endParaRPr sz="2800">
              <a:latin typeface="Arial"/>
              <a:cs typeface="Arial"/>
            </a:endParaRPr>
          </a:p>
          <a:p>
            <a:pPr marL="50800">
              <a:lnSpc>
                <a:spcPct val="100000"/>
              </a:lnSpc>
              <a:spcBef>
                <a:spcPts val="1670"/>
              </a:spcBef>
            </a:pPr>
            <a:r>
              <a:rPr sz="4200" spc="-150" baseline="5952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r>
              <a:rPr sz="2800" b="1" spc="-100" dirty="0">
                <a:latin typeface="Arial"/>
                <a:cs typeface="Arial"/>
              </a:rPr>
              <a:t>DECEMBER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540" y="1912620"/>
            <a:ext cx="5909310" cy="355981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900"/>
              </a:spcBef>
              <a:buClr>
                <a:srgbClr val="EFA12D"/>
              </a:buClr>
              <a:buSzPct val="70312"/>
              <a:buFont typeface="Symbol"/>
              <a:buChar char=""/>
              <a:tabLst>
                <a:tab pos="381000" algn="l"/>
              </a:tabLst>
            </a:pPr>
            <a:r>
              <a:rPr sz="3200" b="1" spc="-5" dirty="0">
                <a:latin typeface="Arial"/>
                <a:cs typeface="Arial"/>
              </a:rPr>
              <a:t>Bulk</a:t>
            </a:r>
            <a:r>
              <a:rPr sz="3200" b="1" spc="-1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Method</a:t>
            </a:r>
            <a:endParaRPr sz="3200">
              <a:latin typeface="Arial"/>
              <a:cs typeface="Arial"/>
            </a:endParaRPr>
          </a:p>
          <a:p>
            <a:pPr marL="381000" indent="-342900">
              <a:lnSpc>
                <a:spcPct val="100000"/>
              </a:lnSpc>
              <a:spcBef>
                <a:spcPts val="800"/>
              </a:spcBef>
              <a:buClr>
                <a:srgbClr val="EFA12D"/>
              </a:buClr>
              <a:buSzPct val="70312"/>
              <a:buFont typeface="Symbol"/>
              <a:buChar char=""/>
              <a:tabLst>
                <a:tab pos="381000" algn="l"/>
              </a:tabLst>
            </a:pPr>
            <a:r>
              <a:rPr sz="3200" b="1" spc="-5" dirty="0">
                <a:latin typeface="Arial"/>
                <a:cs typeface="Arial"/>
              </a:rPr>
              <a:t>Pedigree method</a:t>
            </a:r>
            <a:endParaRPr sz="3200">
              <a:latin typeface="Arial"/>
              <a:cs typeface="Arial"/>
            </a:endParaRPr>
          </a:p>
          <a:p>
            <a:pPr marL="381000" indent="-342900">
              <a:lnSpc>
                <a:spcPct val="100000"/>
              </a:lnSpc>
              <a:spcBef>
                <a:spcPts val="790"/>
              </a:spcBef>
              <a:buClr>
                <a:srgbClr val="EFA12D"/>
              </a:buClr>
              <a:buSzPct val="70312"/>
              <a:buFont typeface="Symbol"/>
              <a:buChar char=""/>
              <a:tabLst>
                <a:tab pos="381000" algn="l"/>
              </a:tabLst>
            </a:pPr>
            <a:r>
              <a:rPr sz="3200" b="1" dirty="0">
                <a:latin typeface="Arial"/>
                <a:cs typeface="Arial"/>
              </a:rPr>
              <a:t>Mass</a:t>
            </a:r>
            <a:r>
              <a:rPr sz="3200" b="1" spc="-1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Selection</a:t>
            </a:r>
            <a:endParaRPr sz="3200">
              <a:latin typeface="Arial"/>
              <a:cs typeface="Arial"/>
            </a:endParaRPr>
          </a:p>
          <a:p>
            <a:pPr marL="381000" indent="-342900">
              <a:lnSpc>
                <a:spcPct val="100000"/>
              </a:lnSpc>
              <a:spcBef>
                <a:spcPts val="800"/>
              </a:spcBef>
              <a:buClr>
                <a:srgbClr val="EFA12D"/>
              </a:buClr>
              <a:buSzPct val="70312"/>
              <a:buFont typeface="Symbol"/>
              <a:buChar char=""/>
              <a:tabLst>
                <a:tab pos="381000" algn="l"/>
              </a:tabLst>
            </a:pPr>
            <a:r>
              <a:rPr sz="3200" b="1" spc="-5" dirty="0">
                <a:latin typeface="Arial"/>
                <a:cs typeface="Arial"/>
              </a:rPr>
              <a:t>Pure line</a:t>
            </a:r>
            <a:r>
              <a:rPr sz="3200" b="1" spc="-1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selection</a:t>
            </a:r>
            <a:endParaRPr sz="3200">
              <a:latin typeface="Arial"/>
              <a:cs typeface="Arial"/>
            </a:endParaRPr>
          </a:p>
          <a:p>
            <a:pPr marL="381000" indent="-342900">
              <a:lnSpc>
                <a:spcPct val="100000"/>
              </a:lnSpc>
              <a:spcBef>
                <a:spcPts val="800"/>
              </a:spcBef>
              <a:buClr>
                <a:srgbClr val="EFA12D"/>
              </a:buClr>
              <a:buSzPct val="70312"/>
              <a:buFont typeface="Symbol"/>
              <a:buChar char=""/>
              <a:tabLst>
                <a:tab pos="381000" algn="l"/>
              </a:tabLst>
            </a:pPr>
            <a:r>
              <a:rPr sz="3200" b="1" dirty="0">
                <a:latin typeface="Arial"/>
                <a:cs typeface="Arial"/>
              </a:rPr>
              <a:t>Back cross</a:t>
            </a:r>
            <a:r>
              <a:rPr sz="3200" b="1" spc="-15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method</a:t>
            </a:r>
            <a:endParaRPr sz="3200">
              <a:latin typeface="Arial"/>
              <a:cs typeface="Arial"/>
            </a:endParaRPr>
          </a:p>
          <a:p>
            <a:pPr marL="381000" indent="-342900">
              <a:lnSpc>
                <a:spcPct val="100000"/>
              </a:lnSpc>
              <a:spcBef>
                <a:spcPts val="800"/>
              </a:spcBef>
              <a:buClr>
                <a:srgbClr val="EFA12D"/>
              </a:buClr>
              <a:buSzPct val="70312"/>
              <a:buFont typeface="Symbol"/>
              <a:buChar char=""/>
              <a:tabLst>
                <a:tab pos="381000" algn="l"/>
              </a:tabLst>
            </a:pPr>
            <a:r>
              <a:rPr sz="3200" b="1" spc="-5" dirty="0">
                <a:latin typeface="Arial"/>
                <a:cs typeface="Arial"/>
              </a:rPr>
              <a:t>Single </a:t>
            </a:r>
            <a:r>
              <a:rPr sz="3200" b="1" dirty="0">
                <a:latin typeface="Arial"/>
                <a:cs typeface="Arial"/>
              </a:rPr>
              <a:t>seed descent</a:t>
            </a:r>
            <a:r>
              <a:rPr sz="3200" b="1" spc="-6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method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43000" y="381000"/>
            <a:ext cx="6477000" cy="838200"/>
          </a:xfrm>
          <a:prstGeom prst="rect">
            <a:avLst/>
          </a:prstGeom>
          <a:solidFill>
            <a:srgbClr val="0000FF"/>
          </a:solidFill>
          <a:ln w="9344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443230">
              <a:lnSpc>
                <a:spcPct val="100000"/>
              </a:lnSpc>
              <a:spcBef>
                <a:spcPts val="360"/>
              </a:spcBef>
              <a:tabLst>
                <a:tab pos="3420110" algn="l"/>
              </a:tabLst>
            </a:pPr>
            <a:r>
              <a:rPr spc="285" dirty="0">
                <a:solidFill>
                  <a:srgbClr val="FFFFFF"/>
                </a:solidFill>
                <a:latin typeface="Franklin Gothic Heavy"/>
                <a:cs typeface="Franklin Gothic Heavy"/>
              </a:rPr>
              <a:t>BREEDING	</a:t>
            </a:r>
            <a:r>
              <a:rPr spc="280" dirty="0">
                <a:solidFill>
                  <a:srgbClr val="FFFFFF"/>
                </a:solidFill>
                <a:latin typeface="Franklin Gothic Heavy"/>
                <a:cs typeface="Franklin Gothic Heavy"/>
              </a:rPr>
              <a:t>METHODS</a:t>
            </a:r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800" y="381000"/>
            <a:ext cx="3429000" cy="762000"/>
          </a:xfrm>
          <a:prstGeom prst="rect">
            <a:avLst/>
          </a:prstGeom>
          <a:solidFill>
            <a:srgbClr val="0000FF"/>
          </a:solidFill>
          <a:ln w="9344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232410">
              <a:lnSpc>
                <a:spcPct val="100000"/>
              </a:lnSpc>
              <a:spcBef>
                <a:spcPts val="360"/>
              </a:spcBef>
              <a:tabLst>
                <a:tab pos="1814195" algn="l"/>
              </a:tabLst>
            </a:pPr>
            <a:r>
              <a:rPr spc="240" dirty="0">
                <a:solidFill>
                  <a:srgbClr val="FFFFFF"/>
                </a:solidFill>
                <a:latin typeface="Franklin Gothic Heavy"/>
                <a:cs typeface="Franklin Gothic Heavy"/>
              </a:rPr>
              <a:t>SEED	</a:t>
            </a:r>
            <a:r>
              <a:rPr spc="245" dirty="0">
                <a:solidFill>
                  <a:srgbClr val="FFFFFF"/>
                </a:solidFill>
                <a:latin typeface="Franklin Gothic Heavy"/>
                <a:cs typeface="Franklin Gothic Heavy"/>
              </a:rPr>
              <a:t>RATE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71450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6469" y="1751329"/>
            <a:ext cx="22955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70-80 </a:t>
            </a:r>
            <a:r>
              <a:rPr sz="2800" b="1" spc="-10" dirty="0">
                <a:latin typeface="Arial"/>
                <a:cs typeface="Arial"/>
              </a:rPr>
              <a:t>Kg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5" dirty="0">
                <a:latin typeface="Arial"/>
                <a:cs typeface="Arial"/>
              </a:rPr>
              <a:t>Ha</a:t>
            </a:r>
            <a:r>
              <a:rPr sz="2400" b="1" spc="7" baseline="29513" dirty="0">
                <a:latin typeface="Arial"/>
                <a:cs typeface="Arial"/>
              </a:rPr>
              <a:t>-1</a:t>
            </a:r>
            <a:endParaRPr sz="2400" baseline="29513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669" y="256794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1869" y="2604770"/>
            <a:ext cx="15614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M</a:t>
            </a:r>
            <a:r>
              <a:rPr sz="2800" b="1" spc="-10" dirty="0">
                <a:latin typeface="Arial"/>
                <a:cs typeface="Arial"/>
              </a:rPr>
              <a:t>E</a:t>
            </a:r>
            <a:r>
              <a:rPr sz="2800" b="1" spc="-20" dirty="0">
                <a:latin typeface="Arial"/>
                <a:cs typeface="Arial"/>
              </a:rPr>
              <a:t>T</a:t>
            </a:r>
            <a:r>
              <a:rPr sz="2800" b="1" spc="-5" dirty="0">
                <a:latin typeface="Arial"/>
                <a:cs typeface="Arial"/>
              </a:rPr>
              <a:t>H</a:t>
            </a:r>
            <a:r>
              <a:rPr sz="2800" b="1" spc="-10" dirty="0">
                <a:latin typeface="Arial"/>
                <a:cs typeface="Arial"/>
              </a:rPr>
              <a:t>O</a:t>
            </a:r>
            <a:r>
              <a:rPr sz="2800" b="1" dirty="0">
                <a:latin typeface="Arial"/>
                <a:cs typeface="Arial"/>
              </a:rPr>
              <a:t>D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669" y="3420109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1869" y="3456940"/>
            <a:ext cx="13246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P</a:t>
            </a:r>
            <a:r>
              <a:rPr sz="2800" b="1" spc="-15" dirty="0">
                <a:latin typeface="Arial"/>
                <a:cs typeface="Arial"/>
              </a:rPr>
              <a:t>U</a:t>
            </a:r>
            <a:r>
              <a:rPr sz="2800" b="1" spc="-5" dirty="0">
                <a:latin typeface="Arial"/>
                <a:cs typeface="Arial"/>
              </a:rPr>
              <a:t>R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20" dirty="0">
                <a:latin typeface="Arial"/>
                <a:cs typeface="Arial"/>
              </a:rPr>
              <a:t>T</a:t>
            </a:r>
            <a:r>
              <a:rPr sz="2800" b="1" dirty="0">
                <a:latin typeface="Arial"/>
                <a:cs typeface="Arial"/>
              </a:rPr>
              <a:t>Y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4669" y="427355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91869" y="4310379"/>
            <a:ext cx="51054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GERMINATION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PERCENTAGE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4669" y="512699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1869" y="5163820"/>
            <a:ext cx="15601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V</a:t>
            </a:r>
            <a:r>
              <a:rPr sz="2800" b="1" spc="-15" dirty="0">
                <a:latin typeface="Arial"/>
                <a:cs typeface="Arial"/>
              </a:rPr>
              <a:t>A</a:t>
            </a:r>
            <a:r>
              <a:rPr sz="2800" b="1" spc="-5" dirty="0">
                <a:latin typeface="Arial"/>
                <a:cs typeface="Arial"/>
              </a:rPr>
              <a:t>R</a:t>
            </a:r>
            <a:r>
              <a:rPr sz="2800" b="1" spc="-10" dirty="0">
                <a:latin typeface="Arial"/>
                <a:cs typeface="Arial"/>
              </a:rPr>
              <a:t>E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20" dirty="0">
                <a:latin typeface="Arial"/>
                <a:cs typeface="Arial"/>
              </a:rPr>
              <a:t>T</a:t>
            </a:r>
            <a:r>
              <a:rPr sz="2800" b="1" dirty="0">
                <a:latin typeface="Arial"/>
                <a:cs typeface="Arial"/>
              </a:rPr>
              <a:t>Y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77210" y="152400"/>
            <a:ext cx="3018790" cy="762000"/>
          </a:xfrm>
          <a:custGeom>
            <a:avLst/>
            <a:gdLst/>
            <a:ahLst/>
            <a:cxnLst/>
            <a:rect l="l" t="t" r="r" b="b"/>
            <a:pathLst>
              <a:path w="3018790" h="762000">
                <a:moveTo>
                  <a:pt x="0" y="0"/>
                </a:moveTo>
                <a:lnTo>
                  <a:pt x="3018790" y="0"/>
                </a:lnTo>
                <a:lnTo>
                  <a:pt x="3018790" y="762000"/>
                </a:lnTo>
                <a:lnTo>
                  <a:pt x="0" y="762000"/>
                </a:lnTo>
                <a:lnTo>
                  <a:pt x="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77210" y="152400"/>
            <a:ext cx="3018790" cy="762000"/>
          </a:xfrm>
          <a:custGeom>
            <a:avLst/>
            <a:gdLst/>
            <a:ahLst/>
            <a:cxnLst/>
            <a:rect l="l" t="t" r="r" b="b"/>
            <a:pathLst>
              <a:path w="3018790" h="762000">
                <a:moveTo>
                  <a:pt x="0" y="0"/>
                </a:moveTo>
                <a:lnTo>
                  <a:pt x="3018790" y="0"/>
                </a:lnTo>
                <a:lnTo>
                  <a:pt x="3018790" y="762000"/>
                </a:lnTo>
                <a:lnTo>
                  <a:pt x="0" y="762000"/>
                </a:lnTo>
                <a:lnTo>
                  <a:pt x="0" y="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326129" y="185420"/>
            <a:ext cx="247586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85850" marR="5080" indent="-1073150">
              <a:lnSpc>
                <a:spcPct val="100000"/>
              </a:lnSpc>
              <a:spcBef>
                <a:spcPts val="100"/>
              </a:spcBef>
            </a:pPr>
            <a:r>
              <a:rPr spc="330" dirty="0">
                <a:solidFill>
                  <a:srgbClr val="FFFFFF"/>
                </a:solidFill>
                <a:latin typeface="Franklin Gothic Heavy"/>
                <a:cs typeface="Franklin Gothic Heavy"/>
              </a:rPr>
              <a:t>V</a:t>
            </a:r>
            <a:r>
              <a:rPr spc="320" dirty="0">
                <a:solidFill>
                  <a:srgbClr val="FFFFFF"/>
                </a:solidFill>
                <a:latin typeface="Franklin Gothic Heavy"/>
                <a:cs typeface="Franklin Gothic Heavy"/>
              </a:rPr>
              <a:t>A</a:t>
            </a:r>
            <a:r>
              <a:rPr spc="330" dirty="0">
                <a:solidFill>
                  <a:srgbClr val="FFFFFF"/>
                </a:solidFill>
                <a:latin typeface="Franklin Gothic Heavy"/>
                <a:cs typeface="Franklin Gothic Heavy"/>
              </a:rPr>
              <a:t>R</a:t>
            </a:r>
            <a:r>
              <a:rPr spc="325" dirty="0">
                <a:solidFill>
                  <a:srgbClr val="FFFFFF"/>
                </a:solidFill>
                <a:latin typeface="Franklin Gothic Heavy"/>
                <a:cs typeface="Franklin Gothic Heavy"/>
              </a:rPr>
              <a:t>I</a:t>
            </a:r>
            <a:r>
              <a:rPr spc="320" dirty="0">
                <a:solidFill>
                  <a:srgbClr val="FFFFFF"/>
                </a:solidFill>
                <a:latin typeface="Franklin Gothic Heavy"/>
                <a:cs typeface="Franklin Gothic Heavy"/>
              </a:rPr>
              <a:t>E</a:t>
            </a:r>
            <a:r>
              <a:rPr spc="330" dirty="0">
                <a:solidFill>
                  <a:srgbClr val="FFFFFF"/>
                </a:solidFill>
                <a:latin typeface="Franklin Gothic Heavy"/>
                <a:cs typeface="Franklin Gothic Heavy"/>
              </a:rPr>
              <a:t>T</a:t>
            </a:r>
            <a:r>
              <a:rPr spc="325" dirty="0">
                <a:solidFill>
                  <a:srgbClr val="FFFFFF"/>
                </a:solidFill>
                <a:latin typeface="Franklin Gothic Heavy"/>
                <a:cs typeface="Franklin Gothic Heavy"/>
              </a:rPr>
              <a:t>I</a:t>
            </a:r>
            <a:r>
              <a:rPr spc="-5" dirty="0">
                <a:solidFill>
                  <a:srgbClr val="FFFFFF"/>
                </a:solidFill>
                <a:latin typeface="Franklin Gothic Heavy"/>
                <a:cs typeface="Franklin Gothic Heavy"/>
              </a:rPr>
              <a:t>E  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753870" y="221234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11070" y="2249170"/>
            <a:ext cx="26885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RATNA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(rainfed)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53870" y="310007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10129" y="3136900"/>
            <a:ext cx="42729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42515" algn="l"/>
              </a:tabLst>
            </a:pPr>
            <a:r>
              <a:rPr sz="2800" b="1" spc="-5" dirty="0">
                <a:latin typeface="Arial"/>
                <a:cs typeface="Arial"/>
              </a:rPr>
              <a:t>Azad</a:t>
            </a:r>
            <a:r>
              <a:rPr sz="2800" b="1" spc="-1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(K.125)	(</a:t>
            </a:r>
            <a:r>
              <a:rPr sz="2800" spc="-5" dirty="0">
                <a:latin typeface="Arial"/>
                <a:cs typeface="Arial"/>
              </a:rPr>
              <a:t>yellow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rust)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53870" y="398907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11070" y="4025900"/>
            <a:ext cx="57410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Karan-201, 231 and 264</a:t>
            </a:r>
            <a:r>
              <a:rPr sz="2800" b="1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(Huskless)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53870" y="487807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11070" y="4914900"/>
            <a:ext cx="29298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C- </a:t>
            </a:r>
            <a:r>
              <a:rPr sz="2800" b="1" spc="-5" dirty="0">
                <a:latin typeface="Arial"/>
                <a:cs typeface="Arial"/>
              </a:rPr>
              <a:t>l64 </a:t>
            </a:r>
            <a:r>
              <a:rPr sz="2800" spc="-5" dirty="0">
                <a:latin typeface="Arial"/>
                <a:cs typeface="Arial"/>
              </a:rPr>
              <a:t>(long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awns)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0" y="228600"/>
            <a:ext cx="3200400" cy="762000"/>
          </a:xfrm>
          <a:prstGeom prst="rect">
            <a:avLst/>
          </a:prstGeom>
          <a:solidFill>
            <a:srgbClr val="0000FF"/>
          </a:solidFill>
          <a:ln w="9344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200660">
              <a:lnSpc>
                <a:spcPct val="100000"/>
              </a:lnSpc>
              <a:spcBef>
                <a:spcPts val="370"/>
              </a:spcBef>
            </a:pPr>
            <a:r>
              <a:rPr spc="280" dirty="0">
                <a:solidFill>
                  <a:srgbClr val="FFFFFF"/>
                </a:solidFill>
                <a:latin typeface="Franklin Gothic Heavy"/>
                <a:cs typeface="Franklin Gothic Heavy"/>
              </a:rPr>
              <a:t>SELFFING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962150"/>
            <a:ext cx="129539" cy="367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1640" y="1917700"/>
            <a:ext cx="776795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latin typeface="Arial"/>
                <a:cs typeface="Arial"/>
              </a:rPr>
              <a:t>Because </a:t>
            </a:r>
            <a:r>
              <a:rPr sz="3200" b="1" spc="-5" dirty="0">
                <a:latin typeface="Arial"/>
                <a:cs typeface="Arial"/>
              </a:rPr>
              <a:t>it is </a:t>
            </a:r>
            <a:r>
              <a:rPr sz="3200" b="1" spc="-10" dirty="0">
                <a:latin typeface="Arial"/>
                <a:cs typeface="Arial"/>
              </a:rPr>
              <a:t>highly </a:t>
            </a:r>
            <a:r>
              <a:rPr sz="3200" b="1" dirty="0">
                <a:latin typeface="Arial"/>
                <a:cs typeface="Arial"/>
              </a:rPr>
              <a:t>self </a:t>
            </a:r>
            <a:r>
              <a:rPr sz="3200" b="1" spc="-5" dirty="0">
                <a:latin typeface="Arial"/>
                <a:cs typeface="Arial"/>
              </a:rPr>
              <a:t>pollinated</a:t>
            </a:r>
            <a:r>
              <a:rPr sz="3200" b="1" spc="-45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crop.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3139440"/>
            <a:ext cx="129539" cy="367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640" y="3094990"/>
            <a:ext cx="600265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latin typeface="Arial"/>
                <a:cs typeface="Arial"/>
              </a:rPr>
              <a:t>Only </a:t>
            </a:r>
            <a:r>
              <a:rPr sz="3200" b="1" dirty="0">
                <a:latin typeface="Arial"/>
                <a:cs typeface="Arial"/>
              </a:rPr>
              <a:t>03% chances </a:t>
            </a:r>
            <a:r>
              <a:rPr sz="3200" b="1" spc="-5" dirty="0">
                <a:latin typeface="Arial"/>
                <a:cs typeface="Arial"/>
              </a:rPr>
              <a:t>of</a:t>
            </a:r>
            <a:r>
              <a:rPr sz="3200" b="1" spc="-14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crossing.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39" y="4318000"/>
            <a:ext cx="129539" cy="367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640" y="4273550"/>
            <a:ext cx="7249795" cy="999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latin typeface="Arial"/>
                <a:cs typeface="Arial"/>
              </a:rPr>
              <a:t>For selffing Simply </a:t>
            </a:r>
            <a:r>
              <a:rPr sz="3200" b="1" dirty="0">
                <a:latin typeface="Arial"/>
                <a:cs typeface="Arial"/>
              </a:rPr>
              <a:t>cover </a:t>
            </a:r>
            <a:r>
              <a:rPr sz="3200" b="1" spc="-5" dirty="0">
                <a:latin typeface="Arial"/>
                <a:cs typeface="Arial"/>
              </a:rPr>
              <a:t>the spike </a:t>
            </a:r>
            <a:r>
              <a:rPr sz="3200" b="1" dirty="0">
                <a:latin typeface="Arial"/>
                <a:cs typeface="Arial"/>
              </a:rPr>
              <a:t>of  </a:t>
            </a:r>
            <a:r>
              <a:rPr sz="3200" b="1" spc="-5" dirty="0">
                <a:latin typeface="Arial"/>
                <a:cs typeface="Arial"/>
              </a:rPr>
              <a:t>desired plant </a:t>
            </a:r>
            <a:r>
              <a:rPr sz="3200" b="1" dirty="0">
                <a:latin typeface="Arial"/>
                <a:cs typeface="Arial"/>
              </a:rPr>
              <a:t>with Butter </a:t>
            </a:r>
            <a:r>
              <a:rPr sz="3200" b="1" spc="-5" dirty="0">
                <a:latin typeface="Arial"/>
                <a:cs typeface="Arial"/>
              </a:rPr>
              <a:t>paper</a:t>
            </a:r>
            <a:r>
              <a:rPr sz="3200" b="1" spc="-3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bag.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</a:t>
            </a:r>
            <a:r>
              <a:rPr spc="-35" dirty="0"/>
              <a:t>M</a:t>
            </a:r>
            <a:r>
              <a:rPr dirty="0"/>
              <a:t>E</a:t>
            </a:r>
            <a:r>
              <a:rPr spc="-10" dirty="0"/>
              <a:t>SCU</a:t>
            </a:r>
            <a:r>
              <a:rPr spc="-5" dirty="0"/>
              <a:t>L</a:t>
            </a:r>
            <a:r>
              <a:rPr spc="-325" dirty="0"/>
              <a:t>A</a:t>
            </a:r>
            <a:r>
              <a:rPr spc="-25" dirty="0"/>
              <a:t>T</a:t>
            </a:r>
            <a:r>
              <a:rPr dirty="0"/>
              <a:t>I</a:t>
            </a:r>
            <a:r>
              <a:rPr spc="-15" dirty="0"/>
              <a:t>O</a:t>
            </a:r>
            <a:r>
              <a:rPr spc="-10" dirty="0"/>
              <a:t>N</a:t>
            </a:r>
            <a:r>
              <a:rPr dirty="0"/>
              <a:t>: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0"/>
              </a:spcBef>
            </a:pPr>
            <a:r>
              <a:rPr spc="-5" dirty="0"/>
              <a:t>Plant</a:t>
            </a:r>
            <a:r>
              <a:rPr spc="-15" dirty="0"/>
              <a:t> </a:t>
            </a:r>
            <a:r>
              <a:rPr spc="-5" dirty="0"/>
              <a:t>selection</a:t>
            </a:r>
          </a:p>
          <a:p>
            <a:pPr marL="38100" marR="307975">
              <a:lnSpc>
                <a:spcPct val="120800"/>
              </a:lnSpc>
            </a:pPr>
            <a:r>
              <a:rPr spc="-5" dirty="0"/>
              <a:t>Spike selection (stage)  </a:t>
            </a:r>
            <a:r>
              <a:rPr dirty="0"/>
              <a:t>Cut </a:t>
            </a:r>
            <a:r>
              <a:rPr spc="-5" dirty="0"/>
              <a:t>spike </a:t>
            </a:r>
            <a:r>
              <a:rPr spc="-150" dirty="0"/>
              <a:t>1/3</a:t>
            </a:r>
            <a:r>
              <a:rPr sz="2775" spc="-225" baseline="28528" dirty="0"/>
              <a:t>rd </a:t>
            </a:r>
            <a:r>
              <a:rPr sz="3200" spc="-5" dirty="0"/>
              <a:t>from top  </a:t>
            </a:r>
            <a:r>
              <a:rPr sz="3200" dirty="0"/>
              <a:t>Cut </a:t>
            </a:r>
            <a:r>
              <a:rPr sz="3200" spc="-155" dirty="0"/>
              <a:t>1/3</a:t>
            </a:r>
            <a:r>
              <a:rPr sz="2775" spc="-232" baseline="28528" dirty="0"/>
              <a:t>rd </a:t>
            </a:r>
            <a:r>
              <a:rPr sz="3200" spc="-5" dirty="0"/>
              <a:t>of floret  Remove anthers  </a:t>
            </a:r>
            <a:r>
              <a:rPr sz="3200" dirty="0"/>
              <a:t>Cover the</a:t>
            </a:r>
            <a:r>
              <a:rPr sz="3200" spc="-30" dirty="0"/>
              <a:t> </a:t>
            </a:r>
            <a:r>
              <a:rPr sz="3200" dirty="0"/>
              <a:t>spike</a:t>
            </a:r>
            <a:endParaRPr sz="3200"/>
          </a:p>
          <a:p>
            <a:pPr marL="38100">
              <a:lnSpc>
                <a:spcPct val="100000"/>
              </a:lnSpc>
              <a:spcBef>
                <a:spcPts val="800"/>
              </a:spcBef>
            </a:pPr>
            <a:r>
              <a:rPr spc="-40" dirty="0"/>
              <a:t>Tagging </a:t>
            </a:r>
            <a:r>
              <a:rPr spc="-5" dirty="0"/>
              <a:t>for female</a:t>
            </a:r>
            <a:r>
              <a:rPr spc="-15" dirty="0"/>
              <a:t> </a:t>
            </a:r>
            <a:r>
              <a:rPr spc="-5" dirty="0"/>
              <a:t>plant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2312670"/>
            <a:ext cx="129539" cy="39001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  <a:spcBef>
                <a:spcPts val="1930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  <a:spcBef>
                <a:spcPts val="1940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  <a:spcBef>
                <a:spcPts val="1939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  <a:spcBef>
                <a:spcPts val="1940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  <a:spcBef>
                <a:spcPts val="1930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  <a:p>
            <a:pPr marL="12700">
              <a:lnSpc>
                <a:spcPct val="100000"/>
              </a:lnSpc>
              <a:spcBef>
                <a:spcPts val="1939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58110" y="0"/>
            <a:ext cx="3456940" cy="12255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39820" y="0"/>
            <a:ext cx="360870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305" dirty="0">
                <a:latin typeface="Franklin Gothic Book"/>
                <a:cs typeface="Franklin Gothic Book"/>
              </a:rPr>
              <a:t>POLLINATION</a:t>
            </a:r>
            <a:endParaRPr sz="4400">
              <a:latin typeface="Franklin Gothic Book"/>
              <a:cs typeface="Franklin Gothic 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807719"/>
            <a:ext cx="168275" cy="495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050" spc="-1285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305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6580" y="867409"/>
            <a:ext cx="45396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40635" algn="l"/>
              </a:tabLst>
            </a:pPr>
            <a:r>
              <a:rPr sz="3200" b="1" spc="-5" dirty="0">
                <a:latin typeface="Arial"/>
                <a:cs typeface="Arial"/>
              </a:rPr>
              <a:t>Selection</a:t>
            </a:r>
            <a:r>
              <a:rPr sz="3200" b="1" spc="1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of	Male</a:t>
            </a:r>
            <a:r>
              <a:rPr sz="3200" b="1" spc="-85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plant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739" y="2081529"/>
            <a:ext cx="129539" cy="367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6240" y="2014220"/>
            <a:ext cx="423608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latin typeface="Arial"/>
                <a:cs typeface="Arial"/>
              </a:rPr>
              <a:t>Cut </a:t>
            </a:r>
            <a:r>
              <a:rPr sz="3200" b="1" spc="-155" dirty="0">
                <a:latin typeface="Arial"/>
                <a:cs typeface="Arial"/>
              </a:rPr>
              <a:t>1/3</a:t>
            </a:r>
            <a:r>
              <a:rPr sz="2775" b="1" spc="-232" baseline="28528" dirty="0">
                <a:latin typeface="Arial"/>
                <a:cs typeface="Arial"/>
              </a:rPr>
              <a:t>rd </a:t>
            </a:r>
            <a:r>
              <a:rPr sz="3200" b="1" spc="-5" dirty="0">
                <a:latin typeface="Arial"/>
                <a:cs typeface="Arial"/>
              </a:rPr>
              <a:t>of </a:t>
            </a:r>
            <a:r>
              <a:rPr sz="3200" b="1" dirty="0">
                <a:latin typeface="Arial"/>
                <a:cs typeface="Arial"/>
              </a:rPr>
              <a:t>each</a:t>
            </a:r>
            <a:r>
              <a:rPr sz="3200" b="1" spc="-265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floret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39" y="3195320"/>
            <a:ext cx="129539" cy="367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1640" y="3129279"/>
            <a:ext cx="754380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latin typeface="Arial"/>
                <a:cs typeface="Arial"/>
              </a:rPr>
              <a:t>Place </a:t>
            </a:r>
            <a:r>
              <a:rPr sz="3200" b="1" spc="-5" dirty="0">
                <a:latin typeface="Arial"/>
                <a:cs typeface="Arial"/>
              </a:rPr>
              <a:t>spike in sunlight for almost</a:t>
            </a:r>
            <a:r>
              <a:rPr sz="3200" b="1" spc="-4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5min</a:t>
            </a:r>
            <a:endParaRPr sz="3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739" y="4310379"/>
            <a:ext cx="129539" cy="367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1640" y="4243070"/>
            <a:ext cx="705040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latin typeface="Arial"/>
                <a:cs typeface="Arial"/>
              </a:rPr>
              <a:t>Shred pollens on emasculated spike</a:t>
            </a:r>
            <a:endParaRPr sz="3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8739" y="5424170"/>
            <a:ext cx="129539" cy="367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250" spc="-960" dirty="0">
                <a:solidFill>
                  <a:srgbClr val="EFA12D"/>
                </a:solidFill>
                <a:latin typeface="Symbol"/>
                <a:cs typeface="Symbol"/>
              </a:rPr>
              <a:t></a:t>
            </a:r>
            <a:endParaRPr sz="225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1640" y="5358129"/>
            <a:ext cx="15741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260" dirty="0">
                <a:latin typeface="Arial"/>
                <a:cs typeface="Arial"/>
              </a:rPr>
              <a:t>T</a:t>
            </a:r>
            <a:r>
              <a:rPr sz="3200" b="1" spc="5" dirty="0">
                <a:latin typeface="Arial"/>
                <a:cs typeface="Arial"/>
              </a:rPr>
              <a:t>a</a:t>
            </a:r>
            <a:r>
              <a:rPr sz="3200" b="1" dirty="0">
                <a:latin typeface="Arial"/>
                <a:cs typeface="Arial"/>
              </a:rPr>
              <a:t>g</a:t>
            </a:r>
            <a:r>
              <a:rPr sz="3200" b="1" spc="-10" dirty="0">
                <a:latin typeface="Arial"/>
                <a:cs typeface="Arial"/>
              </a:rPr>
              <a:t>g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dirty="0">
                <a:latin typeface="Arial"/>
                <a:cs typeface="Arial"/>
              </a:rPr>
              <a:t>ng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23920" y="381000"/>
            <a:ext cx="2291080" cy="762000"/>
          </a:xfrm>
          <a:custGeom>
            <a:avLst/>
            <a:gdLst/>
            <a:ahLst/>
            <a:cxnLst/>
            <a:rect l="l" t="t" r="r" b="b"/>
            <a:pathLst>
              <a:path w="2291079" h="762000">
                <a:moveTo>
                  <a:pt x="0" y="0"/>
                </a:moveTo>
                <a:lnTo>
                  <a:pt x="2291079" y="0"/>
                </a:lnTo>
                <a:lnTo>
                  <a:pt x="2291079" y="762000"/>
                </a:lnTo>
                <a:lnTo>
                  <a:pt x="0" y="762000"/>
                </a:lnTo>
                <a:lnTo>
                  <a:pt x="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423920" y="381000"/>
            <a:ext cx="2291080" cy="762000"/>
          </a:xfrm>
          <a:custGeom>
            <a:avLst/>
            <a:gdLst/>
            <a:ahLst/>
            <a:cxnLst/>
            <a:rect l="l" t="t" r="r" b="b"/>
            <a:pathLst>
              <a:path w="2291079" h="762000">
                <a:moveTo>
                  <a:pt x="0" y="0"/>
                </a:moveTo>
                <a:lnTo>
                  <a:pt x="2291079" y="0"/>
                </a:lnTo>
                <a:lnTo>
                  <a:pt x="2291079" y="762000"/>
                </a:lnTo>
                <a:lnTo>
                  <a:pt x="0" y="762000"/>
                </a:lnTo>
                <a:lnTo>
                  <a:pt x="0" y="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665220" y="414020"/>
            <a:ext cx="176403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32155" marR="5080" indent="-720090">
              <a:lnSpc>
                <a:spcPct val="100000"/>
              </a:lnSpc>
              <a:spcBef>
                <a:spcPts val="100"/>
              </a:spcBef>
            </a:pPr>
            <a:r>
              <a:rPr spc="330" dirty="0">
                <a:solidFill>
                  <a:srgbClr val="FFFFFF"/>
                </a:solidFill>
                <a:latin typeface="Franklin Gothic Heavy"/>
                <a:cs typeface="Franklin Gothic Heavy"/>
              </a:rPr>
              <a:t>B</a:t>
            </a:r>
            <a:r>
              <a:rPr spc="320" dirty="0">
                <a:solidFill>
                  <a:srgbClr val="FFFFFF"/>
                </a:solidFill>
                <a:latin typeface="Franklin Gothic Heavy"/>
                <a:cs typeface="Franklin Gothic Heavy"/>
              </a:rPr>
              <a:t>A</a:t>
            </a:r>
            <a:r>
              <a:rPr spc="330" dirty="0">
                <a:solidFill>
                  <a:srgbClr val="FFFFFF"/>
                </a:solidFill>
                <a:latin typeface="Franklin Gothic Heavy"/>
                <a:cs typeface="Franklin Gothic Heavy"/>
              </a:rPr>
              <a:t>R</a:t>
            </a:r>
            <a:r>
              <a:rPr spc="315" dirty="0">
                <a:solidFill>
                  <a:srgbClr val="FFFFFF"/>
                </a:solidFill>
                <a:latin typeface="Franklin Gothic Heavy"/>
                <a:cs typeface="Franklin Gothic Heavy"/>
              </a:rPr>
              <a:t>L</a:t>
            </a:r>
            <a:r>
              <a:rPr spc="-5" dirty="0">
                <a:solidFill>
                  <a:srgbClr val="FFFFFF"/>
                </a:solidFill>
                <a:latin typeface="Franklin Gothic Heavy"/>
                <a:cs typeface="Franklin Gothic Heavy"/>
              </a:rPr>
              <a:t>E  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592070" y="1659890"/>
            <a:ext cx="384810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i="1" spc="-5" dirty="0">
                <a:solidFill>
                  <a:srgbClr val="FF0000"/>
                </a:solidFill>
                <a:latin typeface="Arial"/>
                <a:cs typeface="Arial"/>
              </a:rPr>
              <a:t>Hordeum </a:t>
            </a:r>
            <a:r>
              <a:rPr sz="3200" b="1" i="1" dirty="0">
                <a:solidFill>
                  <a:srgbClr val="FF0000"/>
                </a:solidFill>
                <a:latin typeface="Arial"/>
                <a:cs typeface="Arial"/>
              </a:rPr>
              <a:t>vulgare</a:t>
            </a:r>
            <a:r>
              <a:rPr sz="3200" b="1" i="1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0000"/>
                </a:solidFill>
                <a:latin typeface="Arial"/>
                <a:cs typeface="Arial"/>
              </a:rPr>
              <a:t>L.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8990" y="3296920"/>
            <a:ext cx="14649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00FF"/>
                </a:solidFill>
                <a:latin typeface="Arial"/>
                <a:cs typeface="Arial"/>
              </a:rPr>
              <a:t>F</a:t>
            </a:r>
            <a:r>
              <a:rPr sz="2800" b="1" spc="-15" dirty="0">
                <a:solidFill>
                  <a:srgbClr val="0000FF"/>
                </a:solidFill>
                <a:latin typeface="Arial"/>
                <a:cs typeface="Arial"/>
              </a:rPr>
              <a:t>A</a:t>
            </a:r>
            <a:r>
              <a:rPr sz="2800" b="1" spc="-5" dirty="0">
                <a:solidFill>
                  <a:srgbClr val="0000FF"/>
                </a:solidFill>
                <a:latin typeface="Arial"/>
                <a:cs typeface="Arial"/>
              </a:rPr>
              <a:t>M</a:t>
            </a:r>
            <a:r>
              <a:rPr sz="2800" b="1" dirty="0">
                <a:solidFill>
                  <a:srgbClr val="0000FF"/>
                </a:solidFill>
                <a:latin typeface="Arial"/>
                <a:cs typeface="Arial"/>
              </a:rPr>
              <a:t>I</a:t>
            </a:r>
            <a:r>
              <a:rPr sz="2800" b="1" spc="-5" dirty="0">
                <a:solidFill>
                  <a:srgbClr val="0000FF"/>
                </a:solidFill>
                <a:latin typeface="Arial"/>
                <a:cs typeface="Arial"/>
              </a:rPr>
              <a:t>L</a:t>
            </a:r>
            <a:r>
              <a:rPr sz="2800" b="1" dirty="0">
                <a:solidFill>
                  <a:srgbClr val="0000FF"/>
                </a:solidFill>
                <a:latin typeface="Arial"/>
                <a:cs typeface="Arial"/>
              </a:rPr>
              <a:t>Y: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63850" y="3296920"/>
            <a:ext cx="17786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PO</a:t>
            </a:r>
            <a:r>
              <a:rPr sz="2800" b="1" spc="-5" dirty="0">
                <a:latin typeface="Arial"/>
                <a:cs typeface="Arial"/>
              </a:rPr>
              <a:t>A</a:t>
            </a:r>
            <a:r>
              <a:rPr sz="2800" b="1" spc="-15" dirty="0">
                <a:latin typeface="Arial"/>
                <a:cs typeface="Arial"/>
              </a:rPr>
              <a:t>C</a:t>
            </a:r>
            <a:r>
              <a:rPr sz="2800" b="1" spc="-10" dirty="0">
                <a:latin typeface="Arial"/>
                <a:cs typeface="Arial"/>
              </a:rPr>
              <a:t>E</a:t>
            </a:r>
            <a:r>
              <a:rPr sz="2800" b="1" spc="-5" dirty="0">
                <a:latin typeface="Arial"/>
                <a:cs typeface="Arial"/>
              </a:rPr>
              <a:t>A</a:t>
            </a:r>
            <a:r>
              <a:rPr sz="2800" b="1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48360" y="4211320"/>
            <a:ext cx="11684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0000FF"/>
                </a:solidFill>
                <a:latin typeface="Arial"/>
                <a:cs typeface="Arial"/>
              </a:rPr>
              <a:t>U</a:t>
            </a:r>
            <a:r>
              <a:rPr sz="2800" b="1" spc="-15" dirty="0">
                <a:solidFill>
                  <a:srgbClr val="0000FF"/>
                </a:solidFill>
                <a:latin typeface="Arial"/>
                <a:cs typeface="Arial"/>
              </a:rPr>
              <a:t>R</a:t>
            </a:r>
            <a:r>
              <a:rPr sz="2800" b="1" spc="-5" dirty="0">
                <a:solidFill>
                  <a:srgbClr val="0000FF"/>
                </a:solidFill>
                <a:latin typeface="Arial"/>
                <a:cs typeface="Arial"/>
              </a:rPr>
              <a:t>DU</a:t>
            </a:r>
            <a:r>
              <a:rPr sz="2800" b="1" dirty="0">
                <a:solidFill>
                  <a:srgbClr val="0000FF"/>
                </a:solidFill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54960" y="4211320"/>
            <a:ext cx="8350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J</a:t>
            </a:r>
            <a:r>
              <a:rPr sz="2800" b="1" spc="-10" dirty="0">
                <a:latin typeface="Arial"/>
                <a:cs typeface="Arial"/>
              </a:rPr>
              <a:t>O</a:t>
            </a:r>
            <a:r>
              <a:rPr sz="2800" b="1" dirty="0">
                <a:latin typeface="Arial"/>
                <a:cs typeface="Arial"/>
              </a:rPr>
              <a:t>W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9000" y="400362"/>
            <a:ext cx="2971800" cy="723275"/>
          </a:xfrm>
          <a:prstGeom prst="rect">
            <a:avLst/>
          </a:prstGeom>
          <a:solidFill>
            <a:srgbClr val="0000FF"/>
          </a:solidFill>
          <a:ln w="9344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18745">
              <a:lnSpc>
                <a:spcPct val="100000"/>
              </a:lnSpc>
              <a:spcBef>
                <a:spcPts val="360"/>
              </a:spcBef>
            </a:pPr>
            <a:r>
              <a:rPr spc="270" dirty="0">
                <a:solidFill>
                  <a:srgbClr val="FFFFFF"/>
                </a:solidFill>
                <a:latin typeface="Franklin Gothic Heavy"/>
                <a:cs typeface="Franklin Gothic Heavy"/>
              </a:rPr>
              <a:t>BARLEY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71450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1869" y="1751329"/>
            <a:ext cx="152273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5" dirty="0">
                <a:latin typeface="Arial"/>
                <a:cs typeface="Arial"/>
              </a:rPr>
              <a:t>A</a:t>
            </a:r>
            <a:r>
              <a:rPr sz="2800" b="1" spc="-5" dirty="0">
                <a:latin typeface="Arial"/>
                <a:cs typeface="Arial"/>
              </a:rPr>
              <a:t>NN</a:t>
            </a:r>
            <a:r>
              <a:rPr sz="2800" b="1" spc="-15" dirty="0">
                <a:latin typeface="Arial"/>
                <a:cs typeface="Arial"/>
              </a:rPr>
              <a:t>U</a:t>
            </a:r>
            <a:r>
              <a:rPr sz="2800" b="1" spc="-5" dirty="0">
                <a:latin typeface="Arial"/>
                <a:cs typeface="Arial"/>
              </a:rPr>
              <a:t>A</a:t>
            </a:r>
            <a:r>
              <a:rPr sz="2800" b="1" dirty="0">
                <a:latin typeface="Arial"/>
                <a:cs typeface="Arial"/>
              </a:rPr>
              <a:t>L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669" y="256794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1869" y="2604770"/>
            <a:ext cx="187706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M</a:t>
            </a:r>
            <a:r>
              <a:rPr sz="2800" b="1" spc="-10" dirty="0">
                <a:latin typeface="Arial"/>
                <a:cs typeface="Arial"/>
              </a:rPr>
              <a:t>O</a:t>
            </a:r>
            <a:r>
              <a:rPr sz="2800" b="1" spc="-5" dirty="0">
                <a:latin typeface="Arial"/>
                <a:cs typeface="Arial"/>
              </a:rPr>
              <a:t>N</a:t>
            </a:r>
            <a:r>
              <a:rPr sz="2800" b="1" spc="-10" dirty="0">
                <a:latin typeface="Arial"/>
                <a:cs typeface="Arial"/>
              </a:rPr>
              <a:t>O</a:t>
            </a:r>
            <a:r>
              <a:rPr sz="2800" b="1" spc="-15" dirty="0">
                <a:latin typeface="Arial"/>
                <a:cs typeface="Arial"/>
              </a:rPr>
              <a:t>C</a:t>
            </a:r>
            <a:r>
              <a:rPr sz="2800" b="1" spc="-10" dirty="0">
                <a:latin typeface="Arial"/>
                <a:cs typeface="Arial"/>
              </a:rPr>
              <a:t>O</a:t>
            </a:r>
            <a:r>
              <a:rPr sz="2800" b="1" dirty="0">
                <a:latin typeface="Arial"/>
                <a:cs typeface="Arial"/>
              </a:rPr>
              <a:t>T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669" y="3420109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1869" y="3456940"/>
            <a:ext cx="20161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RABI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CROP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4669" y="427355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91869" y="4310379"/>
            <a:ext cx="25825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5" dirty="0">
                <a:latin typeface="Arial"/>
                <a:cs typeface="Arial"/>
              </a:rPr>
              <a:t>D</a:t>
            </a:r>
            <a:r>
              <a:rPr sz="2800" b="1" spc="-10" dirty="0">
                <a:latin typeface="Arial"/>
                <a:cs typeface="Arial"/>
              </a:rPr>
              <a:t>E</a:t>
            </a:r>
            <a:r>
              <a:rPr sz="2800" b="1" spc="-15" dirty="0">
                <a:latin typeface="Arial"/>
                <a:cs typeface="Arial"/>
              </a:rPr>
              <a:t>T</a:t>
            </a:r>
            <a:r>
              <a:rPr sz="2800" b="1" spc="-10" dirty="0">
                <a:latin typeface="Arial"/>
                <a:cs typeface="Arial"/>
              </a:rPr>
              <a:t>E</a:t>
            </a:r>
            <a:r>
              <a:rPr sz="2800" b="1" spc="-15" dirty="0">
                <a:latin typeface="Arial"/>
                <a:cs typeface="Arial"/>
              </a:rPr>
              <a:t>R</a:t>
            </a:r>
            <a:r>
              <a:rPr sz="2800" b="1" spc="-5" dirty="0">
                <a:latin typeface="Arial"/>
                <a:cs typeface="Arial"/>
              </a:rPr>
              <a:t>M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5" dirty="0">
                <a:latin typeface="Arial"/>
                <a:cs typeface="Arial"/>
              </a:rPr>
              <a:t>N</a:t>
            </a:r>
            <a:r>
              <a:rPr sz="2800" b="1" spc="-15" dirty="0">
                <a:latin typeface="Arial"/>
                <a:cs typeface="Arial"/>
              </a:rPr>
              <a:t>A</a:t>
            </a:r>
            <a:r>
              <a:rPr sz="2800" b="1" spc="-20" dirty="0">
                <a:latin typeface="Arial"/>
                <a:cs typeface="Arial"/>
              </a:rPr>
              <a:t>T</a:t>
            </a:r>
            <a:r>
              <a:rPr sz="2800" b="1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4669" y="512699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1869" y="5163820"/>
            <a:ext cx="68319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95% </a:t>
            </a:r>
            <a:r>
              <a:rPr sz="2800" b="1" spc="-10" dirty="0">
                <a:latin typeface="Arial"/>
                <a:cs typeface="Arial"/>
              </a:rPr>
              <a:t>MORE ENERGY </a:t>
            </a:r>
            <a:r>
              <a:rPr sz="2800" b="1" spc="-5" dirty="0">
                <a:latin typeface="Arial"/>
                <a:cs typeface="Arial"/>
              </a:rPr>
              <a:t>AS </a:t>
            </a:r>
            <a:r>
              <a:rPr sz="2800" b="1" spc="-10" dirty="0">
                <a:latin typeface="Arial"/>
                <a:cs typeface="Arial"/>
              </a:rPr>
              <a:t>COMPARED</a:t>
            </a:r>
            <a:r>
              <a:rPr sz="2800" b="1" spc="-13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TO</a:t>
            </a:r>
            <a:endParaRPr sz="2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1869" y="6017259"/>
            <a:ext cx="272351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MAIZE</a:t>
            </a:r>
            <a:r>
              <a:rPr sz="2800" b="1" spc="-9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FODDER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6029" y="381000"/>
            <a:ext cx="4038600" cy="762000"/>
          </a:xfrm>
          <a:prstGeom prst="rect">
            <a:avLst/>
          </a:prstGeom>
          <a:solidFill>
            <a:srgbClr val="0000FF"/>
          </a:solidFill>
          <a:ln w="9344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234950">
              <a:lnSpc>
                <a:spcPct val="100000"/>
              </a:lnSpc>
              <a:spcBef>
                <a:spcPts val="360"/>
              </a:spcBef>
            </a:pPr>
            <a:r>
              <a:rPr spc="290" dirty="0">
                <a:solidFill>
                  <a:srgbClr val="FFFFFF"/>
                </a:solidFill>
                <a:latin typeface="Franklin Gothic Heavy"/>
                <a:cs typeface="Franklin Gothic Heavy"/>
              </a:rPr>
              <a:t>IMPORTANCE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795779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1869" y="1832609"/>
            <a:ext cx="56368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LESS IMPORTANT THAN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WHEAT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669" y="264795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1869" y="2684779"/>
            <a:ext cx="59150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FOOD </a:t>
            </a:r>
            <a:r>
              <a:rPr sz="2800" b="1" dirty="0">
                <a:latin typeface="Arial"/>
                <a:cs typeface="Arial"/>
              </a:rPr>
              <a:t>, </a:t>
            </a:r>
            <a:r>
              <a:rPr sz="2800" b="1" spc="-10" dirty="0">
                <a:latin typeface="Arial"/>
                <a:cs typeface="Arial"/>
              </a:rPr>
              <a:t>SATU </a:t>
            </a:r>
            <a:r>
              <a:rPr sz="2800" b="1" dirty="0">
                <a:latin typeface="Arial"/>
                <a:cs typeface="Arial"/>
              </a:rPr>
              <a:t>, </a:t>
            </a:r>
            <a:r>
              <a:rPr sz="2800" b="1" spc="-10" dirty="0">
                <a:latin typeface="Arial"/>
                <a:cs typeface="Arial"/>
              </a:rPr>
              <a:t>ALCOHOL </a:t>
            </a:r>
            <a:r>
              <a:rPr sz="2800" b="1" dirty="0">
                <a:latin typeface="Arial"/>
                <a:cs typeface="Arial"/>
              </a:rPr>
              <a:t>,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BREAD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669" y="350139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1869" y="3538220"/>
            <a:ext cx="31394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RICH </a:t>
            </a:r>
            <a:r>
              <a:rPr sz="2800" b="1" dirty="0">
                <a:latin typeface="Arial"/>
                <a:cs typeface="Arial"/>
              </a:rPr>
              <a:t>IN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ENZYMEZ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4669" y="4354829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91869" y="4391659"/>
            <a:ext cx="542036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BALLANCED </a:t>
            </a:r>
            <a:r>
              <a:rPr sz="2800" b="1" dirty="0">
                <a:latin typeface="Arial"/>
                <a:cs typeface="Arial"/>
              </a:rPr>
              <a:t>IN </a:t>
            </a:r>
            <a:r>
              <a:rPr sz="2800" b="1" spc="-10" dirty="0">
                <a:latin typeface="Arial"/>
                <a:cs typeface="Arial"/>
              </a:rPr>
              <a:t>FAT </a:t>
            </a:r>
            <a:r>
              <a:rPr sz="2800" b="1" dirty="0">
                <a:latin typeface="Arial"/>
                <a:cs typeface="Arial"/>
              </a:rPr>
              <a:t>&amp;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ENERGY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4669" y="520827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1869" y="5245100"/>
            <a:ext cx="45561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HIGH </a:t>
            </a:r>
            <a:r>
              <a:rPr sz="2800" b="1" dirty="0">
                <a:latin typeface="Arial"/>
                <a:cs typeface="Arial"/>
              </a:rPr>
              <a:t>IN </a:t>
            </a:r>
            <a:r>
              <a:rPr sz="2800" b="1" spc="-10" dirty="0">
                <a:latin typeface="Arial"/>
                <a:cs typeface="Arial"/>
              </a:rPr>
              <a:t>FIBER </a:t>
            </a:r>
            <a:r>
              <a:rPr sz="2800" b="1" dirty="0">
                <a:latin typeface="Arial"/>
                <a:cs typeface="Arial"/>
              </a:rPr>
              <a:t>&amp;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PROTIEN</a:t>
            </a:r>
            <a:endParaRPr sz="2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4669" y="6061709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91869" y="6098540"/>
            <a:ext cx="36322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LOW </a:t>
            </a:r>
            <a:r>
              <a:rPr sz="2800" b="1" spc="-5" dirty="0">
                <a:latin typeface="Arial"/>
                <a:cs typeface="Arial"/>
              </a:rPr>
              <a:t>ACID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CONTENT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22320" y="381000"/>
            <a:ext cx="2468880" cy="762000"/>
          </a:xfrm>
          <a:prstGeom prst="rect">
            <a:avLst/>
          </a:prstGeom>
          <a:solidFill>
            <a:srgbClr val="0000FF"/>
          </a:solidFill>
          <a:ln w="9344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244475">
              <a:lnSpc>
                <a:spcPct val="100000"/>
              </a:lnSpc>
              <a:spcBef>
                <a:spcPts val="360"/>
              </a:spcBef>
            </a:pPr>
            <a:r>
              <a:rPr spc="270" dirty="0">
                <a:solidFill>
                  <a:srgbClr val="FFFFFF"/>
                </a:solidFill>
                <a:latin typeface="Franklin Gothic Heavy"/>
                <a:cs typeface="Franklin Gothic Heavy"/>
              </a:rPr>
              <a:t>ORIGIN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469" y="210185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669" y="2137409"/>
            <a:ext cx="53257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DEFINITE </a:t>
            </a:r>
            <a:r>
              <a:rPr sz="2800" b="1" spc="-5" dirty="0">
                <a:latin typeface="Arial"/>
                <a:cs typeface="Arial"/>
              </a:rPr>
              <a:t>ORIGIN NOT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KNOWN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469" y="2989579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669" y="3026409"/>
            <a:ext cx="851344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WESTERN PART </a:t>
            </a:r>
            <a:r>
              <a:rPr sz="2800" b="1" spc="-5" dirty="0">
                <a:latin typeface="Arial"/>
                <a:cs typeface="Arial"/>
              </a:rPr>
              <a:t>OF IRAN </a:t>
            </a:r>
            <a:r>
              <a:rPr sz="2800" b="1" spc="-10" dirty="0">
                <a:latin typeface="Arial"/>
                <a:cs typeface="Arial"/>
              </a:rPr>
              <a:t>(ZAGROS</a:t>
            </a:r>
            <a:r>
              <a:rPr sz="2800" b="1" spc="-3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MOUNTAINS)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469" y="3878579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4669" y="3915409"/>
            <a:ext cx="55975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WESTERN PARTS </a:t>
            </a:r>
            <a:r>
              <a:rPr sz="2800" b="1" spc="-5" dirty="0">
                <a:latin typeface="Arial"/>
                <a:cs typeface="Arial"/>
              </a:rPr>
              <a:t>OF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PAKISTAN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6029" y="457200"/>
            <a:ext cx="4038600" cy="762000"/>
          </a:xfrm>
          <a:prstGeom prst="rect">
            <a:avLst/>
          </a:prstGeom>
          <a:solidFill>
            <a:srgbClr val="0000FF"/>
          </a:solidFill>
          <a:ln w="9344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370"/>
              </a:spcBef>
            </a:pPr>
            <a:r>
              <a:rPr spc="290" dirty="0">
                <a:solidFill>
                  <a:srgbClr val="FFFFFF"/>
                </a:solidFill>
                <a:latin typeface="Franklin Gothic Heavy"/>
                <a:cs typeface="Franklin Gothic Heavy"/>
              </a:rPr>
              <a:t>ADAPTATION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60274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1869" y="1639570"/>
            <a:ext cx="56197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WIDE </a:t>
            </a:r>
            <a:r>
              <a:rPr sz="2800" b="1" spc="-10" dirty="0">
                <a:latin typeface="Arial"/>
                <a:cs typeface="Arial"/>
              </a:rPr>
              <a:t>RANGE </a:t>
            </a:r>
            <a:r>
              <a:rPr sz="2800" b="1" spc="-5" dirty="0">
                <a:latin typeface="Arial"/>
                <a:cs typeface="Arial"/>
              </a:rPr>
              <a:t>OF</a:t>
            </a:r>
            <a:r>
              <a:rPr sz="2800" b="1" spc="-9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ADAPTABILITY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669" y="249174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1869" y="2528570"/>
            <a:ext cx="39223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DROUGHT</a:t>
            </a:r>
            <a:r>
              <a:rPr sz="2800" b="1" spc="-8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RESISTANT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669" y="338074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1869" y="3417570"/>
            <a:ext cx="36868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DISEASE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RESISTANT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4669" y="426974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91869" y="4306570"/>
            <a:ext cx="29400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RAINFED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AREAS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4669" y="515747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1869" y="5194300"/>
            <a:ext cx="62674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SUSCPTEIBLE TO </a:t>
            </a:r>
            <a:r>
              <a:rPr sz="2800" b="1" spc="-5" dirty="0">
                <a:latin typeface="Arial"/>
                <a:cs typeface="Arial"/>
              </a:rPr>
              <a:t>WATER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LOGGING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0800" y="381000"/>
            <a:ext cx="3733800" cy="762000"/>
          </a:xfrm>
          <a:prstGeom prst="rect">
            <a:avLst/>
          </a:prstGeom>
          <a:solidFill>
            <a:srgbClr val="0000FF"/>
          </a:solidFill>
          <a:ln w="9344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60"/>
              </a:spcBef>
            </a:pPr>
            <a:r>
              <a:rPr spc="290" dirty="0">
                <a:solidFill>
                  <a:srgbClr val="FFFFFF"/>
                </a:solidFill>
                <a:latin typeface="Franklin Gothic Heavy"/>
                <a:cs typeface="Franklin Gothic Heavy"/>
              </a:rPr>
              <a:t>PRODUCTION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33400" y="1397000"/>
          <a:ext cx="8153400" cy="40131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4510"/>
                <a:gridCol w="5088890"/>
              </a:tblGrid>
              <a:tr h="10693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20"/>
                        </a:spcBef>
                      </a:pPr>
                      <a:r>
                        <a:rPr sz="3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PAKISTAN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2015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269240" marB="0">
                    <a:solidFill>
                      <a:srgbClr val="EFA12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981709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39"/>
                        </a:spcBef>
                      </a:pPr>
                      <a:r>
                        <a:rPr sz="2800" b="1" spc="-5" dirty="0">
                          <a:latin typeface="Arial"/>
                          <a:cs typeface="Arial"/>
                        </a:rPr>
                        <a:t>Area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59079" marB="0">
                    <a:solidFill>
                      <a:srgbClr val="F8DFCC"/>
                    </a:solidFill>
                  </a:tcPr>
                </a:tc>
                <a:tc>
                  <a:txBody>
                    <a:bodyPr/>
                    <a:lstStyle/>
                    <a:p>
                      <a:pPr marL="1101725">
                        <a:lnSpc>
                          <a:spcPct val="100000"/>
                        </a:lnSpc>
                        <a:spcBef>
                          <a:spcPts val="2039"/>
                        </a:spcBef>
                      </a:pPr>
                      <a:r>
                        <a:rPr sz="2800" b="1" spc="-5" dirty="0">
                          <a:latin typeface="Arial"/>
                          <a:cs typeface="Arial"/>
                        </a:rPr>
                        <a:t>84,100</a:t>
                      </a:r>
                      <a:r>
                        <a:rPr sz="2800" b="1" spc="-10" dirty="0">
                          <a:latin typeface="Arial"/>
                          <a:cs typeface="Arial"/>
                        </a:rPr>
                        <a:t> ha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59079" marB="0">
                    <a:solidFill>
                      <a:srgbClr val="F8DFCC"/>
                    </a:solidFill>
                  </a:tcPr>
                </a:tc>
              </a:tr>
              <a:tr h="980439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30"/>
                        </a:spcBef>
                      </a:pPr>
                      <a:r>
                        <a:rPr sz="2800" b="1" spc="-10" dirty="0">
                          <a:latin typeface="Arial"/>
                          <a:cs typeface="Arial"/>
                        </a:rPr>
                        <a:t>Production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57810" marB="0">
                    <a:solidFill>
                      <a:srgbClr val="FBEFE7"/>
                    </a:solidFill>
                  </a:tcPr>
                </a:tc>
                <a:tc>
                  <a:txBody>
                    <a:bodyPr/>
                    <a:lstStyle/>
                    <a:p>
                      <a:pPr marL="1101725">
                        <a:lnSpc>
                          <a:spcPct val="100000"/>
                        </a:lnSpc>
                        <a:spcBef>
                          <a:spcPts val="2030"/>
                        </a:spcBef>
                      </a:pPr>
                      <a:r>
                        <a:rPr sz="2800" b="1" spc="-5" dirty="0">
                          <a:latin typeface="Arial"/>
                          <a:cs typeface="Arial"/>
                        </a:rPr>
                        <a:t>71,400</a:t>
                      </a:r>
                      <a:r>
                        <a:rPr sz="2800" b="1" spc="-10" dirty="0">
                          <a:latin typeface="Arial"/>
                          <a:cs typeface="Arial"/>
                        </a:rPr>
                        <a:t> tones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57810" marB="0">
                    <a:solidFill>
                      <a:srgbClr val="FBEFE7"/>
                    </a:solidFill>
                  </a:tcPr>
                </a:tc>
              </a:tr>
              <a:tr h="98171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039"/>
                        </a:spcBef>
                      </a:pPr>
                      <a:r>
                        <a:rPr sz="2800" b="1" spc="-10" dirty="0">
                          <a:latin typeface="Arial"/>
                          <a:cs typeface="Arial"/>
                        </a:rPr>
                        <a:t>yield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59079" marB="0">
                    <a:solidFill>
                      <a:srgbClr val="F8DFCC"/>
                    </a:solidFill>
                  </a:tcPr>
                </a:tc>
                <a:tc>
                  <a:txBody>
                    <a:bodyPr/>
                    <a:lstStyle/>
                    <a:p>
                      <a:pPr marL="1101725">
                        <a:lnSpc>
                          <a:spcPct val="100000"/>
                        </a:lnSpc>
                        <a:spcBef>
                          <a:spcPts val="2039"/>
                        </a:spcBef>
                      </a:pPr>
                      <a:r>
                        <a:rPr sz="2800" b="1" spc="-5" dirty="0">
                          <a:latin typeface="Arial"/>
                          <a:cs typeface="Arial"/>
                        </a:rPr>
                        <a:t>0.85 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28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dirty="0">
                          <a:latin typeface="Arial"/>
                          <a:cs typeface="Arial"/>
                        </a:rPr>
                        <a:t>ha</a:t>
                      </a:r>
                      <a:r>
                        <a:rPr sz="2400" b="1" baseline="29513" dirty="0">
                          <a:latin typeface="Arial"/>
                          <a:cs typeface="Arial"/>
                        </a:rPr>
                        <a:t>-1</a:t>
                      </a:r>
                      <a:endParaRPr sz="2400" baseline="29513">
                        <a:latin typeface="Arial"/>
                        <a:cs typeface="Arial"/>
                      </a:endParaRPr>
                    </a:p>
                  </a:txBody>
                  <a:tcPr marL="0" marR="0" marT="259079" marB="0">
                    <a:solidFill>
                      <a:srgbClr val="F8DFCC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231900" y="5825490"/>
            <a:ext cx="66706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Pakistan </a:t>
            </a:r>
            <a:r>
              <a:rPr sz="2800" b="1" spc="-10" dirty="0">
                <a:latin typeface="Arial"/>
                <a:cs typeface="Arial"/>
              </a:rPr>
              <a:t>not </a:t>
            </a:r>
            <a:r>
              <a:rPr sz="2800" b="1" dirty="0">
                <a:latin typeface="Arial"/>
                <a:cs typeface="Arial"/>
              </a:rPr>
              <a:t>in top </a:t>
            </a:r>
            <a:r>
              <a:rPr sz="2800" b="1" spc="-5" dirty="0">
                <a:latin typeface="Arial"/>
                <a:cs typeface="Arial"/>
              </a:rPr>
              <a:t>20 barley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producers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26029" y="381000"/>
            <a:ext cx="4038600" cy="762000"/>
          </a:xfrm>
          <a:prstGeom prst="rect">
            <a:avLst/>
          </a:prstGeom>
          <a:solidFill>
            <a:srgbClr val="0000FF"/>
          </a:solidFill>
          <a:ln w="9344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60"/>
              </a:spcBef>
            </a:pPr>
            <a:r>
              <a:rPr spc="290" dirty="0">
                <a:solidFill>
                  <a:srgbClr val="FFFFFF"/>
                </a:solidFill>
                <a:latin typeface="Franklin Gothic Heavy"/>
                <a:cs typeface="Franklin Gothic Heavy"/>
              </a:rPr>
              <a:t>MORPHOLOGY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236982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1869" y="2406650"/>
            <a:ext cx="63874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HYPOGEAL </a:t>
            </a:r>
            <a:r>
              <a:rPr sz="2800" b="1" spc="-5" dirty="0">
                <a:latin typeface="Arial"/>
                <a:cs typeface="Arial"/>
              </a:rPr>
              <a:t>MODE OF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GERMINATION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4669" y="3223259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1869" y="3260090"/>
            <a:ext cx="53378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ADVENTITIOUS ROOT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SYSTEM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4669" y="407670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1869" y="4113529"/>
            <a:ext cx="68072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Arial"/>
                <a:cs typeface="Arial"/>
              </a:rPr>
              <a:t>100 </a:t>
            </a:r>
            <a:r>
              <a:rPr sz="2800" b="1" spc="-10" dirty="0">
                <a:latin typeface="Arial"/>
                <a:cs typeface="Arial"/>
              </a:rPr>
              <a:t>CM NORMAL </a:t>
            </a:r>
            <a:r>
              <a:rPr sz="2800" b="1" dirty="0">
                <a:latin typeface="Arial"/>
                <a:cs typeface="Arial"/>
              </a:rPr>
              <a:t>(UP </a:t>
            </a:r>
            <a:r>
              <a:rPr sz="2800" b="1" spc="-10" dirty="0">
                <a:latin typeface="Arial"/>
                <a:cs typeface="Arial"/>
              </a:rPr>
              <a:t>TO </a:t>
            </a:r>
            <a:r>
              <a:rPr sz="2800" b="1" spc="-5" dirty="0">
                <a:latin typeface="Arial"/>
                <a:cs typeface="Arial"/>
              </a:rPr>
              <a:t>400 CM)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ROOT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1869" y="4965700"/>
            <a:ext cx="12261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5" dirty="0">
                <a:latin typeface="Arial"/>
                <a:cs typeface="Arial"/>
              </a:rPr>
              <a:t>D</a:t>
            </a:r>
            <a:r>
              <a:rPr sz="2800" b="1" spc="-10" dirty="0">
                <a:latin typeface="Arial"/>
                <a:cs typeface="Arial"/>
              </a:rPr>
              <a:t>E</a:t>
            </a:r>
            <a:r>
              <a:rPr sz="2800" b="1" dirty="0">
                <a:latin typeface="Arial"/>
                <a:cs typeface="Arial"/>
              </a:rPr>
              <a:t>P</a:t>
            </a:r>
            <a:r>
              <a:rPr sz="2800" b="1" spc="-20" dirty="0">
                <a:latin typeface="Arial"/>
                <a:cs typeface="Arial"/>
              </a:rPr>
              <a:t>T</a:t>
            </a:r>
            <a:r>
              <a:rPr sz="2800" b="1" dirty="0">
                <a:latin typeface="Arial"/>
                <a:cs typeface="Arial"/>
              </a:rPr>
              <a:t>H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3600" y="304800"/>
            <a:ext cx="4937760" cy="762000"/>
          </a:xfrm>
          <a:prstGeom prst="rect">
            <a:avLst/>
          </a:prstGeom>
          <a:solidFill>
            <a:srgbClr val="0000FF"/>
          </a:solidFill>
          <a:ln w="9344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220979">
              <a:lnSpc>
                <a:spcPct val="100000"/>
              </a:lnSpc>
              <a:spcBef>
                <a:spcPts val="370"/>
              </a:spcBef>
            </a:pPr>
            <a:r>
              <a:rPr spc="295" dirty="0">
                <a:solidFill>
                  <a:srgbClr val="FFFFFF"/>
                </a:solidFill>
                <a:latin typeface="Franklin Gothic Heavy"/>
                <a:cs typeface="Franklin Gothic Heavy"/>
              </a:rPr>
              <a:t>INFLORESCENCE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469" y="171450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669" y="1751329"/>
            <a:ext cx="10902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SP</a:t>
            </a:r>
            <a:r>
              <a:rPr sz="2800" b="1" dirty="0">
                <a:latin typeface="Arial"/>
                <a:cs typeface="Arial"/>
              </a:rPr>
              <a:t>I</a:t>
            </a:r>
            <a:r>
              <a:rPr sz="2800" b="1" spc="-5" dirty="0">
                <a:latin typeface="Arial"/>
                <a:cs typeface="Arial"/>
              </a:rPr>
              <a:t>K</a:t>
            </a:r>
            <a:r>
              <a:rPr sz="2800" b="1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7469" y="256794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4669" y="2604770"/>
            <a:ext cx="136842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5" dirty="0">
                <a:latin typeface="Arial"/>
                <a:cs typeface="Arial"/>
              </a:rPr>
              <a:t>A</a:t>
            </a:r>
            <a:r>
              <a:rPr sz="2800" b="1" spc="25" dirty="0">
                <a:latin typeface="Arial"/>
                <a:cs typeface="Arial"/>
              </a:rPr>
              <a:t>W</a:t>
            </a:r>
            <a:r>
              <a:rPr sz="2800" b="1" spc="-15" dirty="0">
                <a:latin typeface="Arial"/>
                <a:cs typeface="Arial"/>
              </a:rPr>
              <a:t>N</a:t>
            </a:r>
            <a:r>
              <a:rPr sz="2800" b="1" spc="-10" dirty="0">
                <a:latin typeface="Arial"/>
                <a:cs typeface="Arial"/>
              </a:rPr>
              <a:t>E</a:t>
            </a:r>
            <a:r>
              <a:rPr sz="2800" b="1" dirty="0">
                <a:latin typeface="Arial"/>
                <a:cs typeface="Arial"/>
              </a:rPr>
              <a:t>D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469" y="3420109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4669" y="3456940"/>
            <a:ext cx="57791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SPIKELETS </a:t>
            </a:r>
            <a:r>
              <a:rPr sz="2800" b="1" spc="-5" dirty="0">
                <a:latin typeface="Arial"/>
                <a:cs typeface="Arial"/>
              </a:rPr>
              <a:t>ALWAYS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ARRANGED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469" y="427355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4669" y="4310379"/>
            <a:ext cx="54432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dirty="0">
                <a:latin typeface="Arial"/>
                <a:cs typeface="Arial"/>
              </a:rPr>
              <a:t>TWO </a:t>
            </a:r>
            <a:r>
              <a:rPr sz="2800" b="1" spc="-10" dirty="0">
                <a:latin typeface="Arial"/>
                <a:cs typeface="Arial"/>
              </a:rPr>
              <a:t>PARTS </a:t>
            </a:r>
            <a:r>
              <a:rPr sz="2800" b="1" spc="-5" dirty="0">
                <a:latin typeface="Arial"/>
                <a:cs typeface="Arial"/>
              </a:rPr>
              <a:t>(LEMMA </a:t>
            </a:r>
            <a:r>
              <a:rPr sz="2800" b="1" dirty="0">
                <a:latin typeface="Arial"/>
                <a:cs typeface="Arial"/>
              </a:rPr>
              <a:t>&amp;</a:t>
            </a:r>
            <a:r>
              <a:rPr sz="2800" b="1" spc="-10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PALEA)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7469" y="5126990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4669" y="5163820"/>
            <a:ext cx="769874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LEMMA </a:t>
            </a:r>
            <a:r>
              <a:rPr sz="2800" b="1" spc="-5" dirty="0">
                <a:latin typeface="Arial"/>
                <a:cs typeface="Arial"/>
              </a:rPr>
              <a:t>(Hull) :outer covering containing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awn</a:t>
            </a:r>
            <a:endParaRPr sz="2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7469" y="5980429"/>
            <a:ext cx="1898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815" dirty="0">
                <a:solidFill>
                  <a:srgbClr val="0000FF"/>
                </a:solidFill>
                <a:latin typeface="Symbol"/>
                <a:cs typeface="Symbol"/>
              </a:rPr>
              <a:t></a:t>
            </a:r>
            <a:endParaRPr sz="28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4669" y="6017259"/>
            <a:ext cx="81724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10" dirty="0">
                <a:latin typeface="Arial"/>
                <a:cs typeface="Arial"/>
              </a:rPr>
              <a:t>PALEA </a:t>
            </a:r>
            <a:r>
              <a:rPr sz="2800" b="1" spc="-5" dirty="0">
                <a:latin typeface="Arial"/>
                <a:cs typeface="Arial"/>
              </a:rPr>
              <a:t>(Husk) :beneath lemma and covers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grain</a:t>
            </a:r>
            <a:endParaRPr sz="2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248400" y="1143000"/>
            <a:ext cx="2725420" cy="36372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396</Words>
  <Application>Microsoft Office PowerPoint</Application>
  <PresentationFormat>On-screen Show (4:3)</PresentationFormat>
  <Paragraphs>152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BARLE  Y</vt:lpstr>
      <vt:lpstr>BARLEY</vt:lpstr>
      <vt:lpstr>IMPORTANCE</vt:lpstr>
      <vt:lpstr>ORIGIN</vt:lpstr>
      <vt:lpstr>ADAPTATION</vt:lpstr>
      <vt:lpstr>PRODUCTION</vt:lpstr>
      <vt:lpstr>MORPHOLOGY</vt:lpstr>
      <vt:lpstr>INFLORESCENCE</vt:lpstr>
      <vt:lpstr>SOIL</vt:lpstr>
      <vt:lpstr>SOWING  TIME</vt:lpstr>
      <vt:lpstr>BREEDING METHODS</vt:lpstr>
      <vt:lpstr>SEED RATE</vt:lpstr>
      <vt:lpstr>VARIETIE  S</vt:lpstr>
      <vt:lpstr>SELFFING</vt:lpstr>
      <vt:lpstr>EMESCULATION:</vt:lpstr>
      <vt:lpstr>POLLINATION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HARI RAM KUMAR BANDI</cp:lastModifiedBy>
  <cp:revision>1</cp:revision>
  <dcterms:created xsi:type="dcterms:W3CDTF">2020-05-29T15:46:19Z</dcterms:created>
  <dcterms:modified xsi:type="dcterms:W3CDTF">2020-05-29T16:04:32Z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2018-03-17T00:00:00Z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2020-05-29T00:00:00Z</vt:filetime>
  </property>
</Properties>
</file>