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IN" smtClean="0"/>
              <a:pPr marL="38100">
                <a:lnSpc>
                  <a:spcPts val="1240"/>
                </a:lnSpc>
              </a:pPr>
              <a:t>‹#›</a:t>
            </a:fld>
            <a:endParaRPr lang="en-IN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2626" y="461899"/>
            <a:ext cx="36969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653288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006FC0"/>
                </a:solidFill>
                <a:latin typeface="Calibri"/>
                <a:cs typeface="Calibri"/>
              </a:rPr>
              <a:t>Scientific name </a:t>
            </a:r>
            <a:r>
              <a:rPr sz="3200" dirty="0">
                <a:latin typeface="Calibri"/>
                <a:cs typeface="Calibri"/>
              </a:rPr>
              <a:t>: </a:t>
            </a:r>
            <a:r>
              <a:rPr sz="3200" i="1" spc="-5" dirty="0">
                <a:latin typeface="Calibri"/>
                <a:cs typeface="Calibri"/>
              </a:rPr>
              <a:t>Nicotiana</a:t>
            </a:r>
            <a:r>
              <a:rPr sz="3200" i="1" spc="-105" dirty="0">
                <a:latin typeface="Calibri"/>
                <a:cs typeface="Calibri"/>
              </a:rPr>
              <a:t> </a:t>
            </a:r>
            <a:r>
              <a:rPr sz="3200" i="1" spc="-15" dirty="0">
                <a:latin typeface="Calibri"/>
                <a:cs typeface="Calibri"/>
              </a:rPr>
              <a:t>tobaccum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4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001F5F"/>
                </a:solidFill>
                <a:latin typeface="Calibri"/>
                <a:cs typeface="Calibri"/>
              </a:rPr>
              <a:t>Family:</a:t>
            </a:r>
            <a:r>
              <a:rPr sz="3200" b="1" i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solanaceae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4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dirty="0">
                <a:solidFill>
                  <a:srgbClr val="C0504D"/>
                </a:solidFill>
                <a:latin typeface="Calibri"/>
                <a:cs typeface="Calibri"/>
              </a:rPr>
              <a:t>Chromosome number</a:t>
            </a:r>
            <a:r>
              <a:rPr sz="3200" b="1" i="1" spc="-7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200" i="1" spc="-5" dirty="0">
                <a:latin typeface="Calibri"/>
                <a:cs typeface="Calibri"/>
              </a:rPr>
              <a:t>:2n=4x=48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4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5" dirty="0">
                <a:solidFill>
                  <a:srgbClr val="00AF50"/>
                </a:solidFill>
                <a:latin typeface="Calibri"/>
                <a:cs typeface="Calibri"/>
              </a:rPr>
              <a:t>Origin</a:t>
            </a:r>
            <a:r>
              <a:rPr sz="3200" b="1" i="1" spc="-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3200" b="1" i="1" spc="-5" dirty="0">
                <a:solidFill>
                  <a:srgbClr val="00AF50"/>
                </a:solidFill>
                <a:latin typeface="Calibri"/>
                <a:cs typeface="Calibri"/>
              </a:rPr>
              <a:t>:</a:t>
            </a:r>
            <a:r>
              <a:rPr sz="3200" i="1" spc="-5" dirty="0">
                <a:latin typeface="Calibri"/>
                <a:cs typeface="Calibri"/>
              </a:rPr>
              <a:t>America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04681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152" y="461899"/>
            <a:ext cx="44151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Crossing</a:t>
            </a:r>
            <a:r>
              <a:rPr spc="-65" dirty="0"/>
              <a:t> </a:t>
            </a:r>
            <a:r>
              <a:rPr spc="-5" dirty="0"/>
              <a:t>technique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26489"/>
            <a:ext cx="7715250" cy="4324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It </a:t>
            </a:r>
            <a:r>
              <a:rPr sz="3000" spc="-15" dirty="0">
                <a:latin typeface="Calibri"/>
                <a:cs typeface="Calibri"/>
              </a:rPr>
              <a:t>involves </a:t>
            </a:r>
            <a:r>
              <a:rPr sz="3000" spc="-5" dirty="0">
                <a:latin typeface="Calibri"/>
                <a:cs typeface="Calibri"/>
              </a:rPr>
              <a:t>emasculation </a:t>
            </a:r>
            <a:r>
              <a:rPr sz="3000" spc="-15" dirty="0">
                <a:latin typeface="Calibri"/>
                <a:cs typeface="Calibri"/>
              </a:rPr>
              <a:t>followed </a:t>
            </a:r>
            <a:r>
              <a:rPr sz="3000" spc="-10" dirty="0">
                <a:latin typeface="Calibri"/>
                <a:cs typeface="Calibri"/>
              </a:rPr>
              <a:t>by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pollination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3500">
              <a:latin typeface="Calibri"/>
              <a:cs typeface="Calibri"/>
            </a:endParaRPr>
          </a:p>
          <a:p>
            <a:pPr marL="355600" marR="206375" indent="-342900">
              <a:lnSpc>
                <a:spcPts val="288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libri"/>
                <a:cs typeface="Calibri"/>
              </a:rPr>
              <a:t>For </a:t>
            </a:r>
            <a:r>
              <a:rPr sz="3000" spc="-5" dirty="0">
                <a:latin typeface="Calibri"/>
                <a:cs typeface="Calibri"/>
              </a:rPr>
              <a:t>emasculation select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unopened </a:t>
            </a:r>
            <a:r>
              <a:rPr sz="3000" spc="-15" dirty="0">
                <a:latin typeface="Calibri"/>
                <a:cs typeface="Calibri"/>
              </a:rPr>
              <a:t>flowers 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5" dirty="0">
                <a:latin typeface="Calibri"/>
                <a:cs typeface="Calibri"/>
              </a:rPr>
              <a:t>pink </a:t>
            </a:r>
            <a:r>
              <a:rPr sz="3000" spc="-10" dirty="0">
                <a:latin typeface="Calibri"/>
                <a:cs typeface="Calibri"/>
              </a:rPr>
              <a:t>colour </a:t>
            </a:r>
            <a:r>
              <a:rPr sz="3000" dirty="0">
                <a:latin typeface="Calibri"/>
                <a:cs typeface="Calibri"/>
              </a:rPr>
              <a:t>tip and </a:t>
            </a:r>
            <a:r>
              <a:rPr sz="3000" spc="-15" dirty="0">
                <a:latin typeface="Calibri"/>
                <a:cs typeface="Calibri"/>
              </a:rPr>
              <a:t>anthers are removed  </a:t>
            </a:r>
            <a:r>
              <a:rPr sz="3000" dirty="0">
                <a:latin typeface="Calibri"/>
                <a:cs typeface="Calibri"/>
              </a:rPr>
              <a:t>with </a:t>
            </a:r>
            <a:r>
              <a:rPr sz="3000" spc="-15" dirty="0">
                <a:latin typeface="Calibri"/>
                <a:cs typeface="Calibri"/>
              </a:rPr>
              <a:t>five pointed </a:t>
            </a:r>
            <a:r>
              <a:rPr sz="3000" spc="-20" dirty="0">
                <a:latin typeface="Calibri"/>
                <a:cs typeface="Calibri"/>
              </a:rPr>
              <a:t>forceps </a:t>
            </a:r>
            <a:r>
              <a:rPr sz="3000" spc="-10" dirty="0">
                <a:latin typeface="Calibri"/>
                <a:cs typeface="Calibri"/>
              </a:rPr>
              <a:t>after </a:t>
            </a:r>
            <a:r>
              <a:rPr sz="3000" spc="-5" dirty="0">
                <a:latin typeface="Calibri"/>
                <a:cs typeface="Calibri"/>
              </a:rPr>
              <a:t>tearing</a:t>
            </a:r>
            <a:r>
              <a:rPr sz="3000" spc="3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petals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Char char="•"/>
            </a:pPr>
            <a:endParaRPr sz="3500">
              <a:latin typeface="Calibri"/>
              <a:cs typeface="Calibri"/>
            </a:endParaRPr>
          </a:p>
          <a:p>
            <a:pPr marL="355600" marR="301625" indent="-342900">
              <a:lnSpc>
                <a:spcPts val="288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Collect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pollen </a:t>
            </a:r>
            <a:r>
              <a:rPr sz="3000" spc="-15" dirty="0">
                <a:latin typeface="Calibri"/>
                <a:cs typeface="Calibri"/>
              </a:rPr>
              <a:t>grain from </a:t>
            </a:r>
            <a:r>
              <a:rPr sz="3000" spc="-10" dirty="0">
                <a:latin typeface="Calibri"/>
                <a:cs typeface="Calibri"/>
              </a:rPr>
              <a:t>matured </a:t>
            </a:r>
            <a:r>
              <a:rPr sz="3000" spc="-15" dirty="0">
                <a:latin typeface="Calibri"/>
                <a:cs typeface="Calibri"/>
              </a:rPr>
              <a:t>flowers 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15" dirty="0">
                <a:latin typeface="Calibri"/>
                <a:cs typeface="Calibri"/>
              </a:rPr>
              <a:t>dust </a:t>
            </a:r>
            <a:r>
              <a:rPr sz="3000" dirty="0">
                <a:latin typeface="Calibri"/>
                <a:cs typeface="Calibri"/>
              </a:rPr>
              <a:t>it </a:t>
            </a:r>
            <a:r>
              <a:rPr sz="3000" spc="-5" dirty="0">
                <a:latin typeface="Calibri"/>
                <a:cs typeface="Calibri"/>
              </a:rPr>
              <a:t>on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emasculated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flower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2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Bag the </a:t>
            </a:r>
            <a:r>
              <a:rPr sz="3000" spc="-10" dirty="0">
                <a:latin typeface="Calibri"/>
                <a:cs typeface="Calibri"/>
              </a:rPr>
              <a:t>pollinated flower </a:t>
            </a:r>
            <a:r>
              <a:rPr sz="3000" dirty="0">
                <a:latin typeface="Calibri"/>
                <a:cs typeface="Calibri"/>
              </a:rPr>
              <a:t>and then </a:t>
            </a:r>
            <a:r>
              <a:rPr sz="3000" spc="-15" dirty="0">
                <a:latin typeface="Calibri"/>
                <a:cs typeface="Calibri"/>
              </a:rPr>
              <a:t>tag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it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724400" cy="35052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0" y="0"/>
              <a:ext cx="4571999" cy="3505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95800" y="3505198"/>
              <a:ext cx="4648199" cy="33528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505198"/>
              <a:ext cx="4648200" cy="33528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IMPORTANT</a:t>
            </a:r>
            <a:r>
              <a:rPr spc="-65" dirty="0"/>
              <a:t> </a:t>
            </a:r>
            <a:r>
              <a:rPr spc="-35" dirty="0"/>
              <a:t>VARITIES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4213"/>
            <a:ext cx="6891020" cy="18916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spc="-10" dirty="0">
                <a:latin typeface="Calibri"/>
                <a:cs typeface="Calibri"/>
              </a:rPr>
              <a:t>Godavari,swarna,krishna,thangam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9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b="1" spc="-10" dirty="0">
                <a:latin typeface="Calibri"/>
                <a:cs typeface="Calibri"/>
              </a:rPr>
              <a:t>Sona,maragandam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3898" y="461899"/>
            <a:ext cx="31597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IMPORTANCE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99717"/>
            <a:ext cx="814006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dirty="0">
                <a:solidFill>
                  <a:srgbClr val="92D050"/>
                </a:solidFill>
                <a:latin typeface="Calibri"/>
                <a:cs typeface="Calibri"/>
              </a:rPr>
              <a:t>Nicotiana </a:t>
            </a:r>
            <a:r>
              <a:rPr sz="3600" dirty="0">
                <a:latin typeface="Calibri"/>
                <a:cs typeface="Calibri"/>
              </a:rPr>
              <a:t>is </a:t>
            </a:r>
            <a:r>
              <a:rPr sz="3600" spc="-5" dirty="0">
                <a:latin typeface="Calibri"/>
                <a:cs typeface="Calibri"/>
              </a:rPr>
              <a:t>one of </a:t>
            </a:r>
            <a:r>
              <a:rPr sz="3600" b="1" spc="-15" dirty="0">
                <a:solidFill>
                  <a:srgbClr val="00AFEF"/>
                </a:solidFill>
                <a:latin typeface="Calibri"/>
                <a:cs typeface="Calibri"/>
              </a:rPr>
              <a:t>five </a:t>
            </a:r>
            <a:r>
              <a:rPr sz="3600" spc="-15" dirty="0">
                <a:latin typeface="Calibri"/>
                <a:cs typeface="Calibri"/>
              </a:rPr>
              <a:t>large </a:t>
            </a:r>
            <a:r>
              <a:rPr sz="3600" spc="-20" dirty="0">
                <a:latin typeface="Calibri"/>
                <a:cs typeface="Calibri"/>
              </a:rPr>
              <a:t>genera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spc="-5" dirty="0">
                <a:solidFill>
                  <a:srgbClr val="8063A1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8063A1"/>
                </a:solidFill>
                <a:latin typeface="Calibri"/>
                <a:cs typeface="Calibri"/>
              </a:rPr>
              <a:t>solanaceae </a:t>
            </a:r>
            <a:r>
              <a:rPr sz="3600" dirty="0">
                <a:latin typeface="Calibri"/>
                <a:cs typeface="Calibri"/>
              </a:rPr>
              <a:t>and it is </a:t>
            </a:r>
            <a:r>
              <a:rPr sz="3600" spc="-20" dirty="0">
                <a:latin typeface="Calibri"/>
                <a:cs typeface="Calibri"/>
              </a:rPr>
              <a:t>represented </a:t>
            </a:r>
            <a:r>
              <a:rPr sz="3600" spc="-5" dirty="0">
                <a:latin typeface="Calibri"/>
                <a:cs typeface="Calibri"/>
              </a:rPr>
              <a:t>by </a:t>
            </a:r>
            <a:r>
              <a:rPr sz="3600" dirty="0">
                <a:latin typeface="Calibri"/>
                <a:cs typeface="Calibri"/>
              </a:rPr>
              <a:t>about  60</a:t>
            </a:r>
            <a:r>
              <a:rPr sz="3600" spc="-5" dirty="0">
                <a:latin typeface="Calibri"/>
                <a:cs typeface="Calibri"/>
              </a:rPr>
              <a:t> species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6240" y="3714369"/>
            <a:ext cx="7103109" cy="2988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100" marR="558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19100" algn="l"/>
                <a:tab pos="3453765" algn="l"/>
              </a:tabLst>
            </a:pPr>
            <a:r>
              <a:rPr sz="3600" b="1" dirty="0">
                <a:solidFill>
                  <a:srgbClr val="00AFEF"/>
                </a:solidFill>
                <a:latin typeface="Calibri"/>
                <a:cs typeface="Calibri"/>
              </a:rPr>
              <a:t>INDIA </a:t>
            </a:r>
            <a:r>
              <a:rPr sz="3600" dirty="0">
                <a:latin typeface="Calibri"/>
                <a:cs typeface="Calibri"/>
              </a:rPr>
              <a:t>is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1F5F"/>
                </a:solidFill>
                <a:latin typeface="Calibri"/>
                <a:cs typeface="Calibri"/>
              </a:rPr>
              <a:t>4</a:t>
            </a:r>
            <a:r>
              <a:rPr sz="3600" b="1" spc="-7" baseline="25462" dirty="0">
                <a:solidFill>
                  <a:srgbClr val="001F5F"/>
                </a:solidFill>
                <a:latin typeface="Calibri"/>
                <a:cs typeface="Calibri"/>
              </a:rPr>
              <a:t>th	</a:t>
            </a:r>
            <a:r>
              <a:rPr sz="3600" b="1" spc="-20" dirty="0">
                <a:solidFill>
                  <a:srgbClr val="001F5F"/>
                </a:solidFill>
                <a:latin typeface="Calibri"/>
                <a:cs typeface="Calibri"/>
              </a:rPr>
              <a:t>largest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producer </a:t>
            </a:r>
            <a:r>
              <a:rPr sz="3600" spc="-5" dirty="0">
                <a:latin typeface="Calibri"/>
                <a:cs typeface="Calibri"/>
              </a:rPr>
              <a:t>of  </a:t>
            </a:r>
            <a:r>
              <a:rPr sz="3600" spc="-10" dirty="0">
                <a:latin typeface="Calibri"/>
                <a:cs typeface="Calibri"/>
              </a:rPr>
              <a:t>tobacco </a:t>
            </a:r>
            <a:r>
              <a:rPr sz="3600" spc="-15" dirty="0">
                <a:latin typeface="Calibri"/>
                <a:cs typeface="Calibri"/>
              </a:rPr>
              <a:t>after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USA,Brazil,Canada.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4950">
              <a:latin typeface="Calibri"/>
              <a:cs typeface="Calibri"/>
            </a:endParaRPr>
          </a:p>
          <a:p>
            <a:pPr marL="419100" marR="342265" indent="-342900">
              <a:lnSpc>
                <a:spcPct val="100000"/>
              </a:lnSpc>
              <a:buFont typeface="Arial"/>
              <a:buChar char="•"/>
              <a:tabLst>
                <a:tab pos="419100" algn="l"/>
                <a:tab pos="3260090" algn="l"/>
              </a:tabLst>
            </a:pPr>
            <a:r>
              <a:rPr sz="3600" dirty="0">
                <a:latin typeface="Calibri"/>
                <a:cs typeface="Calibri"/>
              </a:rPr>
              <a:t>India is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C00000"/>
                </a:solidFill>
                <a:latin typeface="Calibri"/>
                <a:cs typeface="Calibri"/>
              </a:rPr>
              <a:t>8</a:t>
            </a:r>
            <a:r>
              <a:rPr sz="3600" b="1" spc="-7" baseline="25462" dirty="0">
                <a:solidFill>
                  <a:srgbClr val="C00000"/>
                </a:solidFill>
                <a:latin typeface="Calibri"/>
                <a:cs typeface="Calibri"/>
              </a:rPr>
              <a:t>th	</a:t>
            </a:r>
            <a:r>
              <a:rPr sz="3600" b="1" spc="-20" dirty="0">
                <a:solidFill>
                  <a:srgbClr val="C00000"/>
                </a:solidFill>
                <a:latin typeface="Calibri"/>
                <a:cs typeface="Calibri"/>
              </a:rPr>
              <a:t>largest exporter </a:t>
            </a:r>
            <a:r>
              <a:rPr sz="3600" spc="-5" dirty="0">
                <a:latin typeface="Calibri"/>
                <a:cs typeface="Calibri"/>
              </a:rPr>
              <a:t>of  </a:t>
            </a:r>
            <a:r>
              <a:rPr sz="3600" spc="-10" dirty="0">
                <a:latin typeface="Calibri"/>
                <a:cs typeface="Calibri"/>
              </a:rPr>
              <a:t>tobacco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4681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9829" y="461899"/>
            <a:ext cx="57823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ORIGIN </a:t>
            </a:r>
            <a:r>
              <a:rPr dirty="0"/>
              <a:t>AND</a:t>
            </a:r>
            <a:r>
              <a:rPr spc="-50" dirty="0"/>
              <a:t> </a:t>
            </a:r>
            <a:r>
              <a:rPr spc="-25" dirty="0"/>
              <a:t>EVOLUTION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526489"/>
            <a:ext cx="7218680" cy="4142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3521075" algn="l"/>
                <a:tab pos="3891279" algn="l"/>
                <a:tab pos="5546725" algn="l"/>
              </a:tabLst>
            </a:pPr>
            <a:r>
              <a:rPr sz="3000" i="1" spc="-5" dirty="0">
                <a:latin typeface="Calibri"/>
                <a:cs typeface="Calibri"/>
              </a:rPr>
              <a:t>Nicotiana</a:t>
            </a:r>
            <a:r>
              <a:rPr sz="3000" i="1" spc="-25" dirty="0">
                <a:latin typeface="Calibri"/>
                <a:cs typeface="Calibri"/>
              </a:rPr>
              <a:t> </a:t>
            </a:r>
            <a:r>
              <a:rPr sz="3000" i="1" spc="-15" dirty="0">
                <a:latin typeface="Calibri"/>
                <a:cs typeface="Calibri"/>
              </a:rPr>
              <a:t>sylvetries	</a:t>
            </a:r>
            <a:r>
              <a:rPr sz="3000" dirty="0">
                <a:latin typeface="Calibri"/>
                <a:cs typeface="Calibri"/>
              </a:rPr>
              <a:t>X	</a:t>
            </a:r>
            <a:r>
              <a:rPr sz="3000" i="1" spc="-10" dirty="0">
                <a:latin typeface="Calibri"/>
                <a:cs typeface="Calibri"/>
              </a:rPr>
              <a:t>Nicotiana	</a:t>
            </a:r>
            <a:r>
              <a:rPr sz="3000" i="1" spc="-15" dirty="0">
                <a:latin typeface="Calibri"/>
                <a:cs typeface="Calibri"/>
              </a:rPr>
              <a:t>tomentosa</a:t>
            </a:r>
            <a:endParaRPr sz="3000">
              <a:latin typeface="Calibri"/>
              <a:cs typeface="Calibri"/>
            </a:endParaRPr>
          </a:p>
          <a:p>
            <a:pPr marL="440690">
              <a:lnSpc>
                <a:spcPct val="100000"/>
              </a:lnSpc>
              <a:spcBef>
                <a:spcPts val="5"/>
              </a:spcBef>
              <a:tabLst>
                <a:tab pos="4585335" algn="l"/>
              </a:tabLst>
            </a:pPr>
            <a:r>
              <a:rPr sz="3000" dirty="0">
                <a:latin typeface="Calibri"/>
                <a:cs typeface="Calibri"/>
              </a:rPr>
              <a:t>2n=24	</a:t>
            </a:r>
            <a:r>
              <a:rPr sz="3000" spc="-5" dirty="0">
                <a:latin typeface="Calibri"/>
                <a:cs typeface="Calibri"/>
              </a:rPr>
              <a:t>2n=24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900">
              <a:latin typeface="Calibri"/>
              <a:cs typeface="Calibri"/>
            </a:endParaRPr>
          </a:p>
          <a:p>
            <a:pPr marL="3786504">
              <a:lnSpc>
                <a:spcPct val="100000"/>
              </a:lnSpc>
            </a:pPr>
            <a:r>
              <a:rPr sz="3000" spc="-10" dirty="0">
                <a:latin typeface="Calibri"/>
                <a:cs typeface="Calibri"/>
              </a:rPr>
              <a:t>F1(sterile)</a:t>
            </a:r>
            <a:endParaRPr sz="3000">
              <a:latin typeface="Calibri"/>
              <a:cs typeface="Calibri"/>
            </a:endParaRPr>
          </a:p>
          <a:p>
            <a:pPr marL="12700" marR="4207510">
              <a:lnSpc>
                <a:spcPct val="100000"/>
              </a:lnSpc>
            </a:pPr>
            <a:r>
              <a:rPr sz="3000" spc="-15" dirty="0">
                <a:latin typeface="Calibri"/>
                <a:cs typeface="Calibri"/>
              </a:rPr>
              <a:t>Natural </a:t>
            </a:r>
            <a:r>
              <a:rPr sz="3000" spc="-10" dirty="0">
                <a:latin typeface="Calibri"/>
                <a:cs typeface="Calibri"/>
              </a:rPr>
              <a:t>doubling </a:t>
            </a:r>
            <a:r>
              <a:rPr sz="3000" spc="-5" dirty="0">
                <a:latin typeface="Calibri"/>
                <a:cs typeface="Calibri"/>
              </a:rPr>
              <a:t>of  </a:t>
            </a:r>
            <a:r>
              <a:rPr sz="3000" spc="-10" dirty="0">
                <a:latin typeface="Calibri"/>
                <a:cs typeface="Calibri"/>
              </a:rPr>
              <a:t>Chromosome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50">
              <a:latin typeface="Calibri"/>
              <a:cs typeface="Calibri"/>
            </a:endParaRPr>
          </a:p>
          <a:p>
            <a:pPr marL="3614420">
              <a:lnSpc>
                <a:spcPct val="100000"/>
              </a:lnSpc>
            </a:pPr>
            <a:r>
              <a:rPr sz="3000" i="1" spc="-10" dirty="0">
                <a:latin typeface="Calibri"/>
                <a:cs typeface="Calibri"/>
              </a:rPr>
              <a:t>Nicotiana</a:t>
            </a:r>
            <a:r>
              <a:rPr sz="3000" i="1" spc="-30" dirty="0">
                <a:latin typeface="Calibri"/>
                <a:cs typeface="Calibri"/>
              </a:rPr>
              <a:t> </a:t>
            </a:r>
            <a:r>
              <a:rPr sz="3000" i="1" spc="-10" dirty="0">
                <a:latin typeface="Calibri"/>
                <a:cs typeface="Calibri"/>
              </a:rPr>
              <a:t>tobaccum</a:t>
            </a:r>
            <a:endParaRPr sz="3000">
              <a:latin typeface="Calibri"/>
              <a:cs typeface="Calibri"/>
            </a:endParaRPr>
          </a:p>
          <a:p>
            <a:pPr marL="3699510">
              <a:lnSpc>
                <a:spcPct val="100000"/>
              </a:lnSpc>
              <a:spcBef>
                <a:spcPts val="5"/>
              </a:spcBef>
            </a:pPr>
            <a:r>
              <a:rPr sz="3000" dirty="0">
                <a:latin typeface="Calibri"/>
                <a:cs typeface="Calibri"/>
              </a:rPr>
              <a:t>2n=2x=48</a:t>
            </a:r>
            <a:endParaRPr sz="3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255008" y="2197607"/>
            <a:ext cx="510540" cy="788035"/>
            <a:chOff x="4255008" y="2197607"/>
            <a:chExt cx="510540" cy="788035"/>
          </a:xfrm>
        </p:grpSpPr>
        <p:sp>
          <p:nvSpPr>
            <p:cNvPr id="5" name="object 5"/>
            <p:cNvSpPr/>
            <p:nvPr/>
          </p:nvSpPr>
          <p:spPr>
            <a:xfrm>
              <a:off x="4267962" y="2210561"/>
              <a:ext cx="485140" cy="762000"/>
            </a:xfrm>
            <a:custGeom>
              <a:avLst/>
              <a:gdLst/>
              <a:ahLst/>
              <a:cxnLst/>
              <a:rect l="l" t="t" r="r" b="b"/>
              <a:pathLst>
                <a:path w="485139" h="762000">
                  <a:moveTo>
                    <a:pt x="363474" y="0"/>
                  </a:moveTo>
                  <a:lnTo>
                    <a:pt x="121158" y="0"/>
                  </a:lnTo>
                  <a:lnTo>
                    <a:pt x="121158" y="519684"/>
                  </a:lnTo>
                  <a:lnTo>
                    <a:pt x="0" y="519684"/>
                  </a:lnTo>
                  <a:lnTo>
                    <a:pt x="242315" y="762000"/>
                  </a:lnTo>
                  <a:lnTo>
                    <a:pt x="484632" y="519684"/>
                  </a:lnTo>
                  <a:lnTo>
                    <a:pt x="363474" y="519684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67962" y="2210561"/>
              <a:ext cx="485140" cy="762000"/>
            </a:xfrm>
            <a:custGeom>
              <a:avLst/>
              <a:gdLst/>
              <a:ahLst/>
              <a:cxnLst/>
              <a:rect l="l" t="t" r="r" b="b"/>
              <a:pathLst>
                <a:path w="485139" h="762000">
                  <a:moveTo>
                    <a:pt x="0" y="519684"/>
                  </a:moveTo>
                  <a:lnTo>
                    <a:pt x="121158" y="519684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519684"/>
                  </a:lnTo>
                  <a:lnTo>
                    <a:pt x="484632" y="519684"/>
                  </a:lnTo>
                  <a:lnTo>
                    <a:pt x="242315" y="762000"/>
                  </a:lnTo>
                  <a:lnTo>
                    <a:pt x="0" y="519684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255008" y="3645408"/>
            <a:ext cx="510540" cy="1092835"/>
            <a:chOff x="4255008" y="3645408"/>
            <a:chExt cx="510540" cy="1092835"/>
          </a:xfrm>
        </p:grpSpPr>
        <p:sp>
          <p:nvSpPr>
            <p:cNvPr id="8" name="object 8"/>
            <p:cNvSpPr/>
            <p:nvPr/>
          </p:nvSpPr>
          <p:spPr>
            <a:xfrm>
              <a:off x="4267962" y="3658362"/>
              <a:ext cx="485140" cy="1066800"/>
            </a:xfrm>
            <a:custGeom>
              <a:avLst/>
              <a:gdLst/>
              <a:ahLst/>
              <a:cxnLst/>
              <a:rect l="l" t="t" r="r" b="b"/>
              <a:pathLst>
                <a:path w="485139" h="1066800">
                  <a:moveTo>
                    <a:pt x="363474" y="0"/>
                  </a:moveTo>
                  <a:lnTo>
                    <a:pt x="121158" y="0"/>
                  </a:lnTo>
                  <a:lnTo>
                    <a:pt x="121158" y="824483"/>
                  </a:lnTo>
                  <a:lnTo>
                    <a:pt x="0" y="824483"/>
                  </a:lnTo>
                  <a:lnTo>
                    <a:pt x="242315" y="1066800"/>
                  </a:lnTo>
                  <a:lnTo>
                    <a:pt x="484632" y="824483"/>
                  </a:lnTo>
                  <a:lnTo>
                    <a:pt x="363474" y="824483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67962" y="3658362"/>
              <a:ext cx="485140" cy="1066800"/>
            </a:xfrm>
            <a:custGeom>
              <a:avLst/>
              <a:gdLst/>
              <a:ahLst/>
              <a:cxnLst/>
              <a:rect l="l" t="t" r="r" b="b"/>
              <a:pathLst>
                <a:path w="485139" h="1066800">
                  <a:moveTo>
                    <a:pt x="0" y="824483"/>
                  </a:moveTo>
                  <a:lnTo>
                    <a:pt x="121158" y="824483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824483"/>
                  </a:lnTo>
                  <a:lnTo>
                    <a:pt x="484632" y="824483"/>
                  </a:lnTo>
                  <a:lnTo>
                    <a:pt x="242315" y="1066800"/>
                  </a:lnTo>
                  <a:lnTo>
                    <a:pt x="0" y="824483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97535"/>
            <a:ext cx="7347584" cy="1524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6440" algn="ctr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continued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7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i="1" spc="-5" dirty="0">
                <a:latin typeface="Calibri"/>
                <a:cs typeface="Calibri"/>
              </a:rPr>
              <a:t>Nicotiana </a:t>
            </a:r>
            <a:r>
              <a:rPr sz="3200" i="1" spc="-10" dirty="0">
                <a:latin typeface="Calibri"/>
                <a:cs typeface="Calibri"/>
              </a:rPr>
              <a:t>paniculata </a:t>
            </a:r>
            <a:r>
              <a:rPr sz="3200" dirty="0">
                <a:latin typeface="Calibri"/>
                <a:cs typeface="Calibri"/>
              </a:rPr>
              <a:t>X </a:t>
            </a:r>
            <a:r>
              <a:rPr sz="3200" i="1" spc="-5" dirty="0">
                <a:latin typeface="Calibri"/>
                <a:cs typeface="Calibri"/>
              </a:rPr>
              <a:t>Nicotiana</a:t>
            </a:r>
            <a:r>
              <a:rPr sz="3200" i="1" spc="60" dirty="0">
                <a:latin typeface="Calibri"/>
                <a:cs typeface="Calibri"/>
              </a:rPr>
              <a:t> </a:t>
            </a:r>
            <a:r>
              <a:rPr sz="3200" i="1" spc="-15" dirty="0">
                <a:latin typeface="Calibri"/>
                <a:cs typeface="Calibri"/>
              </a:rPr>
              <a:t>undulata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70019" y="2096236"/>
            <a:ext cx="2004695" cy="11963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955675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Calibri"/>
                <a:cs typeface="Calibri"/>
              </a:rPr>
              <a:t>2n=24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10" dirty="0">
                <a:latin typeface="Calibri"/>
                <a:cs typeface="Calibri"/>
              </a:rPr>
              <a:t>F1(sterile)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096236"/>
            <a:ext cx="3660775" cy="17811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815975" indent="-80391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815975" algn="l"/>
                <a:tab pos="816610" algn="l"/>
              </a:tabLst>
            </a:pPr>
            <a:r>
              <a:rPr sz="3200" dirty="0">
                <a:latin typeface="Calibri"/>
                <a:cs typeface="Calibri"/>
              </a:rPr>
              <a:t>2n=24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447040" indent="-43497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3200" spc="-15" dirty="0">
                <a:latin typeface="Calibri"/>
                <a:cs typeface="Calibri"/>
              </a:rPr>
              <a:t>Natural </a:t>
            </a:r>
            <a:r>
              <a:rPr sz="3200" spc="-5" dirty="0">
                <a:latin typeface="Calibri"/>
                <a:cs typeface="Calibri"/>
              </a:rPr>
              <a:t>doubling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of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640" y="3949065"/>
            <a:ext cx="25209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42265" algn="l"/>
                <a:tab pos="342900" algn="l"/>
              </a:tabLst>
            </a:pPr>
            <a:r>
              <a:rPr sz="3200" dirty="0">
                <a:latin typeface="Calibri"/>
                <a:cs typeface="Calibri"/>
              </a:rPr>
              <a:t>ch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-5" dirty="0">
                <a:latin typeface="Calibri"/>
                <a:cs typeface="Calibri"/>
              </a:rPr>
              <a:t>om</a:t>
            </a:r>
            <a:r>
              <a:rPr sz="3200" spc="5" dirty="0">
                <a:latin typeface="Calibri"/>
                <a:cs typeface="Calibri"/>
              </a:rPr>
              <a:t>o</a:t>
            </a:r>
            <a:r>
              <a:rPr sz="3200" spc="-5" dirty="0">
                <a:latin typeface="Calibri"/>
                <a:cs typeface="Calibri"/>
              </a:rPr>
              <a:t>some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640" y="4436973"/>
            <a:ext cx="142875" cy="119697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69"/>
              </a:spcBef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0019" y="4436973"/>
            <a:ext cx="2813050" cy="119697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3200" i="1" spc="-10" dirty="0">
                <a:latin typeface="Calibri"/>
                <a:cs typeface="Calibri"/>
              </a:rPr>
              <a:t>Nicotiana</a:t>
            </a:r>
            <a:r>
              <a:rPr sz="3200" i="1" spc="-35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rustica</a:t>
            </a:r>
            <a:endParaRPr sz="3200">
              <a:latin typeface="Calibri"/>
              <a:cs typeface="Calibri"/>
            </a:endParaRPr>
          </a:p>
          <a:p>
            <a:pPr marL="10541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Calibri"/>
                <a:cs typeface="Calibri"/>
              </a:rPr>
              <a:t>2n=4x=48</a:t>
            </a:r>
            <a:endParaRPr sz="32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255008" y="2121407"/>
            <a:ext cx="510540" cy="788035"/>
            <a:chOff x="4255008" y="2121407"/>
            <a:chExt cx="510540" cy="788035"/>
          </a:xfrm>
        </p:grpSpPr>
        <p:sp>
          <p:nvSpPr>
            <p:cNvPr id="9" name="object 9"/>
            <p:cNvSpPr/>
            <p:nvPr/>
          </p:nvSpPr>
          <p:spPr>
            <a:xfrm>
              <a:off x="4267962" y="2134361"/>
              <a:ext cx="485140" cy="762000"/>
            </a:xfrm>
            <a:custGeom>
              <a:avLst/>
              <a:gdLst/>
              <a:ahLst/>
              <a:cxnLst/>
              <a:rect l="l" t="t" r="r" b="b"/>
              <a:pathLst>
                <a:path w="485139" h="762000">
                  <a:moveTo>
                    <a:pt x="363474" y="0"/>
                  </a:moveTo>
                  <a:lnTo>
                    <a:pt x="121158" y="0"/>
                  </a:lnTo>
                  <a:lnTo>
                    <a:pt x="121158" y="519684"/>
                  </a:lnTo>
                  <a:lnTo>
                    <a:pt x="0" y="519684"/>
                  </a:lnTo>
                  <a:lnTo>
                    <a:pt x="242315" y="762000"/>
                  </a:lnTo>
                  <a:lnTo>
                    <a:pt x="484632" y="519684"/>
                  </a:lnTo>
                  <a:lnTo>
                    <a:pt x="363474" y="519684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67962" y="2134361"/>
              <a:ext cx="485140" cy="762000"/>
            </a:xfrm>
            <a:custGeom>
              <a:avLst/>
              <a:gdLst/>
              <a:ahLst/>
              <a:cxnLst/>
              <a:rect l="l" t="t" r="r" b="b"/>
              <a:pathLst>
                <a:path w="485139" h="762000">
                  <a:moveTo>
                    <a:pt x="0" y="519684"/>
                  </a:moveTo>
                  <a:lnTo>
                    <a:pt x="121158" y="519684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519684"/>
                  </a:lnTo>
                  <a:lnTo>
                    <a:pt x="484632" y="519684"/>
                  </a:lnTo>
                  <a:lnTo>
                    <a:pt x="242315" y="762000"/>
                  </a:lnTo>
                  <a:lnTo>
                    <a:pt x="0" y="519684"/>
                  </a:lnTo>
                  <a:close/>
                </a:path>
              </a:pathLst>
            </a:custGeom>
            <a:ln w="25908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255008" y="3569208"/>
            <a:ext cx="510540" cy="1092835"/>
            <a:chOff x="4255008" y="3569208"/>
            <a:chExt cx="510540" cy="1092835"/>
          </a:xfrm>
        </p:grpSpPr>
        <p:sp>
          <p:nvSpPr>
            <p:cNvPr id="12" name="object 12"/>
            <p:cNvSpPr/>
            <p:nvPr/>
          </p:nvSpPr>
          <p:spPr>
            <a:xfrm>
              <a:off x="4267962" y="3582162"/>
              <a:ext cx="485140" cy="1066800"/>
            </a:xfrm>
            <a:custGeom>
              <a:avLst/>
              <a:gdLst/>
              <a:ahLst/>
              <a:cxnLst/>
              <a:rect l="l" t="t" r="r" b="b"/>
              <a:pathLst>
                <a:path w="485139" h="1066800">
                  <a:moveTo>
                    <a:pt x="363474" y="0"/>
                  </a:moveTo>
                  <a:lnTo>
                    <a:pt x="121158" y="0"/>
                  </a:lnTo>
                  <a:lnTo>
                    <a:pt x="121158" y="824483"/>
                  </a:lnTo>
                  <a:lnTo>
                    <a:pt x="0" y="824483"/>
                  </a:lnTo>
                  <a:lnTo>
                    <a:pt x="242315" y="1066800"/>
                  </a:lnTo>
                  <a:lnTo>
                    <a:pt x="484632" y="824483"/>
                  </a:lnTo>
                  <a:lnTo>
                    <a:pt x="363474" y="824483"/>
                  </a:lnTo>
                  <a:lnTo>
                    <a:pt x="363474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267962" y="3582162"/>
              <a:ext cx="485140" cy="1066800"/>
            </a:xfrm>
            <a:custGeom>
              <a:avLst/>
              <a:gdLst/>
              <a:ahLst/>
              <a:cxnLst/>
              <a:rect l="l" t="t" r="r" b="b"/>
              <a:pathLst>
                <a:path w="485139" h="1066800">
                  <a:moveTo>
                    <a:pt x="0" y="824483"/>
                  </a:moveTo>
                  <a:lnTo>
                    <a:pt x="121158" y="824483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824483"/>
                  </a:lnTo>
                  <a:lnTo>
                    <a:pt x="484632" y="824483"/>
                  </a:lnTo>
                  <a:lnTo>
                    <a:pt x="242315" y="1066800"/>
                  </a:lnTo>
                  <a:lnTo>
                    <a:pt x="0" y="824483"/>
                  </a:lnTo>
                  <a:close/>
                </a:path>
              </a:pathLst>
            </a:custGeom>
            <a:ln w="25907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7464" y="461899"/>
            <a:ext cx="39909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heavy" spc="-15" dirty="0">
                <a:uFill>
                  <a:solidFill>
                    <a:srgbClr val="FF0000"/>
                  </a:solidFill>
                </a:uFill>
              </a:rPr>
              <a:t>FLORAL</a:t>
            </a:r>
            <a:r>
              <a:rPr u="heavy" spc="-65" dirty="0">
                <a:uFill>
                  <a:solidFill>
                    <a:srgbClr val="FF0000"/>
                  </a:solidFill>
                </a:uFill>
              </a:rPr>
              <a:t> </a:t>
            </a:r>
            <a:r>
              <a:rPr u="heavy" spc="-20" dirty="0">
                <a:uFill>
                  <a:solidFill>
                    <a:srgbClr val="FF0000"/>
                  </a:solidFill>
                </a:uFill>
              </a:rPr>
              <a:t>BIOLOGY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83540" y="1531061"/>
            <a:ext cx="8135620" cy="45142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91694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inflorescence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tobacco </a:t>
            </a:r>
            <a:r>
              <a:rPr sz="3200" dirty="0">
                <a:latin typeface="Calibri"/>
                <a:cs typeface="Calibri"/>
              </a:rPr>
              <a:t>is a </a:t>
            </a:r>
            <a:r>
              <a:rPr sz="3200" spc="-5" dirty="0">
                <a:solidFill>
                  <a:srgbClr val="00AFEF"/>
                </a:solidFill>
                <a:latin typeface="Calibri"/>
                <a:cs typeface="Calibri"/>
              </a:rPr>
              <a:t>terminal  </a:t>
            </a:r>
            <a:r>
              <a:rPr sz="3200" spc="-10" dirty="0">
                <a:solidFill>
                  <a:srgbClr val="00AFEF"/>
                </a:solidFill>
                <a:latin typeface="Calibri"/>
                <a:cs typeface="Calibri"/>
              </a:rPr>
              <a:t>raceme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flowers are </a:t>
            </a:r>
            <a:r>
              <a:rPr sz="3200" spc="-10" dirty="0">
                <a:solidFill>
                  <a:srgbClr val="00AF50"/>
                </a:solidFill>
                <a:latin typeface="Calibri"/>
                <a:cs typeface="Calibri"/>
              </a:rPr>
              <a:t>pedicellate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00AF50"/>
                </a:solidFill>
                <a:latin typeface="Calibri"/>
                <a:cs typeface="Calibri"/>
              </a:rPr>
              <a:t>hermophrodite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Calyx </a:t>
            </a:r>
            <a:r>
              <a:rPr sz="3200" spc="-15" dirty="0">
                <a:latin typeface="Calibri"/>
                <a:cs typeface="Calibri"/>
              </a:rPr>
              <a:t>contain </a:t>
            </a:r>
            <a:r>
              <a:rPr sz="3200" spc="-15" dirty="0">
                <a:solidFill>
                  <a:srgbClr val="974707"/>
                </a:solidFill>
                <a:latin typeface="Calibri"/>
                <a:cs typeface="Calibri"/>
              </a:rPr>
              <a:t>five</a:t>
            </a:r>
            <a:r>
              <a:rPr sz="3200" spc="35" dirty="0">
                <a:solidFill>
                  <a:srgbClr val="974707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974707"/>
                </a:solidFill>
                <a:latin typeface="Calibri"/>
                <a:cs typeface="Calibri"/>
              </a:rPr>
              <a:t>sepals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Corolla </a:t>
            </a:r>
            <a:r>
              <a:rPr sz="3200" spc="-15" dirty="0">
                <a:latin typeface="Calibri"/>
                <a:cs typeface="Calibri"/>
              </a:rPr>
              <a:t>contain </a:t>
            </a:r>
            <a:r>
              <a:rPr sz="3200" spc="-15" dirty="0">
                <a:solidFill>
                  <a:srgbClr val="943735"/>
                </a:solidFill>
                <a:latin typeface="Calibri"/>
                <a:cs typeface="Calibri"/>
              </a:rPr>
              <a:t>five</a:t>
            </a:r>
            <a:r>
              <a:rPr sz="3200" spc="20" dirty="0">
                <a:solidFill>
                  <a:srgbClr val="943735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943735"/>
                </a:solidFill>
                <a:latin typeface="Calibri"/>
                <a:cs typeface="Calibri"/>
              </a:rPr>
              <a:t>petal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2997" y="461899"/>
            <a:ext cx="23177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continued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770495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1153795" algn="l"/>
              </a:tabLst>
            </a:pPr>
            <a:r>
              <a:rPr sz="3200" spc="-5" dirty="0">
                <a:latin typeface="Calibri"/>
                <a:cs typeface="Calibri"/>
              </a:rPr>
              <a:t>The	</a:t>
            </a:r>
            <a:r>
              <a:rPr sz="3200" spc="-15" dirty="0">
                <a:solidFill>
                  <a:srgbClr val="001F5F"/>
                </a:solidFill>
                <a:latin typeface="Calibri"/>
                <a:cs typeface="Calibri"/>
              </a:rPr>
              <a:t>stamens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15" dirty="0">
                <a:solidFill>
                  <a:srgbClr val="001F5F"/>
                </a:solidFill>
                <a:latin typeface="Calibri"/>
                <a:cs typeface="Calibri"/>
              </a:rPr>
              <a:t>five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number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It </a:t>
            </a:r>
            <a:r>
              <a:rPr sz="3200" spc="-5" dirty="0">
                <a:latin typeface="Calibri"/>
                <a:cs typeface="Calibri"/>
              </a:rPr>
              <a:t>has </a:t>
            </a:r>
            <a:r>
              <a:rPr sz="3200" spc="-5" dirty="0">
                <a:solidFill>
                  <a:srgbClr val="E36C09"/>
                </a:solidFill>
                <a:latin typeface="Calibri"/>
                <a:cs typeface="Calibri"/>
              </a:rPr>
              <a:t>superior</a:t>
            </a:r>
            <a:r>
              <a:rPr sz="3200" spc="15" dirty="0">
                <a:solidFill>
                  <a:srgbClr val="E36C0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E36C09"/>
                </a:solidFill>
                <a:latin typeface="Calibri"/>
                <a:cs typeface="Calibri"/>
              </a:rPr>
              <a:t>ovary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4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It is </a:t>
            </a:r>
            <a:r>
              <a:rPr sz="3200" spc="-5" dirty="0">
                <a:latin typeface="Calibri"/>
                <a:cs typeface="Calibri"/>
              </a:rPr>
              <a:t>self </a:t>
            </a:r>
            <a:r>
              <a:rPr sz="3200" spc="-10" dirty="0">
                <a:latin typeface="Calibri"/>
                <a:cs typeface="Calibri"/>
              </a:rPr>
              <a:t>pollinated </a:t>
            </a:r>
            <a:r>
              <a:rPr sz="3200" spc="-15" dirty="0">
                <a:latin typeface="Calibri"/>
                <a:cs typeface="Calibri"/>
              </a:rPr>
              <a:t>crop </a:t>
            </a:r>
            <a:r>
              <a:rPr sz="3200" spc="-10" dirty="0">
                <a:latin typeface="Calibri"/>
                <a:cs typeface="Calibri"/>
              </a:rPr>
              <a:t>but;4-10;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cross  </a:t>
            </a:r>
            <a:r>
              <a:rPr sz="3200" spc="-5" dirty="0">
                <a:latin typeface="Calibri"/>
                <a:cs typeface="Calibri"/>
              </a:rPr>
              <a:t>pollination </a:t>
            </a:r>
            <a:r>
              <a:rPr sz="3200" spc="-15" dirty="0">
                <a:latin typeface="Calibri"/>
                <a:cs typeface="Calibri"/>
              </a:rPr>
              <a:t>occurs </a:t>
            </a:r>
            <a:r>
              <a:rPr sz="3200" spc="-5" dirty="0">
                <a:latin typeface="Calibri"/>
                <a:cs typeface="Calibri"/>
              </a:rPr>
              <a:t>due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insects. </a:t>
            </a:r>
            <a:r>
              <a:rPr sz="3200" spc="-20" dirty="0">
                <a:latin typeface="Calibri"/>
                <a:cs typeface="Calibri"/>
              </a:rPr>
              <a:t>therefore </a:t>
            </a:r>
            <a:r>
              <a:rPr sz="3200" dirty="0">
                <a:latin typeface="Calibri"/>
                <a:cs typeface="Calibri"/>
              </a:rPr>
              <a:t>it  is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Grouped </a:t>
            </a:r>
            <a:r>
              <a:rPr sz="3200" spc="-15" dirty="0">
                <a:latin typeface="Calibri"/>
                <a:cs typeface="Calibri"/>
              </a:rPr>
              <a:t>into </a:t>
            </a:r>
            <a:r>
              <a:rPr sz="3200" spc="-10" dirty="0">
                <a:solidFill>
                  <a:srgbClr val="C00000"/>
                </a:solidFill>
                <a:latin typeface="Calibri"/>
                <a:cs typeface="Calibri"/>
              </a:rPr>
              <a:t>often cross pollinated</a:t>
            </a:r>
            <a:r>
              <a:rPr sz="3200" spc="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C00000"/>
                </a:solidFill>
                <a:latin typeface="Calibri"/>
                <a:cs typeface="Calibri"/>
              </a:rPr>
              <a:t>crop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8841" y="461899"/>
            <a:ext cx="1765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Co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n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t…..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4213"/>
            <a:ext cx="7549515" cy="2440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3600" spc="-15" dirty="0">
                <a:solidFill>
                  <a:srgbClr val="006FC0"/>
                </a:solidFill>
                <a:latin typeface="Calibri"/>
                <a:cs typeface="Calibri"/>
              </a:rPr>
              <a:t>Pollens are </a:t>
            </a:r>
            <a:r>
              <a:rPr sz="3600" dirty="0">
                <a:solidFill>
                  <a:srgbClr val="006FC0"/>
                </a:solidFill>
                <a:latin typeface="Calibri"/>
                <a:cs typeface="Calibri"/>
              </a:rPr>
              <a:t>viable </a:t>
            </a:r>
            <a:r>
              <a:rPr sz="3600" spc="-25" dirty="0">
                <a:solidFill>
                  <a:srgbClr val="006FC0"/>
                </a:solidFill>
                <a:latin typeface="Calibri"/>
                <a:cs typeface="Calibri"/>
              </a:rPr>
              <a:t>for</a:t>
            </a:r>
            <a:r>
              <a:rPr sz="3600" spc="-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6FC0"/>
                </a:solidFill>
                <a:latin typeface="Calibri"/>
                <a:cs typeface="Calibri"/>
              </a:rPr>
              <a:t>24hrs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•"/>
            </a:pPr>
            <a:endParaRPr sz="49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600" spc="-5" dirty="0">
                <a:solidFill>
                  <a:srgbClr val="00AF50"/>
                </a:solidFill>
                <a:latin typeface="Calibri"/>
                <a:cs typeface="Calibri"/>
              </a:rPr>
              <a:t>Stigma </a:t>
            </a:r>
            <a:r>
              <a:rPr sz="3600" dirty="0">
                <a:solidFill>
                  <a:srgbClr val="00AF50"/>
                </a:solidFill>
                <a:latin typeface="Calibri"/>
                <a:cs typeface="Calibri"/>
              </a:rPr>
              <a:t>is </a:t>
            </a:r>
            <a:r>
              <a:rPr sz="3600" spc="-10" dirty="0">
                <a:solidFill>
                  <a:srgbClr val="00AF50"/>
                </a:solidFill>
                <a:latin typeface="Calibri"/>
                <a:cs typeface="Calibri"/>
              </a:rPr>
              <a:t>receptive </a:t>
            </a:r>
            <a:r>
              <a:rPr sz="3600" spc="-5" dirty="0">
                <a:solidFill>
                  <a:srgbClr val="00AF50"/>
                </a:solidFill>
                <a:latin typeface="Calibri"/>
                <a:cs typeface="Calibri"/>
              </a:rPr>
              <a:t>one </a:t>
            </a:r>
            <a:r>
              <a:rPr sz="3600" spc="-25" dirty="0">
                <a:solidFill>
                  <a:srgbClr val="00AF50"/>
                </a:solidFill>
                <a:latin typeface="Calibri"/>
                <a:cs typeface="Calibri"/>
              </a:rPr>
              <a:t>day </a:t>
            </a:r>
            <a:r>
              <a:rPr sz="3600" spc="-30" dirty="0">
                <a:solidFill>
                  <a:srgbClr val="00AF50"/>
                </a:solidFill>
                <a:latin typeface="Calibri"/>
                <a:cs typeface="Calibri"/>
              </a:rPr>
              <a:t>before </a:t>
            </a:r>
            <a:r>
              <a:rPr sz="3600" dirty="0">
                <a:solidFill>
                  <a:srgbClr val="00AF50"/>
                </a:solidFill>
                <a:latin typeface="Calibri"/>
                <a:cs typeface="Calibri"/>
              </a:rPr>
              <a:t>and  </a:t>
            </a:r>
            <a:r>
              <a:rPr sz="3600" spc="-15" dirty="0">
                <a:solidFill>
                  <a:srgbClr val="00AF50"/>
                </a:solidFill>
                <a:latin typeface="Calibri"/>
                <a:cs typeface="Calibri"/>
              </a:rPr>
              <a:t>after </a:t>
            </a:r>
            <a:r>
              <a:rPr sz="3600" spc="-10" dirty="0">
                <a:solidFill>
                  <a:srgbClr val="00AF50"/>
                </a:solidFill>
                <a:latin typeface="Calibri"/>
                <a:cs typeface="Calibri"/>
              </a:rPr>
              <a:t>flower</a:t>
            </a:r>
            <a:r>
              <a:rPr sz="3600" spc="-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AF50"/>
                </a:solidFill>
                <a:latin typeface="Calibri"/>
                <a:cs typeface="Calibri"/>
              </a:rPr>
              <a:t>opening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4604" y="461899"/>
            <a:ext cx="403415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Selfing</a:t>
            </a:r>
            <a:r>
              <a:rPr spc="-100" dirty="0"/>
              <a:t> </a:t>
            </a:r>
            <a:r>
              <a:rPr spc="-10" dirty="0"/>
              <a:t>technique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607261"/>
            <a:ext cx="7849234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dirty="0"/>
              <a:t>	</a:t>
            </a:r>
            <a:r>
              <a:rPr sz="3200" spc="-10" dirty="0">
                <a:latin typeface="Calibri"/>
                <a:cs typeface="Calibri"/>
              </a:rPr>
              <a:t>Covering entire inflorescence </a:t>
            </a:r>
            <a:r>
              <a:rPr sz="3200" spc="-5" dirty="0">
                <a:latin typeface="Calibri"/>
                <a:cs typeface="Calibri"/>
              </a:rPr>
              <a:t>with paper bag  </a:t>
            </a:r>
            <a:r>
              <a:rPr sz="3200" dirty="0">
                <a:latin typeface="Calibri"/>
                <a:cs typeface="Calibri"/>
              </a:rPr>
              <a:t>will </a:t>
            </a:r>
            <a:r>
              <a:rPr sz="3200" spc="-5" dirty="0">
                <a:latin typeface="Calibri"/>
                <a:cs typeface="Calibri"/>
              </a:rPr>
              <a:t>ensures </a:t>
            </a:r>
            <a:r>
              <a:rPr sz="3200" dirty="0">
                <a:latin typeface="Calibri"/>
                <a:cs typeface="Calibri"/>
              </a:rPr>
              <a:t>the selfing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technique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572000" cy="67056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191000" y="0"/>
              <a:ext cx="4953000" cy="685799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pPr marL="38100">
                <a:lnSpc>
                  <a:spcPts val="1240"/>
                </a:lnSpc>
              </a:pPr>
              <a:t>9</a:t>
            </a:fld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175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INTRODUCTION</vt:lpstr>
      <vt:lpstr>IMPORTANCE</vt:lpstr>
      <vt:lpstr>ORIGIN AND EVOLUTION</vt:lpstr>
      <vt:lpstr>Slide 4</vt:lpstr>
      <vt:lpstr>FLORAL BIOLOGY</vt:lpstr>
      <vt:lpstr>continued</vt:lpstr>
      <vt:lpstr>Cont…..</vt:lpstr>
      <vt:lpstr>Selfing technique</vt:lpstr>
      <vt:lpstr>Slide 9</vt:lpstr>
      <vt:lpstr>Crossing technique</vt:lpstr>
      <vt:lpstr>Slide 11</vt:lpstr>
      <vt:lpstr>IMPORTANT VARITIES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Tobacco</dc:title>
  <dc:creator>Compaq</dc:creator>
  <cp:lastModifiedBy>HARI RAM KUMAR BANDI</cp:lastModifiedBy>
  <cp:revision>1</cp:revision>
  <dcterms:created xsi:type="dcterms:W3CDTF">2020-05-29T13:25:57Z</dcterms:created>
  <dcterms:modified xsi:type="dcterms:W3CDTF">2020-05-29T13:30:04Z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2020-05-29T00:00:00Z</vt:filetime>
  </property>
</Properties>
</file>