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3019" y="201879"/>
            <a:ext cx="8585961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1F1F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1F1F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1F1F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6282" y="45465"/>
            <a:ext cx="513943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1F1F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990" y="1800555"/>
            <a:ext cx="10774019" cy="393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1511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9551" y="1982165"/>
            <a:ext cx="76885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F1F1F1"/>
                </a:solidFill>
                <a:latin typeface="Calibri"/>
                <a:cs typeface="Calibri"/>
              </a:rPr>
              <a:t>BREEDING</a:t>
            </a:r>
            <a:endParaRPr sz="6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  <a:tabLst>
                <a:tab pos="1818639" algn="l"/>
                <a:tab pos="3859529" algn="l"/>
              </a:tabLst>
            </a:pPr>
            <a:r>
              <a:rPr sz="6000" b="1" spc="-20" dirty="0">
                <a:solidFill>
                  <a:srgbClr val="F1F1F1"/>
                </a:solidFill>
                <a:latin typeface="Calibri"/>
                <a:cs typeface="Calibri"/>
              </a:rPr>
              <a:t>FOR	</a:t>
            </a:r>
            <a:r>
              <a:rPr sz="6000" b="1" spc="-15" dirty="0">
                <a:solidFill>
                  <a:srgbClr val="F1F1F1"/>
                </a:solidFill>
                <a:latin typeface="Calibri"/>
                <a:cs typeface="Calibri"/>
              </a:rPr>
              <a:t>DEVELOPMENT</a:t>
            </a:r>
            <a:r>
              <a:rPr sz="6000" b="1" spc="-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6000" b="1" spc="-5" dirty="0">
                <a:solidFill>
                  <a:srgbClr val="F1F1F1"/>
                </a:solidFill>
                <a:latin typeface="Calibri"/>
                <a:cs typeface="Calibri"/>
              </a:rPr>
              <a:t>OF  </a:t>
            </a:r>
            <a:r>
              <a:rPr sz="6000" b="1" spc="-25" dirty="0">
                <a:solidFill>
                  <a:srgbClr val="F1F1F1"/>
                </a:solidFill>
                <a:latin typeface="Calibri"/>
                <a:cs typeface="Calibri"/>
              </a:rPr>
              <a:t>IMPROVED	</a:t>
            </a:r>
            <a:r>
              <a:rPr sz="6000" b="1" spc="-5" dirty="0">
                <a:solidFill>
                  <a:srgbClr val="F1F1F1"/>
                </a:solidFill>
                <a:latin typeface="Calibri"/>
                <a:cs typeface="Calibri"/>
              </a:rPr>
              <a:t>OKRA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34852" y="6443726"/>
            <a:ext cx="154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0"/>
              </a:lnSpc>
            </a:pPr>
            <a:fld id="{81D60167-4931-47E6-BA6A-407CBD079E47}" type="slidenum">
              <a:rPr sz="1600" spc="-5" dirty="0">
                <a:solidFill>
                  <a:srgbClr val="F1F1F1"/>
                </a:solidFill>
                <a:latin typeface="Calibri"/>
                <a:cs typeface="Calibri"/>
              </a:rPr>
              <a:pPr marL="25400">
                <a:lnSpc>
                  <a:spcPts val="1620"/>
                </a:lnSpc>
              </a:pPr>
              <a:t>1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FLORAL</a:t>
            </a:r>
            <a:r>
              <a:rPr spc="-150" dirty="0"/>
              <a:t> </a:t>
            </a:r>
            <a:r>
              <a:rPr spc="-85" dirty="0"/>
              <a:t>BIOLOGY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32941" y="1261618"/>
            <a:ext cx="925322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1F1F1"/>
                </a:solidFill>
                <a:latin typeface="Times New Roman"/>
                <a:cs typeface="Times New Roman"/>
              </a:rPr>
              <a:t>FLOWER: </a:t>
            </a:r>
            <a:r>
              <a:rPr sz="3200" spc="-25" dirty="0">
                <a:solidFill>
                  <a:srgbClr val="F1F1F1"/>
                </a:solidFill>
                <a:latin typeface="Times New Roman"/>
                <a:cs typeface="Times New Roman"/>
              </a:rPr>
              <a:t>Solitary,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long</a:t>
            </a:r>
            <a:r>
              <a:rPr sz="3200" spc="-5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pedancle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35" dirty="0">
                <a:solidFill>
                  <a:srgbClr val="F1F1F1"/>
                </a:solidFill>
                <a:latin typeface="Times New Roman"/>
                <a:cs typeface="Times New Roman"/>
              </a:rPr>
              <a:t>EPICALYX: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Long , narrow</a:t>
            </a:r>
            <a:r>
              <a:rPr sz="3200" spc="-4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hairy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0" dirty="0">
                <a:solidFill>
                  <a:srgbClr val="F1F1F1"/>
                </a:solidFill>
                <a:latin typeface="Times New Roman"/>
                <a:cs typeface="Times New Roman"/>
              </a:rPr>
              <a:t>CALYX: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Splits longitudinally as the flower</a:t>
            </a:r>
            <a:r>
              <a:rPr sz="3200" spc="-5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open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35" dirty="0">
                <a:solidFill>
                  <a:srgbClr val="F1F1F1"/>
                </a:solidFill>
                <a:latin typeface="Times New Roman"/>
                <a:cs typeface="Times New Roman"/>
              </a:rPr>
              <a:t>PETALS: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5, yellow in</a:t>
            </a:r>
            <a:r>
              <a:rPr sz="3200" spc="-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color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286635" algn="l"/>
                <a:tab pos="8426450" algn="l"/>
              </a:tabLst>
            </a:pPr>
            <a:r>
              <a:rPr sz="3200" b="1" dirty="0">
                <a:solidFill>
                  <a:srgbClr val="F1F1F1"/>
                </a:solidFill>
                <a:latin typeface="Times New Roman"/>
                <a:cs typeface="Times New Roman"/>
              </a:rPr>
              <a:t>S</a:t>
            </a:r>
            <a:r>
              <a:rPr sz="3200" b="1" spc="-250" dirty="0">
                <a:solidFill>
                  <a:srgbClr val="F1F1F1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F1F1F1"/>
                </a:solidFill>
                <a:latin typeface="Times New Roman"/>
                <a:cs typeface="Times New Roman"/>
              </a:rPr>
              <a:t>AMENS:	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Staminal</a:t>
            </a:r>
            <a:r>
              <a:rPr sz="3200" spc="-2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F1F1F1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lumn</a:t>
            </a:r>
            <a:r>
              <a:rPr sz="3200" spc="-2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is u</a:t>
            </a:r>
            <a:r>
              <a:rPr sz="3200" spc="5" dirty="0">
                <a:solidFill>
                  <a:srgbClr val="F1F1F1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ited</a:t>
            </a:r>
            <a:r>
              <a:rPr sz="3200" spc="-2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to base</a:t>
            </a:r>
            <a:r>
              <a:rPr sz="3200" spc="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of	Petal  with many</a:t>
            </a:r>
            <a:r>
              <a:rPr sz="3200" spc="-2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stamens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F1F1F1"/>
                </a:solidFill>
                <a:latin typeface="Times New Roman"/>
                <a:cs typeface="Times New Roman"/>
              </a:rPr>
              <a:t>OVERY </a:t>
            </a:r>
            <a:r>
              <a:rPr sz="3200" b="1" dirty="0">
                <a:solidFill>
                  <a:srgbClr val="F1F1F1"/>
                </a:solidFill>
                <a:latin typeface="Times New Roman"/>
                <a:cs typeface="Times New Roman"/>
              </a:rPr>
              <a:t>:</a:t>
            </a:r>
            <a:r>
              <a:rPr sz="3200" b="1" spc="-13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Superior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1F1F1"/>
                </a:solidFill>
                <a:latin typeface="Times New Roman"/>
                <a:cs typeface="Times New Roman"/>
              </a:rPr>
              <a:t>FRUITS:</a:t>
            </a:r>
            <a:r>
              <a:rPr sz="3200" b="1" spc="-2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Capsule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1F1F1"/>
                </a:solidFill>
                <a:latin typeface="Times New Roman"/>
                <a:cs typeface="Times New Roman"/>
              </a:rPr>
              <a:t>POLLEN </a:t>
            </a:r>
            <a:r>
              <a:rPr sz="3200" b="1" spc="-30" dirty="0">
                <a:solidFill>
                  <a:srgbClr val="F1F1F1"/>
                </a:solidFill>
                <a:latin typeface="Times New Roman"/>
                <a:cs typeface="Times New Roman"/>
              </a:rPr>
              <a:t>VIABILITY: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55</a:t>
            </a:r>
            <a:r>
              <a:rPr sz="3200" spc="-5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days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47670" algn="l"/>
              </a:tabLst>
            </a:pPr>
            <a:r>
              <a:rPr sz="3200" b="1" spc="-35" dirty="0">
                <a:solidFill>
                  <a:srgbClr val="F1F1F1"/>
                </a:solidFill>
                <a:latin typeface="Times New Roman"/>
                <a:cs typeface="Times New Roman"/>
              </a:rPr>
              <a:t>PROTOGYNY:	</a:t>
            </a:r>
            <a:r>
              <a:rPr sz="3200" spc="-20" dirty="0">
                <a:solidFill>
                  <a:srgbClr val="F1F1F1"/>
                </a:solidFill>
                <a:latin typeface="Times New Roman"/>
                <a:cs typeface="Times New Roman"/>
              </a:rPr>
              <a:t>Allogamy,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but out cross by insect</a:t>
            </a:r>
            <a:r>
              <a:rPr sz="3200" spc="-9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1F1F1"/>
                </a:solidFill>
                <a:latin typeface="Times New Roman"/>
                <a:cs typeface="Times New Roman"/>
              </a:rPr>
              <a:t>19%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49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91483"/>
            <a:ext cx="6099048" cy="336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9903" y="3491482"/>
            <a:ext cx="6102096" cy="3348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0004" y="268300"/>
            <a:ext cx="44538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0" dirty="0">
                <a:latin typeface="Calibri"/>
                <a:cs typeface="Calibri"/>
              </a:rPr>
              <a:t>Types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Okra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28720" y="2061794"/>
            <a:ext cx="446786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0875" indent="-63881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Spineless</a:t>
            </a:r>
            <a:r>
              <a:rPr sz="4400" spc="-4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  <a:p>
            <a:pPr marL="650875" indent="-638810">
              <a:lnSpc>
                <a:spcPts val="5230"/>
              </a:lnSpc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Dwarf</a:t>
            </a:r>
            <a:r>
              <a:rPr sz="4400" spc="-4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  <a:p>
            <a:pPr marL="637540" indent="-624840">
              <a:lnSpc>
                <a:spcPts val="5230"/>
              </a:lnSpc>
              <a:buFont typeface="Wingdings"/>
              <a:buChar char=""/>
              <a:tabLst>
                <a:tab pos="63754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Giant</a:t>
            </a:r>
            <a:r>
              <a:rPr sz="4400" spc="-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  <a:p>
            <a:pPr marL="650875" indent="-63881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Round-Pod</a:t>
            </a:r>
            <a:r>
              <a:rPr sz="4400" spc="-10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  <a:p>
            <a:pPr marL="650875" indent="-638810">
              <a:lnSpc>
                <a:spcPct val="100000"/>
              </a:lnSpc>
              <a:buFont typeface="Wingdings"/>
              <a:buChar char=""/>
              <a:tabLst>
                <a:tab pos="651510" algn="l"/>
              </a:tabLst>
            </a:pPr>
            <a:r>
              <a:rPr sz="4400" spc="-15" dirty="0">
                <a:solidFill>
                  <a:srgbClr val="F1F1F1"/>
                </a:solidFill>
                <a:latin typeface="Times New Roman"/>
                <a:cs typeface="Times New Roman"/>
              </a:rPr>
              <a:t>Star-Pod</a:t>
            </a:r>
            <a:r>
              <a:rPr sz="4400" spc="-8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550" y="243966"/>
            <a:ext cx="6177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5" dirty="0">
                <a:latin typeface="Calibri"/>
                <a:cs typeface="Calibri"/>
              </a:rPr>
              <a:t>Variety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15" dirty="0">
                <a:latin typeface="Calibri"/>
                <a:cs typeface="Calibri"/>
              </a:rPr>
              <a:t> cultivar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67810" y="1797812"/>
            <a:ext cx="4892040" cy="4062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7540" indent="-62547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638175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Clemson</a:t>
            </a:r>
            <a:r>
              <a:rPr sz="4400" spc="-7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Spineless</a:t>
            </a:r>
            <a:endParaRPr sz="4400">
              <a:latin typeface="Times New Roman"/>
              <a:cs typeface="Times New Roman"/>
            </a:endParaRPr>
          </a:p>
          <a:p>
            <a:pPr marL="651510" indent="-638810">
              <a:lnSpc>
                <a:spcPts val="5230"/>
              </a:lnSpc>
              <a:spcBef>
                <a:spcPts val="95"/>
              </a:spcBef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Chinese</a:t>
            </a:r>
            <a:r>
              <a:rPr sz="4400" spc="-4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  <a:p>
            <a:pPr marL="637540" indent="-625475">
              <a:lnSpc>
                <a:spcPts val="5230"/>
              </a:lnSpc>
              <a:buFont typeface="Wingdings"/>
              <a:buChar char=""/>
              <a:tabLst>
                <a:tab pos="638175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Purple</a:t>
            </a:r>
            <a:r>
              <a:rPr sz="4400" spc="-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Okra</a:t>
            </a:r>
            <a:endParaRPr sz="4400">
              <a:latin typeface="Times New Roman"/>
              <a:cs typeface="Times New Roman"/>
            </a:endParaRPr>
          </a:p>
          <a:p>
            <a:pPr marL="651510" indent="-63881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Punjab-8</a:t>
            </a:r>
            <a:endParaRPr sz="4400">
              <a:latin typeface="Times New Roman"/>
              <a:cs typeface="Times New Roman"/>
            </a:endParaRPr>
          </a:p>
          <a:p>
            <a:pPr marL="651510" indent="-63881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BARI</a:t>
            </a:r>
            <a:r>
              <a:rPr sz="4400" spc="-9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Dherosh-1</a:t>
            </a:r>
            <a:endParaRPr sz="4400">
              <a:latin typeface="Times New Roman"/>
              <a:cs typeface="Times New Roman"/>
            </a:endParaRPr>
          </a:p>
          <a:p>
            <a:pPr marL="651510" indent="-638810">
              <a:lnSpc>
                <a:spcPct val="100000"/>
              </a:lnSpc>
              <a:buFont typeface="Wingdings"/>
              <a:buChar char=""/>
              <a:tabLst>
                <a:tab pos="651510" algn="l"/>
              </a:tabLst>
            </a:pP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BARI</a:t>
            </a:r>
            <a:r>
              <a:rPr sz="4400" spc="-8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1F1F1"/>
                </a:solidFill>
                <a:latin typeface="Times New Roman"/>
                <a:cs typeface="Times New Roman"/>
              </a:rPr>
              <a:t>Dherosh-2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863" y="231089"/>
            <a:ext cx="71869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BREEDING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58036" y="1587830"/>
            <a:ext cx="985837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spc="-190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study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every </a:t>
            </a:r>
            <a:r>
              <a:rPr sz="4000" dirty="0">
                <a:solidFill>
                  <a:srgbClr val="F1F1F1"/>
                </a:solidFill>
                <a:latin typeface="Calibri"/>
                <a:cs typeface="Calibri"/>
              </a:rPr>
              <a:t>part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of the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okra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cultivation 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and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management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practices.</a:t>
            </a:r>
            <a:endParaRPr sz="4000">
              <a:latin typeface="Calibri"/>
              <a:cs typeface="Calibri"/>
            </a:endParaRPr>
          </a:p>
          <a:p>
            <a:pPr marL="465455" indent="-453390">
              <a:lnSpc>
                <a:spcPct val="100000"/>
              </a:lnSpc>
              <a:spcBef>
                <a:spcPts val="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spc="-185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evaluate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 yield of the</a:t>
            </a:r>
            <a:r>
              <a:rPr sz="4000" spc="1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crop.</a:t>
            </a:r>
            <a:endParaRPr sz="4000">
              <a:latin typeface="Calibri"/>
              <a:cs typeface="Calibri"/>
            </a:endParaRPr>
          </a:p>
          <a:p>
            <a:pPr marL="465455" indent="-453390">
              <a:lnSpc>
                <a:spcPct val="100000"/>
              </a:lnSpc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spc="-190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analyze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cost</a:t>
            </a:r>
            <a:r>
              <a:rPr sz="4000" spc="16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benefit.</a:t>
            </a:r>
            <a:endParaRPr sz="4000">
              <a:latin typeface="Calibri"/>
              <a:cs typeface="Calibri"/>
            </a:endParaRPr>
          </a:p>
          <a:p>
            <a:pPr marL="299085" marR="1086485" indent="-287020">
              <a:lnSpc>
                <a:spcPct val="100000"/>
              </a:lnSpc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spc="-185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identify the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problems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during the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crop 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management.</a:t>
            </a:r>
            <a:endParaRPr sz="4000">
              <a:latin typeface="Calibri"/>
              <a:cs typeface="Calibri"/>
            </a:endParaRPr>
          </a:p>
          <a:p>
            <a:pPr marL="465455" indent="-453390">
              <a:lnSpc>
                <a:spcPct val="100000"/>
              </a:lnSpc>
              <a:spcBef>
                <a:spcPts val="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spc="-185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propose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suggestions </a:t>
            </a:r>
            <a:r>
              <a:rPr sz="4000" spc="-35" dirty="0">
                <a:solidFill>
                  <a:srgbClr val="F1F1F1"/>
                </a:solidFill>
                <a:latin typeface="Calibri"/>
                <a:cs typeface="Calibri"/>
              </a:rPr>
              <a:t>for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</a:t>
            </a:r>
            <a:r>
              <a:rPr sz="4000" spc="2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problems.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994" y="355219"/>
            <a:ext cx="5863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Breeding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16401" y="1938719"/>
            <a:ext cx="5470525" cy="353822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556260" indent="-544195">
              <a:lnSpc>
                <a:spcPct val="100000"/>
              </a:lnSpc>
              <a:spcBef>
                <a:spcPts val="1255"/>
              </a:spcBef>
              <a:buSzPct val="97916"/>
              <a:buFont typeface="Wingdings"/>
              <a:buChar char=""/>
              <a:tabLst>
                <a:tab pos="556895" algn="l"/>
              </a:tabLst>
            </a:pPr>
            <a:r>
              <a:rPr sz="4800" spc="-5" dirty="0">
                <a:solidFill>
                  <a:srgbClr val="F1F1F1"/>
                </a:solidFill>
                <a:latin typeface="Candara"/>
                <a:cs typeface="Candara"/>
              </a:rPr>
              <a:t>Pure-line</a:t>
            </a:r>
            <a:r>
              <a:rPr sz="4800" spc="-20" dirty="0">
                <a:solidFill>
                  <a:srgbClr val="F1F1F1"/>
                </a:solidFill>
                <a:latin typeface="Candara"/>
                <a:cs typeface="Candara"/>
              </a:rPr>
              <a:t> </a:t>
            </a:r>
            <a:r>
              <a:rPr sz="4800" spc="-5" dirty="0">
                <a:solidFill>
                  <a:srgbClr val="F1F1F1"/>
                </a:solidFill>
                <a:latin typeface="Candara"/>
                <a:cs typeface="Candara"/>
              </a:rPr>
              <a:t>Selection</a:t>
            </a:r>
            <a:endParaRPr sz="4800">
              <a:latin typeface="Candara"/>
              <a:cs typeface="Candara"/>
            </a:endParaRPr>
          </a:p>
          <a:p>
            <a:pPr marL="556260" indent="-544195">
              <a:lnSpc>
                <a:spcPct val="100000"/>
              </a:lnSpc>
              <a:spcBef>
                <a:spcPts val="1155"/>
              </a:spcBef>
              <a:buSzPct val="97916"/>
              <a:buFont typeface="Wingdings"/>
              <a:buChar char=""/>
              <a:tabLst>
                <a:tab pos="556895" algn="l"/>
              </a:tabLst>
            </a:pPr>
            <a:r>
              <a:rPr sz="4800" dirty="0">
                <a:solidFill>
                  <a:srgbClr val="F1F1F1"/>
                </a:solidFill>
                <a:latin typeface="Candara"/>
                <a:cs typeface="Candara"/>
              </a:rPr>
              <a:t>Pedigree</a:t>
            </a:r>
            <a:r>
              <a:rPr sz="4800" spc="-20" dirty="0">
                <a:solidFill>
                  <a:srgbClr val="F1F1F1"/>
                </a:solidFill>
                <a:latin typeface="Candara"/>
                <a:cs typeface="Candara"/>
              </a:rPr>
              <a:t> </a:t>
            </a:r>
            <a:r>
              <a:rPr sz="4800" spc="-10" dirty="0">
                <a:solidFill>
                  <a:srgbClr val="F1F1F1"/>
                </a:solidFill>
                <a:latin typeface="Candara"/>
                <a:cs typeface="Candara"/>
              </a:rPr>
              <a:t>Method</a:t>
            </a:r>
            <a:endParaRPr sz="4800">
              <a:latin typeface="Candara"/>
              <a:cs typeface="Candara"/>
            </a:endParaRPr>
          </a:p>
          <a:p>
            <a:pPr marL="556260" indent="-544195">
              <a:lnSpc>
                <a:spcPct val="100000"/>
              </a:lnSpc>
              <a:spcBef>
                <a:spcPts val="1150"/>
              </a:spcBef>
              <a:buSzPct val="97916"/>
              <a:buFont typeface="Wingdings"/>
              <a:buChar char=""/>
              <a:tabLst>
                <a:tab pos="556895" algn="l"/>
              </a:tabLst>
            </a:pPr>
            <a:r>
              <a:rPr sz="4800" spc="-5" dirty="0">
                <a:solidFill>
                  <a:srgbClr val="F1F1F1"/>
                </a:solidFill>
                <a:latin typeface="Candara"/>
                <a:cs typeface="Candara"/>
              </a:rPr>
              <a:t>Mutation</a:t>
            </a:r>
            <a:r>
              <a:rPr sz="4800" spc="-60" dirty="0">
                <a:solidFill>
                  <a:srgbClr val="F1F1F1"/>
                </a:solidFill>
                <a:latin typeface="Candara"/>
                <a:cs typeface="Candara"/>
              </a:rPr>
              <a:t> </a:t>
            </a:r>
            <a:r>
              <a:rPr sz="4800" dirty="0">
                <a:solidFill>
                  <a:srgbClr val="F1F1F1"/>
                </a:solidFill>
                <a:latin typeface="Candara"/>
                <a:cs typeface="Candara"/>
              </a:rPr>
              <a:t>Breeding</a:t>
            </a:r>
            <a:endParaRPr sz="4800">
              <a:latin typeface="Candara"/>
              <a:cs typeface="Candara"/>
            </a:endParaRPr>
          </a:p>
          <a:p>
            <a:pPr marL="556260" indent="-544195">
              <a:lnSpc>
                <a:spcPct val="100000"/>
              </a:lnSpc>
              <a:spcBef>
                <a:spcPts val="1155"/>
              </a:spcBef>
              <a:buSzPct val="97916"/>
              <a:buFont typeface="Wingdings"/>
              <a:buChar char=""/>
              <a:tabLst>
                <a:tab pos="556895" algn="l"/>
              </a:tabLst>
            </a:pPr>
            <a:r>
              <a:rPr sz="4800" dirty="0">
                <a:solidFill>
                  <a:srgbClr val="F1F1F1"/>
                </a:solidFill>
                <a:latin typeface="Candara"/>
                <a:cs typeface="Candara"/>
              </a:rPr>
              <a:t>Heterosis</a:t>
            </a:r>
            <a:r>
              <a:rPr sz="4800" spc="-100" dirty="0">
                <a:solidFill>
                  <a:srgbClr val="F1F1F1"/>
                </a:solidFill>
                <a:latin typeface="Candara"/>
                <a:cs typeface="Candara"/>
              </a:rPr>
              <a:t> </a:t>
            </a:r>
            <a:r>
              <a:rPr sz="4800" dirty="0">
                <a:solidFill>
                  <a:srgbClr val="F1F1F1"/>
                </a:solidFill>
                <a:latin typeface="Candara"/>
                <a:cs typeface="Candara"/>
              </a:rPr>
              <a:t>Breeding</a:t>
            </a:r>
            <a:endParaRPr sz="4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63" y="1159002"/>
            <a:ext cx="9878060" cy="5193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70534" algn="l"/>
              </a:tabLst>
            </a:pPr>
            <a:r>
              <a:rPr sz="3400" spc="-15" dirty="0">
                <a:solidFill>
                  <a:srgbClr val="E7E6E6"/>
                </a:solidFill>
                <a:latin typeface="Times New Roman"/>
                <a:cs typeface="Times New Roman"/>
              </a:rPr>
              <a:t>Large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numbers of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plants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are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selected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from a </a:t>
            </a:r>
            <a:r>
              <a:rPr sz="3400" spc="5" dirty="0">
                <a:solidFill>
                  <a:srgbClr val="E7E6E6"/>
                </a:solidFill>
                <a:latin typeface="Times New Roman"/>
                <a:cs typeface="Times New Roman"/>
              </a:rPr>
              <a:t>self- 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pollinated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crop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and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is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harvested </a:t>
            </a:r>
            <a:r>
              <a:rPr sz="3400" spc="-15" dirty="0">
                <a:solidFill>
                  <a:srgbClr val="E7E6E6"/>
                </a:solidFill>
                <a:latin typeface="Times New Roman"/>
                <a:cs typeface="Times New Roman"/>
              </a:rPr>
              <a:t>individually.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Then</a:t>
            </a:r>
            <a:r>
              <a:rPr sz="3400" spc="-100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the 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individual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plant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progenies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from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them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are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evaluated  separately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and the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best one </a:t>
            </a:r>
            <a:r>
              <a:rPr sz="3400" spc="-5" dirty="0">
                <a:solidFill>
                  <a:srgbClr val="E7E6E6"/>
                </a:solidFill>
                <a:latin typeface="Times New Roman"/>
                <a:cs typeface="Times New Roman"/>
              </a:rPr>
              <a:t>is released as </a:t>
            </a:r>
            <a:r>
              <a:rPr sz="3400" dirty="0">
                <a:solidFill>
                  <a:srgbClr val="E7E6E6"/>
                </a:solidFill>
                <a:latin typeface="Times New Roman"/>
                <a:cs typeface="Times New Roman"/>
              </a:rPr>
              <a:t>pure line  </a:t>
            </a:r>
            <a:r>
              <a:rPr sz="3400" spc="-30" dirty="0">
                <a:solidFill>
                  <a:srgbClr val="E7E6E6"/>
                </a:solidFill>
                <a:latin typeface="Times New Roman"/>
                <a:cs typeface="Times New Roman"/>
              </a:rPr>
              <a:t>variety.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7E6E6"/>
              </a:buClr>
              <a:buFont typeface="Wingdings"/>
              <a:buChar char=""/>
            </a:pPr>
            <a:endParaRPr sz="3450">
              <a:latin typeface="Times New Roman"/>
              <a:cs typeface="Times New Roman"/>
            </a:endParaRPr>
          </a:p>
          <a:p>
            <a:pPr marL="469900" marR="93345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70534" algn="l"/>
              </a:tabLst>
            </a:pPr>
            <a:r>
              <a:rPr sz="3400" spc="-10" dirty="0">
                <a:solidFill>
                  <a:srgbClr val="E7E6E6"/>
                </a:solidFill>
                <a:latin typeface="Calibri"/>
                <a:cs typeface="Calibri"/>
              </a:rPr>
              <a:t>The </a:t>
            </a:r>
            <a:r>
              <a:rPr sz="3400" spc="-15" dirty="0">
                <a:solidFill>
                  <a:srgbClr val="E7E6E6"/>
                </a:solidFill>
                <a:latin typeface="Calibri"/>
                <a:cs typeface="Calibri"/>
              </a:rPr>
              <a:t>pure </a:t>
            </a:r>
            <a:r>
              <a:rPr sz="3400" spc="-5" dirty="0">
                <a:solidFill>
                  <a:srgbClr val="E7E6E6"/>
                </a:solidFill>
                <a:latin typeface="Calibri"/>
                <a:cs typeface="Calibri"/>
              </a:rPr>
              <a:t>line </a:t>
            </a:r>
            <a:r>
              <a:rPr sz="3400" spc="-10" dirty="0">
                <a:solidFill>
                  <a:srgbClr val="E7E6E6"/>
                </a:solidFill>
                <a:latin typeface="Calibri"/>
                <a:cs typeface="Calibri"/>
              </a:rPr>
              <a:t>becomes genetically variable </a:t>
            </a:r>
            <a:r>
              <a:rPr sz="3400" spc="-5" dirty="0">
                <a:solidFill>
                  <a:srgbClr val="E7E6E6"/>
                </a:solidFill>
                <a:latin typeface="Calibri"/>
                <a:cs typeface="Calibri"/>
              </a:rPr>
              <a:t>with time,  due </a:t>
            </a:r>
            <a:r>
              <a:rPr sz="3400" spc="-20" dirty="0">
                <a:solidFill>
                  <a:srgbClr val="E7E6E6"/>
                </a:solidFill>
                <a:latin typeface="Calibri"/>
                <a:cs typeface="Calibri"/>
              </a:rPr>
              <a:t>to </a:t>
            </a:r>
            <a:r>
              <a:rPr sz="3400" spc="-5" dirty="0">
                <a:solidFill>
                  <a:srgbClr val="E7E6E6"/>
                </a:solidFill>
                <a:latin typeface="Calibri"/>
                <a:cs typeface="Calibri"/>
              </a:rPr>
              <a:t>mechanical </a:t>
            </a:r>
            <a:r>
              <a:rPr sz="3400" spc="-10" dirty="0">
                <a:solidFill>
                  <a:srgbClr val="E7E6E6"/>
                </a:solidFill>
                <a:latin typeface="Calibri"/>
                <a:cs typeface="Calibri"/>
              </a:rPr>
              <a:t>mixture, mutation,</a:t>
            </a:r>
            <a:r>
              <a:rPr sz="3400" spc="-7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E7E6E6"/>
                </a:solidFill>
                <a:latin typeface="Calibri"/>
                <a:cs typeface="Calibri"/>
              </a:rPr>
              <a:t>etc.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E7E6E6"/>
              </a:buClr>
              <a:buFont typeface="Wingdings"/>
              <a:buChar char=""/>
            </a:pPr>
            <a:endParaRPr sz="35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400" spc="-5" dirty="0">
                <a:solidFill>
                  <a:srgbClr val="E7E6E6"/>
                </a:solidFill>
                <a:latin typeface="Calibri"/>
                <a:cs typeface="Calibri"/>
              </a:rPr>
              <a:t>Superior line is </a:t>
            </a:r>
            <a:r>
              <a:rPr sz="3400" spc="-10" dirty="0">
                <a:solidFill>
                  <a:srgbClr val="E7E6E6"/>
                </a:solidFill>
                <a:latin typeface="Calibri"/>
                <a:cs typeface="Calibri"/>
              </a:rPr>
              <a:t>used </a:t>
            </a:r>
            <a:r>
              <a:rPr sz="3400" spc="-5" dirty="0">
                <a:solidFill>
                  <a:srgbClr val="E7E6E6"/>
                </a:solidFill>
                <a:latin typeface="Calibri"/>
                <a:cs typeface="Calibri"/>
              </a:rPr>
              <a:t>as</a:t>
            </a:r>
            <a:r>
              <a:rPr sz="3400" spc="-4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3400" spc="-40" dirty="0">
                <a:solidFill>
                  <a:srgbClr val="E7E6E6"/>
                </a:solidFill>
                <a:latin typeface="Calibri"/>
                <a:cs typeface="Calibri"/>
              </a:rPr>
              <a:t>variety.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142" y="107950"/>
            <a:ext cx="72967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ndara"/>
                <a:cs typeface="Candara"/>
              </a:rPr>
              <a:t>PURE-LINE</a:t>
            </a:r>
            <a:r>
              <a:rPr b="0" spc="-55" dirty="0">
                <a:latin typeface="Candara"/>
                <a:cs typeface="Candara"/>
              </a:rPr>
              <a:t> </a:t>
            </a:r>
            <a:r>
              <a:rPr b="0" dirty="0">
                <a:latin typeface="Candara"/>
                <a:cs typeface="Candara"/>
              </a:rPr>
              <a:t>SELECTION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304" y="2238882"/>
            <a:ext cx="8703945" cy="306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1820" indent="-5791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Maximum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possible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improvement</a:t>
            </a:r>
            <a:endParaRPr sz="4000">
              <a:latin typeface="Times New Roman"/>
              <a:cs typeface="Times New Roman"/>
            </a:endParaRPr>
          </a:p>
          <a:p>
            <a:pPr marL="591820" indent="-579120">
              <a:lnSpc>
                <a:spcPct val="100000"/>
              </a:lnSpc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Extremely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uniform</a:t>
            </a:r>
            <a:endParaRPr sz="4000">
              <a:latin typeface="Times New Roman"/>
              <a:cs typeface="Times New Roman"/>
            </a:endParaRPr>
          </a:p>
          <a:p>
            <a:pPr marL="591820" indent="-579120">
              <a:lnSpc>
                <a:spcPct val="100000"/>
              </a:lnSpc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Easy</a:t>
            </a:r>
            <a:r>
              <a:rPr sz="4000" spc="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Method</a:t>
            </a:r>
            <a:endParaRPr sz="4000">
              <a:latin typeface="Times New Roman"/>
              <a:cs typeface="Times New Roman"/>
            </a:endParaRPr>
          </a:p>
          <a:p>
            <a:pPr marL="591820" indent="-579120">
              <a:lnSpc>
                <a:spcPts val="4750"/>
              </a:lnSpc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Required Less</a:t>
            </a:r>
            <a:r>
              <a:rPr sz="4000" spc="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Skill</a:t>
            </a:r>
            <a:endParaRPr sz="4000">
              <a:latin typeface="Times New Roman"/>
              <a:cs typeface="Times New Roman"/>
            </a:endParaRPr>
          </a:p>
          <a:p>
            <a:pPr marL="591820" indent="-579120">
              <a:lnSpc>
                <a:spcPts val="4750"/>
              </a:lnSpc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Used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to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Develop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Inbreed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and Pure</a:t>
            </a:r>
            <a:r>
              <a:rPr sz="4000" spc="-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lines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8629" y="231089"/>
            <a:ext cx="36017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latin typeface="Calibri"/>
                <a:cs typeface="Calibri"/>
              </a:rPr>
              <a:t>Advantages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162" y="2116581"/>
            <a:ext cx="1000125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2135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84835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This method </a:t>
            </a:r>
            <a:r>
              <a:rPr sz="4000" spc="-10" dirty="0">
                <a:solidFill>
                  <a:srgbClr val="F1F1F1"/>
                </a:solidFill>
                <a:latin typeface="Times New Roman"/>
                <a:cs typeface="Times New Roman"/>
              </a:rPr>
              <a:t>is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applicable </a:t>
            </a:r>
            <a:r>
              <a:rPr sz="4000" spc="-10" dirty="0">
                <a:solidFill>
                  <a:srgbClr val="F1F1F1"/>
                </a:solidFill>
                <a:latin typeface="Times New Roman"/>
                <a:cs typeface="Times New Roman"/>
              </a:rPr>
              <a:t>to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the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segregating  generations after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hybridization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between 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desirable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promising</a:t>
            </a:r>
            <a:r>
              <a:rPr sz="4000" spc="1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donors.</a:t>
            </a:r>
            <a:endParaRPr sz="4000">
              <a:latin typeface="Times New Roman"/>
              <a:cs typeface="Times New Roman"/>
            </a:endParaRPr>
          </a:p>
          <a:p>
            <a:pPr marL="584200" marR="6985" indent="-572135" algn="just">
              <a:lnSpc>
                <a:spcPct val="100000"/>
              </a:lnSpc>
              <a:buFont typeface="Wingdings"/>
              <a:buChar char=""/>
              <a:tabLst>
                <a:tab pos="584835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The individual plant selection starts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in the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F2 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generation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and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continues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till F5 or</a:t>
            </a:r>
            <a:r>
              <a:rPr sz="4000" spc="-1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F6.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341" y="370154"/>
            <a:ext cx="5798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andara"/>
                <a:cs typeface="Candara"/>
              </a:rPr>
              <a:t>PEDIGREE</a:t>
            </a:r>
            <a:r>
              <a:rPr sz="5400" b="1" spc="-35" dirty="0">
                <a:latin typeface="Candara"/>
                <a:cs typeface="Candara"/>
              </a:rPr>
              <a:t> </a:t>
            </a:r>
            <a:r>
              <a:rPr sz="5400" b="1" dirty="0">
                <a:latin typeface="Candara"/>
                <a:cs typeface="Candara"/>
              </a:rPr>
              <a:t>METHOD</a:t>
            </a:r>
            <a:endParaRPr sz="5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653" y="413130"/>
            <a:ext cx="47853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</a:t>
            </a:r>
            <a:r>
              <a:rPr spc="-75" dirty="0"/>
              <a:t>N</a:t>
            </a:r>
            <a:r>
              <a:rPr spc="-45" dirty="0"/>
              <a:t>T</a:t>
            </a:r>
            <a:r>
              <a:rPr spc="-125" dirty="0"/>
              <a:t>R</a:t>
            </a:r>
            <a:r>
              <a:rPr spc="-75" dirty="0"/>
              <a:t>O</a:t>
            </a:r>
            <a:r>
              <a:rPr spc="-70" dirty="0"/>
              <a:t>D</a:t>
            </a:r>
            <a:r>
              <a:rPr spc="-60" dirty="0"/>
              <a:t>U</a:t>
            </a:r>
            <a:r>
              <a:rPr spc="-35" dirty="0"/>
              <a:t>C</a:t>
            </a:r>
            <a:r>
              <a:rPr spc="-60" dirty="0"/>
              <a:t>T</a:t>
            </a:r>
            <a:r>
              <a:rPr spc="-25" dirty="0"/>
              <a:t>I</a:t>
            </a:r>
            <a:r>
              <a:rPr spc="-75" dirty="0"/>
              <a:t>O</a:t>
            </a:r>
            <a:r>
              <a:rPr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34852" y="6443726"/>
            <a:ext cx="154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20"/>
              </a:lnSpc>
            </a:pPr>
            <a:fld id="{81D60167-4931-47E6-BA6A-407CBD079E47}" type="slidenum">
              <a:rPr sz="1600" spc="-5" dirty="0">
                <a:solidFill>
                  <a:srgbClr val="F1F1F1"/>
                </a:solidFill>
                <a:latin typeface="Calibri"/>
                <a:cs typeface="Calibri"/>
              </a:rPr>
              <a:pPr marL="25400">
                <a:lnSpc>
                  <a:spcPts val="1620"/>
                </a:lnSpc>
              </a:pPr>
              <a:t>2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108" y="2182748"/>
            <a:ext cx="1024509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1185" indent="-5791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Perennial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plant but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mostly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cultivated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as</a:t>
            </a:r>
            <a:r>
              <a:rPr sz="4000" spc="-1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annual.</a:t>
            </a:r>
            <a:endParaRPr sz="4000">
              <a:latin typeface="Times New Roman"/>
              <a:cs typeface="Times New Roman"/>
            </a:endParaRPr>
          </a:p>
          <a:p>
            <a:pPr marL="591185" indent="-579120">
              <a:lnSpc>
                <a:spcPct val="100000"/>
              </a:lnSpc>
              <a:buFont typeface="Wingdings"/>
              <a:buChar char=""/>
              <a:tabLst>
                <a:tab pos="591820" algn="l"/>
              </a:tabLst>
            </a:pP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Popular summer vegetables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in</a:t>
            </a:r>
            <a:r>
              <a:rPr sz="4000" spc="-3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Bangladesh.</a:t>
            </a:r>
            <a:endParaRPr sz="4000">
              <a:latin typeface="Times New Roman"/>
              <a:cs typeface="Times New Roman"/>
            </a:endParaRPr>
          </a:p>
          <a:p>
            <a:pPr marL="591185" indent="-5791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9182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Green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seed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pods are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eaten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as</a:t>
            </a:r>
            <a:r>
              <a:rPr sz="4000" spc="3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vegetable.</a:t>
            </a:r>
            <a:endParaRPr sz="4000">
              <a:latin typeface="Times New Roman"/>
              <a:cs typeface="Times New Roman"/>
            </a:endParaRPr>
          </a:p>
          <a:p>
            <a:pPr marL="573405" indent="-561340">
              <a:lnSpc>
                <a:spcPct val="100000"/>
              </a:lnSpc>
              <a:buFont typeface="Wingdings"/>
              <a:buChar char=""/>
              <a:tabLst>
                <a:tab pos="574040" algn="l"/>
              </a:tabLst>
            </a:pPr>
            <a:r>
              <a:rPr sz="4000" spc="-85" dirty="0">
                <a:solidFill>
                  <a:srgbClr val="F1F1F1"/>
                </a:solidFill>
                <a:latin typeface="Times New Roman"/>
                <a:cs typeface="Times New Roman"/>
              </a:rPr>
              <a:t>Young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aged okra can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be used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as</a:t>
            </a:r>
            <a:r>
              <a:rPr sz="4000" spc="7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salad.</a:t>
            </a:r>
            <a:endParaRPr sz="4000">
              <a:latin typeface="Times New Roman"/>
              <a:cs typeface="Times New Roman"/>
            </a:endParaRPr>
          </a:p>
          <a:p>
            <a:pPr marL="563880" indent="-551815">
              <a:lnSpc>
                <a:spcPct val="100000"/>
              </a:lnSpc>
              <a:buFont typeface="Wingdings"/>
              <a:buChar char=""/>
              <a:tabLst>
                <a:tab pos="564515" algn="l"/>
              </a:tabLst>
            </a:pP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Allopolyploid.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821" y="1318971"/>
            <a:ext cx="1040257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84835" algn="l"/>
              </a:tabLst>
            </a:pP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Mutation breeding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is the process of exposing seeds to 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chemicals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or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radiation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in order to generate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mutants  with desirable traits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to be breed with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other</a:t>
            </a:r>
            <a:r>
              <a:rPr sz="3600" spc="5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cultivars.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584200" marR="104139" indent="-572135">
              <a:lnSpc>
                <a:spcPct val="100000"/>
              </a:lnSpc>
              <a:buFont typeface="Wingdings"/>
              <a:buChar char=""/>
              <a:tabLst>
                <a:tab pos="584835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There are </a:t>
            </a:r>
            <a:r>
              <a:rPr sz="3600" spc="-10" dirty="0">
                <a:solidFill>
                  <a:srgbClr val="F1F1F1"/>
                </a:solidFill>
                <a:latin typeface="Times New Roman"/>
                <a:cs typeface="Times New Roman"/>
              </a:rPr>
              <a:t>different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kinds of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mutagenic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breeding such 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as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using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chemical mutagens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like ethyl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methane  sulfonate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and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dimethyl sulfate, radiation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and 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transposons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are used to generate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mutants.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0814" y="115570"/>
            <a:ext cx="5831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andara"/>
                <a:cs typeface="Candara"/>
              </a:rPr>
              <a:t>MUTATION</a:t>
            </a:r>
            <a:r>
              <a:rPr sz="4800" b="1" spc="-90" dirty="0">
                <a:latin typeface="Candara"/>
                <a:cs typeface="Candara"/>
              </a:rPr>
              <a:t> </a:t>
            </a:r>
            <a:r>
              <a:rPr sz="4800" b="1" dirty="0">
                <a:latin typeface="Candara"/>
                <a:cs typeface="Candara"/>
              </a:rPr>
              <a:t>BREEDING</a:t>
            </a:r>
            <a:endParaRPr sz="4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87144"/>
            <a:ext cx="1098169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225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Improves Morphological And Physiological</a:t>
            </a:r>
            <a:r>
              <a:rPr sz="3600" spc="-25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Characters 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Of Plant.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Improves Disease Resistant Plant</a:t>
            </a:r>
            <a:r>
              <a:rPr sz="3600" spc="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Crops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8320" algn="l"/>
              </a:tabLst>
            </a:pPr>
            <a:r>
              <a:rPr sz="3600" spc="-130" dirty="0">
                <a:solidFill>
                  <a:srgbClr val="F1F1F1"/>
                </a:solidFill>
                <a:latin typeface="Times New Roman"/>
                <a:cs typeface="Times New Roman"/>
              </a:rPr>
              <a:t>To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Create High </a:t>
            </a:r>
            <a:r>
              <a:rPr sz="3600" spc="-30" dirty="0">
                <a:solidFill>
                  <a:srgbClr val="F1F1F1"/>
                </a:solidFill>
                <a:latin typeface="Times New Roman"/>
                <a:cs typeface="Times New Roman"/>
              </a:rPr>
              <a:t>Yielding</a:t>
            </a:r>
            <a:r>
              <a:rPr sz="3600" spc="-6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spc="-55" dirty="0">
                <a:solidFill>
                  <a:srgbClr val="F1F1F1"/>
                </a:solidFill>
                <a:latin typeface="Times New Roman"/>
                <a:cs typeface="Times New Roman"/>
              </a:rPr>
              <a:t>Variety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8320" algn="l"/>
              </a:tabLst>
            </a:pPr>
            <a:r>
              <a:rPr sz="3600" spc="-130" dirty="0">
                <a:solidFill>
                  <a:srgbClr val="F1F1F1"/>
                </a:solidFill>
                <a:latin typeface="Times New Roman"/>
                <a:cs typeface="Times New Roman"/>
              </a:rPr>
              <a:t>To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Disseminate Undesirable Characters From</a:t>
            </a:r>
            <a:r>
              <a:rPr sz="3600" spc="13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Plant</a:t>
            </a:r>
            <a:endParaRPr sz="3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421640" algn="l"/>
              </a:tabLst>
            </a:pP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Quantitative Characteristics Of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Plant Including </a:t>
            </a:r>
            <a:r>
              <a:rPr sz="3600" spc="-45" dirty="0">
                <a:solidFill>
                  <a:srgbClr val="F1F1F1"/>
                </a:solidFill>
                <a:latin typeface="Times New Roman"/>
                <a:cs typeface="Times New Roman"/>
              </a:rPr>
              <a:t>Yield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Can  Be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 Improved.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8248" y="131140"/>
            <a:ext cx="36017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latin typeface="Calibri"/>
                <a:cs typeface="Calibri"/>
              </a:rPr>
              <a:t>Advantages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0" marR="1223645" indent="-4572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655320" algn="l"/>
                <a:tab pos="6403340" algn="l"/>
              </a:tabLst>
            </a:pPr>
            <a:r>
              <a:rPr spc="-15" dirty="0"/>
              <a:t>Improved </a:t>
            </a:r>
            <a:r>
              <a:rPr spc="-5" dirty="0"/>
              <a:t>Quality </a:t>
            </a:r>
            <a:r>
              <a:rPr dirty="0"/>
              <a:t>of</a:t>
            </a:r>
            <a:r>
              <a:rPr spc="85" dirty="0"/>
              <a:t> </a:t>
            </a:r>
            <a:r>
              <a:rPr spc="-25" dirty="0"/>
              <a:t>progeny</a:t>
            </a:r>
            <a:r>
              <a:rPr spc="20" dirty="0"/>
              <a:t> </a:t>
            </a:r>
            <a:r>
              <a:rPr spc="-15" dirty="0"/>
              <a:t>over	</a:t>
            </a:r>
            <a:r>
              <a:rPr spc="-5" dirty="0"/>
              <a:t>its </a:t>
            </a:r>
            <a:r>
              <a:rPr spc="-10" dirty="0"/>
              <a:t>parents </a:t>
            </a:r>
            <a:r>
              <a:rPr dirty="0"/>
              <a:t>is</a:t>
            </a:r>
            <a:r>
              <a:rPr spc="-60" dirty="0"/>
              <a:t> </a:t>
            </a:r>
            <a:r>
              <a:rPr spc="-5" dirty="0"/>
              <a:t>called  </a:t>
            </a:r>
            <a:r>
              <a:rPr spc="-15" dirty="0"/>
              <a:t>heterosis.</a:t>
            </a:r>
          </a:p>
          <a:p>
            <a:pPr marL="654050" marR="59563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655320" algn="l"/>
              </a:tabLst>
            </a:pPr>
            <a:r>
              <a:rPr dirty="0">
                <a:latin typeface="Times New Roman"/>
                <a:cs typeface="Times New Roman"/>
              </a:rPr>
              <a:t>Heterosis in okra has been reported for various economic  traits, viz. early and late flowering, plant height, </a:t>
            </a:r>
            <a:r>
              <a:rPr spc="-15" dirty="0">
                <a:latin typeface="Times New Roman"/>
                <a:cs typeface="Times New Roman"/>
              </a:rPr>
              <a:t>number,  </a:t>
            </a:r>
            <a:r>
              <a:rPr dirty="0">
                <a:latin typeface="Times New Roman"/>
                <a:cs typeface="Times New Roman"/>
              </a:rPr>
              <a:t>weight and size of pods, number of ridges, marketable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 total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yield.</a:t>
            </a:r>
          </a:p>
          <a:p>
            <a:pPr marL="654050" marR="5080" indent="-457200">
              <a:lnSpc>
                <a:spcPts val="3760"/>
              </a:lnSpc>
              <a:spcBef>
                <a:spcPts val="195"/>
              </a:spcBef>
              <a:buFont typeface="Wingdings"/>
              <a:buChar char=""/>
              <a:tabLst>
                <a:tab pos="655320" algn="l"/>
              </a:tabLst>
            </a:pPr>
            <a:r>
              <a:rPr dirty="0">
                <a:latin typeface="Times New Roman"/>
                <a:cs typeface="Times New Roman"/>
              </a:rPr>
              <a:t>Using hand emasculation and pollination, commercial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hybrids  are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developed.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330453"/>
            <a:ext cx="6799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HETEROSIS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BREEDING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2238" y="1496060"/>
            <a:ext cx="71037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Hand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emasculation is the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removal 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of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stamens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from Bi-sexual</a:t>
            </a:r>
            <a:r>
              <a:rPr sz="4000" spc="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flowers.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3019" y="201879"/>
            <a:ext cx="84963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1F1F1"/>
                </a:solidFill>
                <a:latin typeface="Calibri"/>
                <a:cs typeface="Calibri"/>
              </a:rPr>
              <a:t>HYBRID </a:t>
            </a:r>
            <a:r>
              <a:rPr sz="6000" spc="-10" dirty="0">
                <a:solidFill>
                  <a:srgbClr val="F1F1F1"/>
                </a:solidFill>
                <a:latin typeface="Calibri"/>
                <a:cs typeface="Calibri"/>
              </a:rPr>
              <a:t>SEED</a:t>
            </a:r>
            <a:r>
              <a:rPr sz="6000" spc="-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6000" spc="-10" dirty="0">
                <a:solidFill>
                  <a:srgbClr val="F1F1F1"/>
                </a:solidFill>
                <a:latin typeface="Calibri"/>
                <a:cs typeface="Calibri"/>
              </a:rPr>
              <a:t>PRODUCTION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3327" y="2883407"/>
            <a:ext cx="4245864" cy="349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0" y="3078479"/>
            <a:ext cx="3657600" cy="290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0928" y="2883407"/>
            <a:ext cx="4245864" cy="349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3078479"/>
            <a:ext cx="3657600" cy="290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281" y="1283589"/>
            <a:ext cx="975868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1155" indent="-343535">
              <a:lnSpc>
                <a:spcPct val="100000"/>
              </a:lnSpc>
              <a:spcBef>
                <a:spcPts val="100"/>
              </a:spcBef>
              <a:buSzPct val="96666"/>
              <a:buFont typeface="Wingdings"/>
              <a:buChar char=""/>
              <a:tabLst>
                <a:tab pos="356235" algn="l"/>
                <a:tab pos="1480820" algn="l"/>
              </a:tabLst>
            </a:pP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Pollen	</a:t>
            </a:r>
            <a:r>
              <a:rPr sz="3000" spc="-20" dirty="0">
                <a:solidFill>
                  <a:srgbClr val="F1F1F1"/>
                </a:solidFill>
                <a:latin typeface="Calibri"/>
                <a:cs typeface="Calibri"/>
              </a:rPr>
              <a:t>from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freshly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open bud which </a:t>
            </a: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are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previously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bagged  </a:t>
            </a:r>
            <a:r>
              <a:rPr sz="3000" spc="-20" dirty="0">
                <a:solidFill>
                  <a:srgbClr val="F1F1F1"/>
                </a:solidFill>
                <a:latin typeface="Calibri"/>
                <a:cs typeface="Calibri"/>
              </a:rPr>
              <a:t>from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the male </a:t>
            </a: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parent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line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is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collected in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the</a:t>
            </a:r>
            <a:r>
              <a:rPr sz="3000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morning.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SzPct val="96666"/>
              <a:buFont typeface="Wingdings"/>
              <a:buChar char=""/>
              <a:tabLst>
                <a:tab pos="356235" algn="l"/>
              </a:tabLst>
            </a:pP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Pollen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is </a:t>
            </a: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dusted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directly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on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stigma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emasculated flower 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female parents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with the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help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of camel hair</a:t>
            </a:r>
            <a:r>
              <a:rPr sz="3000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brush.</a:t>
            </a:r>
            <a:endParaRPr sz="3000">
              <a:latin typeface="Calibri"/>
              <a:cs typeface="Calibri"/>
            </a:endParaRPr>
          </a:p>
          <a:p>
            <a:pPr marL="355600" marR="76200" indent="-343535">
              <a:lnSpc>
                <a:spcPct val="100000"/>
              </a:lnSpc>
              <a:buSzPct val="96666"/>
              <a:buFont typeface="Wingdings"/>
              <a:buChar char=""/>
              <a:tabLst>
                <a:tab pos="356235" algn="l"/>
              </a:tabLst>
            </a:pP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For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selfing, </a:t>
            </a:r>
            <a:r>
              <a:rPr sz="3000" spc="-15" dirty="0">
                <a:solidFill>
                  <a:srgbClr val="F1F1F1"/>
                </a:solidFill>
                <a:latin typeface="Calibri"/>
                <a:cs typeface="Calibri"/>
              </a:rPr>
              <a:t>cover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individual </a:t>
            </a:r>
            <a:r>
              <a:rPr sz="3000" spc="-10" dirty="0">
                <a:solidFill>
                  <a:srgbClr val="F1F1F1"/>
                </a:solidFill>
                <a:latin typeface="Calibri"/>
                <a:cs typeface="Calibri"/>
              </a:rPr>
              <a:t>flower </a:t>
            </a:r>
            <a:r>
              <a:rPr sz="3000" dirty="0">
                <a:solidFill>
                  <a:srgbClr val="F1F1F1"/>
                </a:solidFill>
                <a:latin typeface="Calibri"/>
                <a:cs typeface="Calibri"/>
              </a:rPr>
              <a:t>with the </a:t>
            </a:r>
            <a:r>
              <a:rPr sz="3000" spc="-20" dirty="0">
                <a:solidFill>
                  <a:srgbClr val="F1F1F1"/>
                </a:solidFill>
                <a:latin typeface="Calibri"/>
                <a:cs typeface="Calibri"/>
              </a:rPr>
              <a:t>butter </a:t>
            </a:r>
            <a:r>
              <a:rPr sz="3000" spc="-5" dirty="0">
                <a:solidFill>
                  <a:srgbClr val="F1F1F1"/>
                </a:solidFill>
                <a:latin typeface="Calibri"/>
                <a:cs typeface="Calibri"/>
              </a:rPr>
              <a:t>paper  bag.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0075" y="4152898"/>
            <a:ext cx="9451848" cy="263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0911" y="123190"/>
            <a:ext cx="4189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latin typeface="Calibri"/>
                <a:cs typeface="Calibri"/>
              </a:rPr>
              <a:t>POLLINATION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14478"/>
            <a:ext cx="108254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5" dirty="0">
                <a:latin typeface="Calibri"/>
                <a:cs typeface="Calibri"/>
              </a:rPr>
              <a:t>CONSTRAINTS </a:t>
            </a:r>
            <a:r>
              <a:rPr sz="5400" b="1" spc="-5" dirty="0">
                <a:latin typeface="Calibri"/>
                <a:cs typeface="Calibri"/>
              </a:rPr>
              <a:t>OF OKRA</a:t>
            </a:r>
            <a:r>
              <a:rPr sz="5400" b="1" spc="-45" dirty="0">
                <a:latin typeface="Calibri"/>
                <a:cs typeface="Calibri"/>
              </a:rPr>
              <a:t> </a:t>
            </a:r>
            <a:r>
              <a:rPr sz="5400" b="1" spc="-10" dirty="0">
                <a:latin typeface="Calibri"/>
                <a:cs typeface="Calibri"/>
              </a:rPr>
              <a:t>PRODUCTION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9480" y="1129030"/>
            <a:ext cx="1095629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Seeds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do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not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germinate;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Plants do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not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emerge.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Soil 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temperature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must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be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at least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70°F </a:t>
            </a:r>
            <a:r>
              <a:rPr sz="3200" spc="-25" dirty="0">
                <a:solidFill>
                  <a:srgbClr val="F1F1F1"/>
                </a:solidFill>
                <a:latin typeface="Calibri"/>
                <a:cs typeface="Calibri"/>
              </a:rPr>
              <a:t>for </a:t>
            </a:r>
            <a:r>
              <a:rPr sz="3200" spc="-20" dirty="0">
                <a:solidFill>
                  <a:srgbClr val="F1F1F1"/>
                </a:solidFill>
                <a:latin typeface="Calibri"/>
                <a:cs typeface="Calibri"/>
              </a:rPr>
              <a:t>okra </a:t>
            </a:r>
            <a:r>
              <a:rPr sz="3200" spc="-25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germinate.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Seeds 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are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needed </a:t>
            </a:r>
            <a:r>
              <a:rPr sz="3200" spc="-25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be </a:t>
            </a:r>
            <a:r>
              <a:rPr sz="3200" spc="-20" dirty="0">
                <a:solidFill>
                  <a:srgbClr val="F1F1F1"/>
                </a:solidFill>
                <a:latin typeface="Calibri"/>
                <a:cs typeface="Calibri"/>
              </a:rPr>
              <a:t>pre-soaked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in </a:t>
            </a:r>
            <a:r>
              <a:rPr sz="3200" spc="-20" dirty="0">
                <a:solidFill>
                  <a:srgbClr val="F1F1F1"/>
                </a:solidFill>
                <a:latin typeface="Calibri"/>
                <a:cs typeface="Calibri"/>
              </a:rPr>
              <a:t>water </a:t>
            </a:r>
            <a:r>
              <a:rPr sz="3200" spc="-30" dirty="0">
                <a:solidFill>
                  <a:srgbClr val="F1F1F1"/>
                </a:solidFill>
                <a:latin typeface="Calibri"/>
                <a:cs typeface="Calibri"/>
              </a:rPr>
              <a:t>for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24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hours </a:t>
            </a:r>
            <a:r>
              <a:rPr sz="3200" spc="-30" dirty="0">
                <a:solidFill>
                  <a:srgbClr val="F1F1F1"/>
                </a:solidFill>
                <a:latin typeface="Calibri"/>
                <a:cs typeface="Calibri"/>
              </a:rPr>
              <a:t>before 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sowing.</a:t>
            </a:r>
            <a:endParaRPr sz="320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Flowers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and buds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drop </a:t>
            </a:r>
            <a:r>
              <a:rPr sz="3200" spc="-30" dirty="0">
                <a:solidFill>
                  <a:srgbClr val="F1F1F1"/>
                </a:solidFill>
                <a:latin typeface="Calibri"/>
                <a:cs typeface="Calibri"/>
              </a:rPr>
              <a:t>before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pods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set. </a:t>
            </a:r>
            <a:r>
              <a:rPr sz="3200" spc="-35" dirty="0">
                <a:solidFill>
                  <a:srgbClr val="F1F1F1"/>
                </a:solidFill>
                <a:latin typeface="Calibri"/>
                <a:cs typeface="Calibri"/>
              </a:rPr>
              <a:t>Temperatures </a:t>
            </a:r>
            <a:r>
              <a:rPr sz="3200" spc="-20" dirty="0">
                <a:solidFill>
                  <a:srgbClr val="F1F1F1"/>
                </a:solidFill>
                <a:latin typeface="Calibri"/>
                <a:cs typeface="Calibri"/>
              </a:rPr>
              <a:t>greater 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than 95°F also </a:t>
            </a:r>
            <a:r>
              <a:rPr sz="3200" spc="-35" dirty="0">
                <a:solidFill>
                  <a:srgbClr val="F1F1F1"/>
                </a:solidFill>
                <a:latin typeface="Calibri"/>
                <a:cs typeface="Calibri"/>
              </a:rPr>
              <a:t>Temperatures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too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cool can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cause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flower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and bud 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drop.</a:t>
            </a:r>
            <a:endParaRPr sz="3200">
              <a:latin typeface="Calibri"/>
              <a:cs typeface="Calibri"/>
            </a:endParaRPr>
          </a:p>
          <a:p>
            <a:pPr marL="469265" marR="5715" indent="-457200" algn="just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Heat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cold can </a:t>
            </a:r>
            <a:r>
              <a:rPr sz="3200" spc="-25" dirty="0">
                <a:solidFill>
                  <a:srgbClr val="F1F1F1"/>
                </a:solidFill>
                <a:latin typeface="Calibri"/>
                <a:cs typeface="Calibri"/>
              </a:rPr>
              <a:t>interfere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with pollinations.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Pollination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will </a:t>
            </a:r>
            <a:r>
              <a:rPr sz="3200" spc="5" dirty="0">
                <a:solidFill>
                  <a:srgbClr val="F1F1F1"/>
                </a:solidFill>
                <a:latin typeface="Calibri"/>
                <a:cs typeface="Calibri"/>
              </a:rPr>
              <a:t>be 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poor if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temperatures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rise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above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90°F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or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drop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below </a:t>
            </a:r>
            <a:r>
              <a:rPr sz="3200" spc="-60" dirty="0">
                <a:solidFill>
                  <a:srgbClr val="F1F1F1"/>
                </a:solidFill>
                <a:latin typeface="Calibri"/>
                <a:cs typeface="Calibri"/>
              </a:rPr>
              <a:t>55°F. </a:t>
            </a:r>
            <a:r>
              <a:rPr sz="3200" spc="-95" dirty="0">
                <a:solidFill>
                  <a:srgbClr val="F1F1F1"/>
                </a:solidFill>
                <a:latin typeface="Calibri"/>
                <a:cs typeface="Calibri"/>
              </a:rPr>
              <a:t>Too 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little </a:t>
            </a:r>
            <a:r>
              <a:rPr sz="3200" spc="-5" dirty="0">
                <a:solidFill>
                  <a:srgbClr val="F1F1F1"/>
                </a:solidFill>
                <a:latin typeface="Calibri"/>
                <a:cs typeface="Calibri"/>
              </a:rPr>
              <a:t>light, </a:t>
            </a:r>
            <a:r>
              <a:rPr sz="3200" spc="-20" dirty="0">
                <a:solidFill>
                  <a:srgbClr val="F1F1F1"/>
                </a:solidFill>
                <a:latin typeface="Calibri"/>
                <a:cs typeface="Calibri"/>
              </a:rPr>
              <a:t>water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stress,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and </a:t>
            </a:r>
            <a:r>
              <a:rPr sz="3200" spc="-25" dirty="0">
                <a:solidFill>
                  <a:srgbClr val="F1F1F1"/>
                </a:solidFill>
                <a:latin typeface="Calibri"/>
                <a:cs typeface="Calibri"/>
              </a:rPr>
              <a:t>excess </a:t>
            </a:r>
            <a:r>
              <a:rPr sz="3200" spc="-10" dirty="0">
                <a:solidFill>
                  <a:srgbClr val="F1F1F1"/>
                </a:solidFill>
                <a:latin typeface="Calibri"/>
                <a:cs typeface="Calibri"/>
              </a:rPr>
              <a:t>nitrogen </a:t>
            </a:r>
            <a:r>
              <a:rPr sz="3200" dirty="0">
                <a:solidFill>
                  <a:srgbClr val="F1F1F1"/>
                </a:solidFill>
                <a:latin typeface="Calibri"/>
                <a:cs typeface="Calibri"/>
              </a:rPr>
              <a:t>also inhibit pod  </a:t>
            </a:r>
            <a:r>
              <a:rPr sz="3200" spc="-15" dirty="0">
                <a:solidFill>
                  <a:srgbClr val="F1F1F1"/>
                </a:solidFill>
                <a:latin typeface="Calibri"/>
                <a:cs typeface="Calibri"/>
              </a:rPr>
              <a:t>formation.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618" y="999871"/>
            <a:ext cx="1061529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9900" algn="l"/>
              </a:tabLst>
            </a:pP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Deformed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pods.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Bug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sucks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sap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from leaves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and  pods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causing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them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become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twisted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and 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deformed.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Spraying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with insecticidal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soap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and 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Dusting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with sabadilla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can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be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useful.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1F1F1"/>
              </a:buClr>
              <a:buFont typeface="Wingdings"/>
              <a:buChar char=""/>
            </a:pPr>
            <a:endParaRPr sz="415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SzPct val="97500"/>
              <a:buFont typeface="Wingdings"/>
              <a:buChar char=""/>
              <a:tabLst>
                <a:tab pos="469900" algn="l"/>
              </a:tabLst>
            </a:pP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Pods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are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woody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and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tough.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Okra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should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be 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picked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just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 </a:t>
            </a:r>
            <a:r>
              <a:rPr sz="4000" spc="-45" dirty="0">
                <a:solidFill>
                  <a:srgbClr val="F1F1F1"/>
                </a:solidFill>
                <a:latin typeface="Calibri"/>
                <a:cs typeface="Calibri"/>
              </a:rPr>
              <a:t>few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days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after</a:t>
            </a:r>
            <a:r>
              <a:rPr sz="4000" spc="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flowering.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781" y="1845005"/>
            <a:ext cx="8360409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84835" algn="l"/>
              </a:tabLst>
            </a:pP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Lack of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breeding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knowledge</a:t>
            </a:r>
            <a:endParaRPr sz="4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84835" algn="l"/>
              </a:tabLst>
            </a:pP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Lack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of field</a:t>
            </a:r>
            <a:endParaRPr sz="4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buFont typeface="Wingdings"/>
              <a:buChar char=""/>
              <a:tabLst>
                <a:tab pos="584835" algn="l"/>
              </a:tabLst>
            </a:pP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Abiotic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stress</a:t>
            </a:r>
            <a:endParaRPr sz="4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buFont typeface="Wingdings"/>
              <a:buChar char=""/>
              <a:tabLst>
                <a:tab pos="584835" algn="l"/>
              </a:tabLst>
            </a:pP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Lack of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proper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management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practices</a:t>
            </a:r>
            <a:endParaRPr sz="40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buFont typeface="Wingdings"/>
              <a:buChar char=""/>
              <a:tabLst>
                <a:tab pos="584835" algn="l"/>
              </a:tabLst>
            </a:pP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Standing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of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water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781" y="645921"/>
            <a:ext cx="23177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Calibri"/>
                <a:cs typeface="Calibri"/>
              </a:rPr>
              <a:t>Others: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214" y="38480"/>
            <a:ext cx="57264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BENEFITS </a:t>
            </a:r>
            <a:r>
              <a:rPr spc="-35" dirty="0"/>
              <a:t>OF</a:t>
            </a:r>
            <a:r>
              <a:rPr spc="-215" dirty="0"/>
              <a:t> </a:t>
            </a:r>
            <a:r>
              <a:rPr spc="-45" dirty="0"/>
              <a:t>OKRA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5532" y="1476578"/>
            <a:ext cx="1006284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79755" algn="l"/>
              </a:tabLst>
            </a:pP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Significant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amounts of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vital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nutrients-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Protein,  </a:t>
            </a:r>
            <a:r>
              <a:rPr sz="4000" spc="-65" dirty="0">
                <a:solidFill>
                  <a:srgbClr val="F1F1F1"/>
                </a:solidFill>
                <a:latin typeface="Calibri"/>
                <a:cs typeface="Calibri"/>
              </a:rPr>
              <a:t>Fiber,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Calcium,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Iron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and</a:t>
            </a:r>
            <a:r>
              <a:rPr sz="4000" spc="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Zinc.</a:t>
            </a:r>
            <a:endParaRPr sz="400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79755" algn="l"/>
              </a:tabLst>
            </a:pP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Prevents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Liver</a:t>
            </a:r>
            <a:r>
              <a:rPr sz="4000" spc="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Disease.</a:t>
            </a:r>
            <a:endParaRPr sz="400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buFont typeface="Wingdings"/>
              <a:buChar char=""/>
              <a:tabLst>
                <a:tab pos="579755" algn="l"/>
              </a:tabLst>
            </a:pP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Boosts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Immunity.</a:t>
            </a:r>
            <a:endParaRPr sz="400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buFont typeface="Wingdings"/>
              <a:buChar char=""/>
              <a:tabLst>
                <a:tab pos="579755" algn="l"/>
              </a:tabLst>
            </a:pP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Improves</a:t>
            </a:r>
            <a:r>
              <a:rPr sz="4000" spc="1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Eyesight.</a:t>
            </a:r>
            <a:endParaRPr sz="400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buFont typeface="Wingdings"/>
              <a:buChar char=""/>
              <a:tabLst>
                <a:tab pos="579755" algn="l"/>
              </a:tabLst>
            </a:pP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Help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Loss</a:t>
            </a:r>
            <a:r>
              <a:rPr sz="4000" spc="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Weight.</a:t>
            </a:r>
            <a:endParaRPr sz="400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79755" algn="l"/>
              </a:tabLst>
            </a:pP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Okra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Seeds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can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delay</a:t>
            </a:r>
            <a:r>
              <a:rPr sz="4000" spc="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Fatiguing.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69" y="1110183"/>
            <a:ext cx="11412220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84200" algn="l"/>
              </a:tabLst>
            </a:pP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In Bangladesh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vegetable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production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is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not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uniform  round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4000" spc="-100" dirty="0">
                <a:solidFill>
                  <a:srgbClr val="F1F1F1"/>
                </a:solidFill>
                <a:latin typeface="Calibri"/>
                <a:cs typeface="Calibri"/>
              </a:rPr>
              <a:t>year. </a:t>
            </a:r>
            <a:r>
              <a:rPr sz="4000" spc="-35" dirty="0">
                <a:solidFill>
                  <a:srgbClr val="F1F1F1"/>
                </a:solidFill>
                <a:latin typeface="Calibri"/>
                <a:cs typeface="Calibri"/>
              </a:rPr>
              <a:t>Vegetables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are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plenty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in </a:t>
            </a:r>
            <a:r>
              <a:rPr sz="4000" spc="-65" dirty="0">
                <a:solidFill>
                  <a:srgbClr val="F1F1F1"/>
                </a:solidFill>
                <a:latin typeface="Calibri"/>
                <a:cs typeface="Calibri"/>
              </a:rPr>
              <a:t>winter,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but 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are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lower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in </a:t>
            </a:r>
            <a:r>
              <a:rPr sz="4000" spc="-60" dirty="0">
                <a:solidFill>
                  <a:srgbClr val="F1F1F1"/>
                </a:solidFill>
                <a:latin typeface="Calibri"/>
                <a:cs typeface="Calibri"/>
              </a:rPr>
              <a:t>summer.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Though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it is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popular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in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the  </a:t>
            </a:r>
            <a:r>
              <a:rPr sz="4000" spc="-45" dirty="0">
                <a:solidFill>
                  <a:srgbClr val="F1F1F1"/>
                </a:solidFill>
                <a:latin typeface="Calibri"/>
                <a:cs typeface="Calibri"/>
              </a:rPr>
              <a:t>country,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its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production is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mainly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concentrated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during  </a:t>
            </a:r>
            <a:r>
              <a:rPr sz="4000" spc="-65" dirty="0">
                <a:solidFill>
                  <a:srgbClr val="F1F1F1"/>
                </a:solidFill>
                <a:latin typeface="Calibri"/>
                <a:cs typeface="Calibri"/>
              </a:rPr>
              <a:t>summer. 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So, </a:t>
            </a:r>
            <a:r>
              <a:rPr sz="4000" dirty="0">
                <a:solidFill>
                  <a:srgbClr val="F1F1F1"/>
                </a:solidFill>
                <a:latin typeface="Calibri"/>
                <a:cs typeface="Calibri"/>
              </a:rPr>
              <a:t>as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vegetable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okra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can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get </a:t>
            </a:r>
            <a:r>
              <a:rPr sz="4000" dirty="0">
                <a:solidFill>
                  <a:srgbClr val="F1F1F1"/>
                </a:solidFill>
                <a:latin typeface="Calibri"/>
                <a:cs typeface="Calibri"/>
              </a:rPr>
              <a:t>an 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importance in</a:t>
            </a:r>
            <a:r>
              <a:rPr sz="4000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65" dirty="0">
                <a:solidFill>
                  <a:srgbClr val="F1F1F1"/>
                </a:solidFill>
                <a:latin typeface="Calibri"/>
                <a:cs typeface="Calibri"/>
              </a:rPr>
              <a:t>summer.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1F1F1"/>
              </a:buClr>
              <a:buFont typeface="Wingdings"/>
              <a:buChar char=""/>
            </a:pPr>
            <a:endParaRPr sz="4150">
              <a:latin typeface="Times New Roman"/>
              <a:cs typeface="Times New Roman"/>
            </a:endParaRPr>
          </a:p>
          <a:p>
            <a:pPr marL="469900" marR="7620" indent="-457200" algn="just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Okra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is one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vegetable crop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where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heterosis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has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been 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exploited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F1F1F1"/>
                </a:solidFill>
                <a:latin typeface="Calibri"/>
                <a:cs typeface="Calibri"/>
              </a:rPr>
              <a:t>successfully.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146" y="0"/>
            <a:ext cx="42265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5" dirty="0">
                <a:latin typeface="Calibri"/>
                <a:cs typeface="Calibri"/>
              </a:rPr>
              <a:t>C</a:t>
            </a:r>
            <a:r>
              <a:rPr b="1" spc="-5" dirty="0">
                <a:latin typeface="Calibri"/>
                <a:cs typeface="Calibri"/>
              </a:rPr>
              <a:t>ONC</a:t>
            </a:r>
            <a:r>
              <a:rPr b="1" spc="-140" dirty="0">
                <a:latin typeface="Calibri"/>
                <a:cs typeface="Calibri"/>
              </a:rPr>
              <a:t>L</a:t>
            </a:r>
            <a:r>
              <a:rPr b="1" dirty="0">
                <a:latin typeface="Calibri"/>
                <a:cs typeface="Calibri"/>
              </a:rPr>
              <a:t>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4211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772109"/>
            <a:ext cx="10346055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69900" algn="l"/>
                <a:tab pos="1461770" algn="l"/>
                <a:tab pos="2923540" algn="l"/>
                <a:tab pos="4180840" algn="l"/>
                <a:tab pos="4696460" algn="l"/>
                <a:tab pos="5674360" algn="l"/>
                <a:tab pos="6704965" algn="l"/>
                <a:tab pos="8270240" algn="l"/>
                <a:tab pos="8744585" algn="l"/>
              </a:tabLst>
            </a:pPr>
            <a:r>
              <a:rPr sz="3400" spc="-55" dirty="0">
                <a:solidFill>
                  <a:srgbClr val="F1F1F1"/>
                </a:solidFill>
                <a:latin typeface="Calibri"/>
                <a:cs typeface="Calibri"/>
              </a:rPr>
              <a:t>Y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ield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pl</a:t>
            </a:r>
            <a:r>
              <a:rPr sz="3400" spc="-65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3400" spc="-40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eau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se</a:t>
            </a:r>
            <a:r>
              <a:rPr sz="3400" spc="-30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ms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40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h</a:t>
            </a:r>
            <a:r>
              <a:rPr sz="3400" spc="-75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3400" spc="-45" dirty="0">
                <a:solidFill>
                  <a:srgbClr val="F1F1F1"/>
                </a:solidFill>
                <a:latin typeface="Calibri"/>
                <a:cs typeface="Calibri"/>
              </a:rPr>
              <a:t>v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bee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5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eached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in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h</a:t>
            </a:r>
            <a:r>
              <a:rPr sz="3400" spc="-4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spc="-40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spc="-6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otic  hybrids.</a:t>
            </a:r>
            <a:r>
              <a:rPr sz="3400" spc="1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In</a:t>
            </a:r>
            <a:r>
              <a:rPr sz="3400" spc="1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order</a:t>
            </a:r>
            <a:r>
              <a:rPr sz="3400" spc="1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to</a:t>
            </a:r>
            <a:r>
              <a:rPr sz="3400" spc="16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break</a:t>
            </a:r>
            <a:r>
              <a:rPr sz="3400" spc="1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this</a:t>
            </a:r>
            <a:r>
              <a:rPr sz="3400" spc="1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barrier</a:t>
            </a:r>
            <a:r>
              <a:rPr sz="3400" spc="1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there</a:t>
            </a:r>
            <a:r>
              <a:rPr sz="3400" spc="1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is</a:t>
            </a:r>
            <a:r>
              <a:rPr sz="3400" spc="1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3400" spc="1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need</a:t>
            </a:r>
            <a:r>
              <a:rPr sz="3400" spc="17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40" dirty="0">
                <a:solidFill>
                  <a:srgbClr val="F1F1F1"/>
                </a:solidFill>
                <a:latin typeface="Calibri"/>
                <a:cs typeface="Calibri"/>
              </a:rPr>
              <a:t>to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80489" y="1809114"/>
            <a:ext cx="311277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70710" algn="l"/>
                <a:tab pos="2486025" algn="l"/>
              </a:tabLst>
            </a:pP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develop	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truly  </a:t>
            </a:r>
            <a:r>
              <a:rPr sz="3400" spc="-25" dirty="0">
                <a:solidFill>
                  <a:srgbClr val="F1F1F1"/>
                </a:solidFill>
                <a:latin typeface="Calibri"/>
                <a:cs typeface="Calibri"/>
              </a:rPr>
              <a:t>c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ombin</a:t>
            </a:r>
            <a:r>
              <a:rPr sz="3400" spc="-55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tion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25" dirty="0">
                <a:solidFill>
                  <a:srgbClr val="F1F1F1"/>
                </a:solidFill>
                <a:latin typeface="Calibri"/>
                <a:cs typeface="Calibri"/>
              </a:rPr>
              <a:t>c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an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215" y="1809114"/>
            <a:ext cx="675767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95"/>
              </a:spcBef>
              <a:tabLst>
                <a:tab pos="1957070" algn="l"/>
                <a:tab pos="2051685" algn="l"/>
                <a:tab pos="3184525" algn="l"/>
                <a:tab pos="3649345" algn="l"/>
                <a:tab pos="4411345" algn="l"/>
                <a:tab pos="4915535" algn="l"/>
                <a:tab pos="5967730" algn="l"/>
                <a:tab pos="6417310" algn="l"/>
              </a:tabLst>
            </a:pP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po</a:t>
            </a:r>
            <a:r>
              <a:rPr sz="3400" spc="-40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spc="-45" dirty="0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tial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	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i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nb</a:t>
            </a:r>
            <a:r>
              <a:rPr sz="3400" spc="-5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ed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l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ines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w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h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i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ch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	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in 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p</a:t>
            </a:r>
            <a:r>
              <a:rPr sz="3400" spc="-6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oduc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5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al</a:t>
            </a:r>
            <a:r>
              <a:rPr sz="3400" spc="-30" dirty="0">
                <a:solidFill>
                  <a:srgbClr val="F1F1F1"/>
                </a:solidFill>
                <a:latin typeface="Calibri"/>
                <a:cs typeface="Calibri"/>
              </a:rPr>
              <a:t>l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y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3400" spc="-45" dirty="0">
                <a:solidFill>
                  <a:srgbClr val="F1F1F1"/>
                </a:solidFill>
                <a:latin typeface="Calibri"/>
                <a:cs typeface="Calibri"/>
              </a:rPr>
              <a:t>v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el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65" dirty="0">
                <a:solidFill>
                  <a:srgbClr val="F1F1F1"/>
                </a:solidFill>
                <a:latin typeface="Calibri"/>
                <a:cs typeface="Calibri"/>
              </a:rPr>
              <a:t>h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ybrids</a:t>
            </a:r>
            <a:r>
              <a:rPr sz="3400" dirty="0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wi</a:t>
            </a:r>
            <a:r>
              <a:rPr sz="3400" spc="-25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h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2845688"/>
            <a:ext cx="10349230" cy="313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algn="just">
              <a:lnSpc>
                <a:spcPct val="100000"/>
              </a:lnSpc>
              <a:spcBef>
                <a:spcPts val="95"/>
              </a:spcBef>
            </a:pP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desirable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maximum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heterosis.</a:t>
            </a:r>
            <a:endParaRPr sz="340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Among the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various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approaches </a:t>
            </a:r>
            <a:r>
              <a:rPr sz="3400" spc="-30" dirty="0">
                <a:solidFill>
                  <a:srgbClr val="F1F1F1"/>
                </a:solidFill>
                <a:latin typeface="Calibri"/>
                <a:cs typeface="Calibri"/>
              </a:rPr>
              <a:t>for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developing inbred 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lines, selection in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potential 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segregating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populations is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an 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important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one. But then, the </a:t>
            </a:r>
            <a:r>
              <a:rPr sz="3400" spc="-50" dirty="0">
                <a:solidFill>
                  <a:srgbClr val="F1F1F1"/>
                </a:solidFill>
                <a:latin typeface="Calibri"/>
                <a:cs typeface="Calibri"/>
              </a:rPr>
              <a:t>key 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to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success lies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in 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developing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the </a:t>
            </a:r>
            <a:r>
              <a:rPr sz="3400" spc="-10" dirty="0">
                <a:solidFill>
                  <a:srgbClr val="F1F1F1"/>
                </a:solidFill>
                <a:latin typeface="Calibri"/>
                <a:cs typeface="Calibri"/>
              </a:rPr>
              <a:t>really </a:t>
            </a:r>
            <a:r>
              <a:rPr sz="3400" spc="-15" dirty="0">
                <a:solidFill>
                  <a:srgbClr val="F1F1F1"/>
                </a:solidFill>
                <a:latin typeface="Calibri"/>
                <a:cs typeface="Calibri"/>
              </a:rPr>
              <a:t>promising potential </a:t>
            </a:r>
            <a:r>
              <a:rPr sz="3400" spc="-20" dirty="0">
                <a:solidFill>
                  <a:srgbClr val="F1F1F1"/>
                </a:solidFill>
                <a:latin typeface="Calibri"/>
                <a:cs typeface="Calibri"/>
              </a:rPr>
              <a:t>segregating  </a:t>
            </a:r>
            <a:r>
              <a:rPr sz="3400" spc="-5" dirty="0">
                <a:solidFill>
                  <a:srgbClr val="F1F1F1"/>
                </a:solidFill>
                <a:latin typeface="Calibri"/>
                <a:cs typeface="Calibri"/>
              </a:rPr>
              <a:t>populations.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772" y="1872233"/>
            <a:ext cx="9128760" cy="37928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71500" marR="4190365" indent="-559435">
              <a:lnSpc>
                <a:spcPts val="4260"/>
              </a:lnSpc>
              <a:spcBef>
                <a:spcPts val="85"/>
              </a:spcBef>
              <a:tabLst>
                <a:tab pos="1979930" algn="l"/>
              </a:tabLst>
            </a:pPr>
            <a:r>
              <a:rPr sz="3400" dirty="0">
                <a:solidFill>
                  <a:srgbClr val="F1F1F1"/>
                </a:solidFill>
                <a:latin typeface="Times New Roman"/>
                <a:cs typeface="Times New Roman"/>
              </a:rPr>
              <a:t>Kingdom:	Plantae  Division:</a:t>
            </a:r>
            <a:r>
              <a:rPr sz="3400" spc="-7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1F1F1"/>
                </a:solidFill>
                <a:latin typeface="Times New Roman"/>
                <a:cs typeface="Times New Roman"/>
              </a:rPr>
              <a:t>Magnoliophyta</a:t>
            </a:r>
            <a:endParaRPr sz="3400">
              <a:latin typeface="Times New Roman"/>
              <a:cs typeface="Times New Roman"/>
            </a:endParaRPr>
          </a:p>
          <a:p>
            <a:pPr marL="1758950" marR="4035425" indent="-539750">
              <a:lnSpc>
                <a:spcPts val="4260"/>
              </a:lnSpc>
              <a:spcBef>
                <a:spcPts val="15"/>
              </a:spcBef>
              <a:tabLst>
                <a:tab pos="2492375" algn="l"/>
                <a:tab pos="3103245" algn="l"/>
              </a:tabLst>
            </a:pP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Class:	Ma</a:t>
            </a:r>
            <a:r>
              <a:rPr sz="3400" dirty="0">
                <a:solidFill>
                  <a:srgbClr val="F1F1F1"/>
                </a:solidFill>
                <a:latin typeface="Times New Roman"/>
                <a:cs typeface="Times New Roman"/>
              </a:rPr>
              <a:t>g</a:t>
            </a: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no</a:t>
            </a:r>
            <a:r>
              <a:rPr sz="3400" spc="5" dirty="0">
                <a:solidFill>
                  <a:srgbClr val="F1F1F1"/>
                </a:solidFill>
                <a:latin typeface="Times New Roman"/>
                <a:cs typeface="Times New Roman"/>
              </a:rPr>
              <a:t>l</a:t>
            </a: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io</a:t>
            </a:r>
            <a:r>
              <a:rPr sz="3400" spc="5" dirty="0">
                <a:solidFill>
                  <a:srgbClr val="F1F1F1"/>
                </a:solidFill>
                <a:latin typeface="Times New Roman"/>
                <a:cs typeface="Times New Roman"/>
              </a:rPr>
              <a:t>p</a:t>
            </a: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sida  Order:	</a:t>
            </a:r>
            <a:r>
              <a:rPr sz="3400" dirty="0">
                <a:solidFill>
                  <a:srgbClr val="F1F1F1"/>
                </a:solidFill>
                <a:latin typeface="Times New Roman"/>
                <a:cs typeface="Times New Roman"/>
              </a:rPr>
              <a:t>Malvales</a:t>
            </a:r>
            <a:endParaRPr sz="3400">
              <a:latin typeface="Times New Roman"/>
              <a:cs typeface="Times New Roman"/>
            </a:endParaRPr>
          </a:p>
          <a:p>
            <a:pPr marL="2298700">
              <a:lnSpc>
                <a:spcPct val="100000"/>
              </a:lnSpc>
              <a:spcBef>
                <a:spcPts val="10"/>
              </a:spcBef>
              <a:tabLst>
                <a:tab pos="3860800" algn="l"/>
              </a:tabLst>
            </a:pP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Family:	</a:t>
            </a:r>
            <a:r>
              <a:rPr sz="3400" dirty="0">
                <a:solidFill>
                  <a:srgbClr val="F1F1F1"/>
                </a:solidFill>
                <a:latin typeface="Times New Roman"/>
                <a:cs typeface="Times New Roman"/>
              </a:rPr>
              <a:t>Malvaceae</a:t>
            </a:r>
            <a:endParaRPr sz="3400">
              <a:latin typeface="Times New Roman"/>
              <a:cs typeface="Times New Roman"/>
            </a:endParaRPr>
          </a:p>
          <a:p>
            <a:pPr marL="2729865">
              <a:lnSpc>
                <a:spcPct val="100000"/>
              </a:lnSpc>
              <a:spcBef>
                <a:spcPts val="190"/>
              </a:spcBef>
              <a:tabLst>
                <a:tab pos="4170679" algn="l"/>
              </a:tabLst>
            </a:pP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Genus:	</a:t>
            </a:r>
            <a:r>
              <a:rPr sz="3400" i="1" spc="-5" dirty="0">
                <a:solidFill>
                  <a:srgbClr val="F1F1F1"/>
                </a:solidFill>
                <a:latin typeface="Times New Roman"/>
                <a:cs typeface="Times New Roman"/>
              </a:rPr>
              <a:t>Abelmoschus</a:t>
            </a:r>
            <a:endParaRPr sz="3400">
              <a:latin typeface="Times New Roman"/>
              <a:cs typeface="Times New Roman"/>
            </a:endParaRPr>
          </a:p>
          <a:p>
            <a:pPr marL="3271520">
              <a:lnSpc>
                <a:spcPct val="100000"/>
              </a:lnSpc>
              <a:spcBef>
                <a:spcPts val="180"/>
              </a:spcBef>
              <a:tabLst>
                <a:tab pos="4927600" algn="l"/>
              </a:tabLst>
            </a:pPr>
            <a:r>
              <a:rPr sz="3400" spc="-5" dirty="0">
                <a:solidFill>
                  <a:srgbClr val="F1F1F1"/>
                </a:solidFill>
                <a:latin typeface="Times New Roman"/>
                <a:cs typeface="Times New Roman"/>
              </a:rPr>
              <a:t>Species:	</a:t>
            </a:r>
            <a:r>
              <a:rPr sz="3400" i="1" spc="-5" dirty="0">
                <a:solidFill>
                  <a:srgbClr val="F1F1F1"/>
                </a:solidFill>
                <a:latin typeface="Times New Roman"/>
                <a:cs typeface="Times New Roman"/>
              </a:rPr>
              <a:t>Abelmoschus</a:t>
            </a:r>
            <a:r>
              <a:rPr sz="3400" i="1" spc="-3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400" i="1" dirty="0">
                <a:solidFill>
                  <a:srgbClr val="F1F1F1"/>
                </a:solidFill>
                <a:latin typeface="Times New Roman"/>
                <a:cs typeface="Times New Roman"/>
              </a:rPr>
              <a:t>esculentus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2826" y="92202"/>
            <a:ext cx="35534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TAXONOMY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285" y="1626565"/>
            <a:ext cx="9932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20" dirty="0">
                <a:solidFill>
                  <a:srgbClr val="F1F1F1"/>
                </a:solidFill>
                <a:latin typeface="Times New Roman"/>
                <a:cs typeface="Times New Roman"/>
              </a:rPr>
              <a:t>Tropical,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Subtropical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and </a:t>
            </a:r>
            <a:r>
              <a:rPr sz="3600" spc="-75" dirty="0">
                <a:solidFill>
                  <a:srgbClr val="F1F1F1"/>
                </a:solidFill>
                <a:latin typeface="Times New Roman"/>
                <a:cs typeface="Times New Roman"/>
              </a:rPr>
              <a:t>Warm </a:t>
            </a:r>
            <a:r>
              <a:rPr sz="3600" spc="-35" dirty="0">
                <a:solidFill>
                  <a:srgbClr val="F1F1F1"/>
                </a:solidFill>
                <a:latin typeface="Times New Roman"/>
                <a:cs typeface="Times New Roman"/>
              </a:rPr>
              <a:t>Temperate </a:t>
            </a:r>
            <a:r>
              <a:rPr sz="3600" spc="-5" dirty="0">
                <a:solidFill>
                  <a:srgbClr val="F1F1F1"/>
                </a:solidFill>
                <a:latin typeface="Times New Roman"/>
                <a:cs typeface="Times New Roman"/>
              </a:rPr>
              <a:t>Regions  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around the</a:t>
            </a:r>
            <a:r>
              <a:rPr sz="3600" spc="-6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F1F1F1"/>
                </a:solidFill>
                <a:latin typeface="Times New Roman"/>
                <a:cs typeface="Times New Roman"/>
              </a:rPr>
              <a:t>World.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318" y="135763"/>
            <a:ext cx="96932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Major </a:t>
            </a:r>
            <a:r>
              <a:rPr b="1" spc="-35" dirty="0">
                <a:latin typeface="Calibri"/>
                <a:cs typeface="Calibri"/>
              </a:rPr>
              <a:t>Okra </a:t>
            </a:r>
            <a:r>
              <a:rPr b="1" spc="-10" dirty="0">
                <a:latin typeface="Calibri"/>
                <a:cs typeface="Calibri"/>
              </a:rPr>
              <a:t>Growing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Countries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6342" y="3424808"/>
            <a:ext cx="20974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 indent="-52324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India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Sudan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Pakistan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Ghana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4703" y="3424808"/>
            <a:ext cx="24517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 indent="-52324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Nigeria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Iraq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Cam</a:t>
            </a:r>
            <a:r>
              <a:rPr sz="3600" spc="-15" dirty="0">
                <a:solidFill>
                  <a:srgbClr val="F1F1F1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roon</a:t>
            </a:r>
            <a:endParaRPr sz="3600">
              <a:latin typeface="Times New Roman"/>
              <a:cs typeface="Times New Roman"/>
            </a:endParaRPr>
          </a:p>
          <a:p>
            <a:pPr marL="535305" indent="-523240">
              <a:lnSpc>
                <a:spcPct val="100000"/>
              </a:lnSpc>
              <a:buFont typeface="Wingdings"/>
              <a:buChar char=""/>
              <a:tabLst>
                <a:tab pos="535940" algn="l"/>
              </a:tabLst>
            </a:pPr>
            <a:r>
              <a:rPr sz="3600" dirty="0">
                <a:solidFill>
                  <a:srgbClr val="F1F1F1"/>
                </a:solidFill>
                <a:latin typeface="Times New Roman"/>
                <a:cs typeface="Times New Roman"/>
              </a:rPr>
              <a:t>Egypt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320" y="161433"/>
            <a:ext cx="11764679" cy="57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3435" y="5950102"/>
            <a:ext cx="80333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Map Showing </a:t>
            </a:r>
            <a:r>
              <a:rPr sz="3600" b="1" spc="-15" dirty="0">
                <a:latin typeface="Calibri"/>
                <a:cs typeface="Calibri"/>
              </a:rPr>
              <a:t>Worldwide </a:t>
            </a:r>
            <a:r>
              <a:rPr sz="3600" b="1" spc="-20" dirty="0">
                <a:latin typeface="Calibri"/>
                <a:cs typeface="Calibri"/>
              </a:rPr>
              <a:t>Okra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Production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5" y="135763"/>
            <a:ext cx="4570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Origin Of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Okra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86586" y="1217803"/>
            <a:ext cx="9114155" cy="5142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120" indent="-56705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79755" algn="l"/>
              </a:tabLst>
            </a:pPr>
            <a:r>
              <a:rPr sz="4000" spc="-50" dirty="0">
                <a:solidFill>
                  <a:srgbClr val="F1F1F1"/>
                </a:solidFill>
                <a:latin typeface="Calibri"/>
                <a:cs typeface="Calibri"/>
              </a:rPr>
              <a:t>Tropical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Asia and</a:t>
            </a:r>
            <a:r>
              <a:rPr sz="4000" spc="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Africa</a:t>
            </a:r>
            <a:endParaRPr sz="4000">
              <a:latin typeface="Calibri"/>
              <a:cs typeface="Calibri"/>
            </a:endParaRPr>
          </a:p>
          <a:p>
            <a:pPr marL="579120" indent="-567055">
              <a:lnSpc>
                <a:spcPct val="100000"/>
              </a:lnSpc>
              <a:buFont typeface="Wingdings"/>
              <a:buChar char=""/>
              <a:tabLst>
                <a:tab pos="579755" algn="l"/>
              </a:tabLst>
            </a:pPr>
            <a:r>
              <a:rPr sz="4000" spc="-75" dirty="0">
                <a:solidFill>
                  <a:srgbClr val="F1F1F1"/>
                </a:solidFill>
                <a:latin typeface="Calibri"/>
                <a:cs typeface="Calibri"/>
              </a:rPr>
              <a:t>Two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wild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species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are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originated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from</a:t>
            </a:r>
            <a:r>
              <a:rPr sz="4000" spc="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Asia</a:t>
            </a:r>
            <a:endParaRPr sz="4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583565" algn="l"/>
                <a:tab pos="584200" algn="l"/>
              </a:tabLst>
            </a:pPr>
            <a:r>
              <a:rPr sz="3600" i="1" spc="-5" dirty="0">
                <a:solidFill>
                  <a:srgbClr val="F1F1F1"/>
                </a:solidFill>
                <a:latin typeface="Calibri"/>
                <a:cs typeface="Calibri"/>
              </a:rPr>
              <a:t>Crinitus</a:t>
            </a:r>
            <a:endParaRPr sz="3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83565" algn="l"/>
                <a:tab pos="584200" algn="l"/>
              </a:tabLst>
            </a:pPr>
            <a:r>
              <a:rPr sz="3600" i="1" spc="10" dirty="0">
                <a:solidFill>
                  <a:srgbClr val="F1F1F1"/>
                </a:solidFill>
                <a:latin typeface="Calibri"/>
                <a:cs typeface="Calibri"/>
              </a:rPr>
              <a:t>A.</a:t>
            </a:r>
            <a:r>
              <a:rPr sz="3600" i="1" spc="-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F1F1F1"/>
                </a:solidFill>
                <a:latin typeface="Calibri"/>
                <a:cs typeface="Calibri"/>
              </a:rPr>
              <a:t>angulosus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579120" indent="-567055">
              <a:lnSpc>
                <a:spcPct val="100000"/>
              </a:lnSpc>
              <a:buFont typeface="Wingdings"/>
              <a:buChar char=""/>
              <a:tabLst>
                <a:tab pos="579755" algn="l"/>
              </a:tabLst>
            </a:pPr>
            <a:r>
              <a:rPr sz="4000" dirty="0">
                <a:solidFill>
                  <a:srgbClr val="F1F1F1"/>
                </a:solidFill>
                <a:latin typeface="Calibri"/>
                <a:cs typeface="Calibri"/>
              </a:rPr>
              <a:t>Primary </a:t>
            </a:r>
            <a:r>
              <a:rPr sz="4000" spc="-15" dirty="0">
                <a:solidFill>
                  <a:srgbClr val="F1F1F1"/>
                </a:solidFill>
                <a:latin typeface="Calibri"/>
                <a:cs typeface="Calibri"/>
              </a:rPr>
              <a:t>Center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of</a:t>
            </a:r>
            <a:r>
              <a:rPr sz="400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Origin</a:t>
            </a:r>
            <a:endParaRPr sz="4000">
              <a:latin typeface="Calibri"/>
              <a:cs typeface="Calibri"/>
            </a:endParaRPr>
          </a:p>
          <a:p>
            <a:pPr marL="675640" indent="-662940">
              <a:lnSpc>
                <a:spcPts val="4305"/>
              </a:lnSpc>
              <a:spcBef>
                <a:spcPts val="30"/>
              </a:spcBef>
              <a:buSzPct val="88888"/>
              <a:buFont typeface="Wingdings"/>
              <a:buChar char=""/>
              <a:tabLst>
                <a:tab pos="675005" algn="l"/>
                <a:tab pos="675640" algn="l"/>
              </a:tabLst>
            </a:pPr>
            <a:r>
              <a:rPr sz="3600" spc="-20" dirty="0">
                <a:solidFill>
                  <a:srgbClr val="F1F1F1"/>
                </a:solidFill>
                <a:latin typeface="Calibri"/>
                <a:cs typeface="Calibri"/>
              </a:rPr>
              <a:t>Central </a:t>
            </a:r>
            <a:r>
              <a:rPr sz="3600" dirty="0">
                <a:solidFill>
                  <a:srgbClr val="F1F1F1"/>
                </a:solidFill>
                <a:latin typeface="Calibri"/>
                <a:cs typeface="Calibri"/>
              </a:rPr>
              <a:t>Asia, Near</a:t>
            </a:r>
            <a:r>
              <a:rPr sz="3600" spc="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F1F1F1"/>
                </a:solidFill>
                <a:latin typeface="Calibri"/>
                <a:cs typeface="Calibri"/>
              </a:rPr>
              <a:t>East</a:t>
            </a:r>
            <a:endParaRPr sz="3600">
              <a:latin typeface="Calibri"/>
              <a:cs typeface="Calibri"/>
            </a:endParaRPr>
          </a:p>
          <a:p>
            <a:pPr marL="579120" indent="-567055">
              <a:lnSpc>
                <a:spcPts val="4785"/>
              </a:lnSpc>
              <a:buFont typeface="Wingdings"/>
              <a:buChar char=""/>
              <a:tabLst>
                <a:tab pos="579755" algn="l"/>
              </a:tabLst>
            </a:pP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Secondary </a:t>
            </a:r>
            <a:r>
              <a:rPr sz="4000" spc="-20" dirty="0">
                <a:solidFill>
                  <a:srgbClr val="F1F1F1"/>
                </a:solidFill>
                <a:latin typeface="Calibri"/>
                <a:cs typeface="Calibri"/>
              </a:rPr>
              <a:t>Center </a:t>
            </a:r>
            <a:r>
              <a:rPr sz="4000" spc="-5" dirty="0">
                <a:solidFill>
                  <a:srgbClr val="F1F1F1"/>
                </a:solidFill>
                <a:latin typeface="Calibri"/>
                <a:cs typeface="Calibri"/>
              </a:rPr>
              <a:t>of</a:t>
            </a:r>
            <a:r>
              <a:rPr sz="4000" spc="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Calibri"/>
                <a:cs typeface="Calibri"/>
              </a:rPr>
              <a:t>Origin</a:t>
            </a:r>
            <a:endParaRPr sz="4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30"/>
              </a:spcBef>
              <a:buFont typeface="Wingdings"/>
              <a:buChar char=""/>
              <a:tabLst>
                <a:tab pos="583565" algn="l"/>
                <a:tab pos="584200" algn="l"/>
              </a:tabLst>
            </a:pPr>
            <a:r>
              <a:rPr sz="3600" spc="-5" dirty="0">
                <a:solidFill>
                  <a:srgbClr val="F1F1F1"/>
                </a:solidFill>
                <a:latin typeface="Calibri"/>
                <a:cs typeface="Calibri"/>
              </a:rPr>
              <a:t>Africa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332" y="1263511"/>
            <a:ext cx="10003155" cy="46285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5455" indent="-453390">
              <a:lnSpc>
                <a:spcPct val="100000"/>
              </a:lnSpc>
              <a:spcBef>
                <a:spcPts val="61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Okra is an herbaceous annual</a:t>
            </a:r>
            <a:r>
              <a:rPr sz="4000" spc="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plant.</a:t>
            </a:r>
            <a:endParaRPr sz="4000">
              <a:latin typeface="Times New Roman"/>
              <a:cs typeface="Times New Roman"/>
            </a:endParaRPr>
          </a:p>
          <a:p>
            <a:pPr marL="465455" indent="-453390">
              <a:lnSpc>
                <a:spcPct val="100000"/>
              </a:lnSpc>
              <a:spcBef>
                <a:spcPts val="51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5" dirty="0">
                <a:solidFill>
                  <a:srgbClr val="F1F1F1"/>
                </a:solidFill>
                <a:latin typeface="Times New Roman"/>
                <a:cs typeface="Times New Roman"/>
              </a:rPr>
              <a:t>Stem: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Small and</a:t>
            </a:r>
            <a:r>
              <a:rPr sz="4000" spc="2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Erect.</a:t>
            </a:r>
            <a:endParaRPr sz="4000">
              <a:latin typeface="Times New Roman"/>
              <a:cs typeface="Times New Roman"/>
            </a:endParaRPr>
          </a:p>
          <a:p>
            <a:pPr marL="355600" marR="808355" indent="-342900">
              <a:lnSpc>
                <a:spcPts val="4320"/>
              </a:lnSpc>
              <a:spcBef>
                <a:spcPts val="107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5" dirty="0">
                <a:solidFill>
                  <a:srgbClr val="F1F1F1"/>
                </a:solidFill>
                <a:latin typeface="Times New Roman"/>
                <a:cs typeface="Times New Roman"/>
              </a:rPr>
              <a:t>Leaves: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Heart shaped,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Alternate,10–20</a:t>
            </a:r>
            <a:r>
              <a:rPr sz="4000" spc="-2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cm 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long.</a:t>
            </a:r>
            <a:endParaRPr sz="4000">
              <a:latin typeface="Times New Roman"/>
              <a:cs typeface="Times New Roman"/>
            </a:endParaRPr>
          </a:p>
          <a:p>
            <a:pPr marL="465455" indent="-453390">
              <a:lnSpc>
                <a:spcPct val="100000"/>
              </a:lnSpc>
              <a:spcBef>
                <a:spcPts val="450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5" dirty="0">
                <a:solidFill>
                  <a:srgbClr val="F1F1F1"/>
                </a:solidFill>
                <a:latin typeface="Times New Roman"/>
                <a:cs typeface="Times New Roman"/>
              </a:rPr>
              <a:t>Hight: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1.2–1.8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m</a:t>
            </a:r>
            <a:r>
              <a:rPr sz="4000" spc="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tall.</a:t>
            </a:r>
            <a:endParaRPr sz="4000">
              <a:latin typeface="Times New Roman"/>
              <a:cs typeface="Times New Roman"/>
            </a:endParaRPr>
          </a:p>
          <a:p>
            <a:pPr marL="465455" indent="-453390">
              <a:lnSpc>
                <a:spcPct val="100000"/>
              </a:lnSpc>
              <a:spcBef>
                <a:spcPts val="520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10" dirty="0">
                <a:solidFill>
                  <a:srgbClr val="F1F1F1"/>
                </a:solidFill>
                <a:latin typeface="Times New Roman"/>
                <a:cs typeface="Times New Roman"/>
              </a:rPr>
              <a:t>Propagation: </a:t>
            </a:r>
            <a:r>
              <a:rPr sz="4000" spc="-35" dirty="0">
                <a:solidFill>
                  <a:srgbClr val="F1F1F1"/>
                </a:solidFill>
                <a:latin typeface="Times New Roman"/>
                <a:cs typeface="Times New Roman"/>
              </a:rPr>
              <a:t>Typically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propagated from</a:t>
            </a:r>
            <a:r>
              <a:rPr sz="4000" spc="-1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1F1F1"/>
                </a:solidFill>
                <a:latin typeface="Times New Roman"/>
                <a:cs typeface="Times New Roman"/>
              </a:rPr>
              <a:t>seed.</a:t>
            </a:r>
            <a:endParaRPr sz="4000">
              <a:latin typeface="Times New Roman"/>
              <a:cs typeface="Times New Roman"/>
            </a:endParaRPr>
          </a:p>
          <a:p>
            <a:pPr marL="465455" indent="-453390">
              <a:lnSpc>
                <a:spcPct val="100000"/>
              </a:lnSpc>
              <a:spcBef>
                <a:spcPts val="52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10" dirty="0">
                <a:solidFill>
                  <a:srgbClr val="F1F1F1"/>
                </a:solidFill>
                <a:latin typeface="Times New Roman"/>
                <a:cs typeface="Times New Roman"/>
              </a:rPr>
              <a:t>Chromosome </a:t>
            </a:r>
            <a:r>
              <a:rPr sz="4000" b="1" spc="-5" dirty="0">
                <a:solidFill>
                  <a:srgbClr val="F1F1F1"/>
                </a:solidFill>
                <a:latin typeface="Times New Roman"/>
                <a:cs typeface="Times New Roman"/>
              </a:rPr>
              <a:t>Number: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2</a:t>
            </a:r>
            <a:r>
              <a:rPr sz="4000" i="1" spc="-5" dirty="0">
                <a:solidFill>
                  <a:srgbClr val="F1F1F1"/>
                </a:solidFill>
                <a:latin typeface="Times New Roman"/>
                <a:cs typeface="Times New Roman"/>
              </a:rPr>
              <a:t>n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= 130 and 2</a:t>
            </a:r>
            <a:r>
              <a:rPr sz="4000" i="1" spc="-5" dirty="0">
                <a:solidFill>
                  <a:srgbClr val="F1F1F1"/>
                </a:solidFill>
                <a:latin typeface="Times New Roman"/>
                <a:cs typeface="Times New Roman"/>
              </a:rPr>
              <a:t>n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=</a:t>
            </a:r>
            <a:r>
              <a:rPr sz="4000" spc="6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Times New Roman"/>
                <a:cs typeface="Times New Roman"/>
              </a:rPr>
              <a:t>72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7885" y="66497"/>
            <a:ext cx="79463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BOTANICAL</a:t>
            </a:r>
            <a:r>
              <a:rPr spc="-140" dirty="0"/>
              <a:t> </a:t>
            </a:r>
            <a:r>
              <a:rPr spc="-60" dirty="0"/>
              <a:t>DESCRIPTIONS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1"/>
            <a:ext cx="12192000" cy="434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79975"/>
            <a:ext cx="12191999" cy="247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836</Words>
  <Application>Microsoft Office PowerPoint</Application>
  <PresentationFormat>Custom</PresentationFormat>
  <Paragraphs>173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INTRODUCTION</vt:lpstr>
      <vt:lpstr>BENEFITS OF OKRA</vt:lpstr>
      <vt:lpstr>TAXONOMY</vt:lpstr>
      <vt:lpstr>Major Okra Growing Countries</vt:lpstr>
      <vt:lpstr>Slide 6</vt:lpstr>
      <vt:lpstr>Origin Of Okra</vt:lpstr>
      <vt:lpstr>BOTANICAL DESCRIPTIONS</vt:lpstr>
      <vt:lpstr>Slide 9</vt:lpstr>
      <vt:lpstr>FLORAL BIOLOGY</vt:lpstr>
      <vt:lpstr>Slide 11</vt:lpstr>
      <vt:lpstr>Types Of Okra</vt:lpstr>
      <vt:lpstr>Variety and cultivar</vt:lpstr>
      <vt:lpstr>BREEDING OBJECTIVES</vt:lpstr>
      <vt:lpstr>Breeding Methods</vt:lpstr>
      <vt:lpstr>PURE-LINE SELECTION</vt:lpstr>
      <vt:lpstr>Slide 17</vt:lpstr>
      <vt:lpstr>Advantages</vt:lpstr>
      <vt:lpstr>PEDIGREE METHOD</vt:lpstr>
      <vt:lpstr>Slide 20</vt:lpstr>
      <vt:lpstr>MUTATION BREEDING</vt:lpstr>
      <vt:lpstr>Slide 22</vt:lpstr>
      <vt:lpstr>Advantages</vt:lpstr>
      <vt:lpstr>HETEROSIS BREEDING</vt:lpstr>
      <vt:lpstr>Slide 25</vt:lpstr>
      <vt:lpstr>POLLINATION</vt:lpstr>
      <vt:lpstr>CONSTRAINTS OF OKRA PRODUCTION</vt:lpstr>
      <vt:lpstr>Slide 28</vt:lpstr>
      <vt:lpstr>Others:</vt:lpstr>
      <vt:lpstr>Slide 30</vt:lpstr>
      <vt:lpstr>CONCLUSION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HARI RAM KUMAR BANDI</cp:lastModifiedBy>
  <cp:revision>1</cp:revision>
  <dcterms:created xsi:type="dcterms:W3CDTF">2020-05-29T13:32:10Z</dcterms:created>
  <dcterms:modified xsi:type="dcterms:W3CDTF">2020-05-29T13:43:51Z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2020-05-29T00:00:00Z</vt:filetime>
  </property>
</Properties>
</file>