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e1e05002aa5e8f6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e1e05002aa5e8f6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61a31a948874de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61a31a948874de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e1e05002aa5e8f6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e1e05002aa5e8f6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e1e05002aa5e8f6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e1e05002aa5e8f6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e1e05002aa5e8f6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e1e05002aa5e8f6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e1e05002aa5e8f6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e1e05002aa5e8f6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1e05002aa5e8f6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1e05002aa5e8f6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e1e05002aa5e8f6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e1e05002aa5e8f6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e1e05002aa5e8f6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e1e05002aa5e8f6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10800000" flipH="1">
            <a:off x="1727500" y="1776680"/>
            <a:ext cx="65877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363750" y="2145000"/>
            <a:ext cx="7315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835950" y="1063081"/>
            <a:ext cx="6370800" cy="160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dirty="0"/>
              <a:t>Leguminosae/Fabaceae</a:t>
            </a:r>
            <a:endParaRPr sz="23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dirty="0"/>
              <a:t>By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dirty="0" err="1"/>
              <a:t>Dr.</a:t>
            </a:r>
            <a:r>
              <a:rPr lang="en-GB" sz="2300" b="1" dirty="0"/>
              <a:t> GYANRANJAN MAHALIK</a:t>
            </a:r>
            <a:endParaRPr sz="23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914400" y="1776675"/>
            <a:ext cx="7315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7750" y="0"/>
            <a:ext cx="7079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1941800" y="152400"/>
            <a:ext cx="6287700" cy="9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 b="1">
                <a:solidFill>
                  <a:srgbClr val="0000FF"/>
                </a:solidFill>
              </a:rPr>
              <a:t>Contents</a:t>
            </a:r>
            <a:endParaRPr sz="4700" b="1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941900" y="1577325"/>
            <a:ext cx="6287700" cy="25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AutoNum type="arabicPeriod"/>
            </a:pPr>
            <a:r>
              <a:rPr lang="en-GB" sz="3100" b="1"/>
              <a:t>Introduction </a:t>
            </a:r>
            <a:endParaRPr sz="3100" b="1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AutoNum type="arabicPeriod"/>
            </a:pPr>
            <a:r>
              <a:rPr lang="en-GB" sz="3100" b="1"/>
              <a:t>Systematic position</a:t>
            </a:r>
            <a:endParaRPr sz="3100" b="1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AutoNum type="arabicPeriod"/>
            </a:pPr>
            <a:r>
              <a:rPr lang="en-GB" sz="3100" b="1"/>
              <a:t>Distribution </a:t>
            </a:r>
            <a:endParaRPr sz="3100" b="1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AutoNum type="arabicPeriod"/>
            </a:pPr>
            <a:r>
              <a:rPr lang="en-GB" sz="3100" b="1"/>
              <a:t>General characteristics </a:t>
            </a:r>
            <a:endParaRPr sz="3100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 rot="2406673" flipH="1">
            <a:off x="2926127" y="-1216866"/>
            <a:ext cx="6444470" cy="396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2136625" y="454175"/>
            <a:ext cx="6271200" cy="6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 b="1">
                <a:solidFill>
                  <a:srgbClr val="0000FF"/>
                </a:solidFill>
              </a:rPr>
              <a:t>Introduction </a:t>
            </a:r>
            <a:endParaRPr sz="3300" b="1">
              <a:solidFill>
                <a:srgbClr val="0000FF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639925" y="1472575"/>
            <a:ext cx="7504200" cy="3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The Fabaceae or leguminosae,commonly known as the legume,pea or bean family, are a  large and economically important family of flowering plants.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The family is the third-largest landplant family in number of species.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1949101" y="605904"/>
            <a:ext cx="6372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rgbClr val="0000FF"/>
                </a:solidFill>
              </a:rPr>
              <a:t>Systematic position</a:t>
            </a:r>
            <a:endParaRPr sz="3000" b="1">
              <a:solidFill>
                <a:srgbClr val="0000FF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1949100" y="1619550"/>
            <a:ext cx="6280500" cy="27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Kingdom-Plantae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Class-Dicotyledonae 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Sub class-Polypetalae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Series-calyciflorae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Order-Leguminales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Georgia"/>
              <a:buChar char="●"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Family-Fabaceae 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2275446" y="514469"/>
            <a:ext cx="5601000" cy="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0000FF"/>
                </a:solidFill>
              </a:rPr>
              <a:t>Distribution </a:t>
            </a:r>
            <a:endParaRPr sz="2800" b="1">
              <a:solidFill>
                <a:srgbClr val="0000FF"/>
              </a:solidFill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1828800" y="1364007"/>
            <a:ext cx="7315200" cy="19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>
                <a:latin typeface="Georgia"/>
                <a:ea typeface="Georgia"/>
                <a:cs typeface="Georgia"/>
                <a:sym typeface="Georgia"/>
              </a:rPr>
              <a:t>Consists of about 500 genera and 10,000 species.It is widely distributed in warm temperature regions through out the world except in arctic region.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Google Shape;89;p17"/>
          <p:cNvSpPr txBox="1"/>
          <p:nvPr/>
        </p:nvSpPr>
        <p:spPr>
          <a:xfrm rot="-322" flipH="1">
            <a:off x="1475654" y="3088095"/>
            <a:ext cx="6400800" cy="18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Family divides into 3 subfamilys.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Georgia"/>
              <a:buAutoNum type="arabicPeriod"/>
            </a:pP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Alimosaceae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Georgia"/>
              <a:buAutoNum type="arabicPeriod"/>
            </a:pP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Caesalpinioiceae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Georgia"/>
              <a:buAutoNum type="arabicPeriod"/>
            </a:pP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Papilionoiceae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914400" y="2150225"/>
            <a:ext cx="7315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 txBox="1"/>
          <p:nvPr/>
        </p:nvSpPr>
        <p:spPr>
          <a:xfrm rot="-423" flipH="1">
            <a:off x="1828790" y="953827"/>
            <a:ext cx="7315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8"/>
          <p:cNvSpPr txBox="1"/>
          <p:nvPr/>
        </p:nvSpPr>
        <p:spPr>
          <a:xfrm flipH="1">
            <a:off x="1991887" y="355619"/>
            <a:ext cx="5847000" cy="5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>
                <a:solidFill>
                  <a:srgbClr val="0000FF"/>
                </a:solidFill>
              </a:rPr>
              <a:t>General characteristics </a:t>
            </a:r>
            <a:endParaRPr sz="2700" b="1">
              <a:solidFill>
                <a:srgbClr val="0000FF"/>
              </a:solidFill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601257" y="815211"/>
            <a:ext cx="7315200" cy="4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Habit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Annual or perennial,herbs,shrubs ,trees or climber</a:t>
            </a:r>
            <a:endParaRPr sz="25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Root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   </a:t>
            </a: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Fibrous taproot often develops nodules in herbs .nitrogen fixing bacteria live in these nodules.</a:t>
            </a:r>
            <a:endParaRPr sz="25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Stem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   </a:t>
            </a: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Herbaceous, cylindrical, tendril,climber</a:t>
            </a:r>
            <a:endParaRPr sz="25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Leaves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-GB" sz="25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GB" sz="2500" b="1">
                <a:latin typeface="Georgia"/>
                <a:ea typeface="Georgia"/>
                <a:cs typeface="Georgia"/>
                <a:sym typeface="Georgia"/>
              </a:rPr>
              <a:t>petiolate ,alternate compound , Stipulus, may be modified in to leaves or thrones, parallel venation.</a:t>
            </a:r>
            <a:endParaRPr sz="25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 rot="2523">
            <a:off x="1777527" y="363011"/>
            <a:ext cx="6949202" cy="51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Inflorescence   :</a:t>
            </a: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Racemose or cymose, the flowers are clustered in heads .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Flower </a:t>
            </a: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7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 Pedicillate,bractate,actinomorphic or zygomorphic,regular,complete,hermaphrodite,pentamerous,hypogynous but slightly perigynous .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Calyx   :</a:t>
            </a: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Five or sometimes four sepals, free or fused green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Corolla   :</a:t>
            </a:r>
            <a:r>
              <a:rPr lang="en-GB" sz="2700" b="1">
                <a:latin typeface="Georgia"/>
                <a:ea typeface="Georgia"/>
                <a:cs typeface="Georgia"/>
                <a:sym typeface="Georgia"/>
              </a:rPr>
              <a:t>Five or sometimes 4 petals ;free or United colour.</a:t>
            </a:r>
            <a:endParaRPr sz="27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 txBox="1"/>
          <p:nvPr/>
        </p:nvSpPr>
        <p:spPr>
          <a:xfrm>
            <a:off x="1636400" y="-1"/>
            <a:ext cx="7315200" cy="50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Carpel   </a:t>
            </a:r>
            <a:r>
              <a:rPr lang="en-GB" sz="2600" b="1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GB" sz="26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GB" sz="2600" b="1">
                <a:latin typeface="Georgia"/>
                <a:ea typeface="Georgia"/>
                <a:cs typeface="Georgia"/>
                <a:sym typeface="Georgia"/>
              </a:rPr>
              <a:t>Monocarpellary,ovary superior,placentation marginal .</a:t>
            </a:r>
            <a:endParaRPr sz="26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Stamen   :</a:t>
            </a:r>
            <a:r>
              <a:rPr lang="en-GB" sz="2600" b="1">
                <a:latin typeface="Georgia"/>
                <a:ea typeface="Georgia"/>
                <a:cs typeface="Georgia"/>
                <a:sym typeface="Georgia"/>
              </a:rPr>
              <a:t>Numerous stamens ,Polyandrous in some cases. </a:t>
            </a:r>
            <a:endParaRPr sz="26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Fruits     :</a:t>
            </a:r>
            <a:r>
              <a:rPr lang="en-GB" sz="2600" b="1">
                <a:latin typeface="Georgia"/>
                <a:ea typeface="Georgia"/>
                <a:cs typeface="Georgia"/>
                <a:sym typeface="Georgia"/>
              </a:rPr>
              <a:t>Legume or sometimes loment.</a:t>
            </a:r>
            <a:endParaRPr sz="26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Seeds      :</a:t>
            </a:r>
            <a:r>
              <a:rPr lang="en-GB" sz="2600" b="1">
                <a:latin typeface="Georgia"/>
                <a:ea typeface="Georgia"/>
                <a:cs typeface="Georgia"/>
                <a:sym typeface="Georgia"/>
              </a:rPr>
              <a:t>Non-endospermic seed .</a:t>
            </a:r>
            <a:endParaRPr sz="26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Androecium    :</a:t>
            </a:r>
            <a:r>
              <a:rPr lang="en-GB" sz="2600" b="1">
                <a:latin typeface="Georgia"/>
                <a:ea typeface="Georgia"/>
                <a:cs typeface="Georgia"/>
                <a:sym typeface="Georgia"/>
              </a:rPr>
              <a:t>10 stamen,diadelphous arranged in two bundles of 9+1 that is 9 United and one free </a:t>
            </a:r>
            <a:endParaRPr sz="26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Gynoecium   :</a:t>
            </a:r>
            <a:r>
              <a:rPr lang="en-GB" sz="2600" b="1">
                <a:latin typeface="Georgia"/>
                <a:ea typeface="Georgia"/>
                <a:cs typeface="Georgia"/>
                <a:sym typeface="Georgia"/>
              </a:rPr>
              <a:t>Monocarpellary, unilocular superior ovary with many ovules,style long and curved,stigma hairy and simple .</a:t>
            </a:r>
            <a:endParaRPr sz="26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13536" y="0"/>
            <a:ext cx="71437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296</Words>
  <Application>Microsoft Office PowerPoint</Application>
  <PresentationFormat>On-screen Show (16:9)</PresentationFormat>
  <Paragraphs>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Georgia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Gyanranjan Mahalik</cp:lastModifiedBy>
  <cp:revision>3</cp:revision>
  <dcterms:modified xsi:type="dcterms:W3CDTF">2023-07-07T10:08:57Z</dcterms:modified>
</cp:coreProperties>
</file>