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10080625" cy="7559675"/>
  <p:notesSz cx="7559675" cy="10691813"/>
  <p:defaultTextStyle>
    <a:defPPr>
      <a:defRPr lang="en-IN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Noto Sans CJK SC Regular" charset="0"/>
        <a:cs typeface="Noto Sans CJK SC Regular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Noto Sans CJK SC Regular" charset="0"/>
        <a:cs typeface="Noto Sans CJK SC Regular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Noto Sans CJK SC Regular" charset="0"/>
        <a:cs typeface="Noto Sans CJK SC Regular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Noto Sans CJK SC Regular" charset="0"/>
        <a:cs typeface="Noto Sans CJK SC Regular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Noto Sans CJK SC Regular" charset="0"/>
        <a:cs typeface="Noto Sans CJK SC Regular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Noto Sans CJK SC Regular" charset="0"/>
        <a:cs typeface="Noto Sans CJK SC Regular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Noto Sans CJK SC Regular" charset="0"/>
        <a:cs typeface="Noto Sans CJK SC Regular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Noto Sans CJK SC Regular" charset="0"/>
        <a:cs typeface="Noto Sans CJK SC Regular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Noto Sans CJK SC Regular" charset="0"/>
        <a:cs typeface="Noto Sans CJK SC Regular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04" y="-72"/>
      </p:cViewPr>
      <p:guideLst>
        <p:guide orient="horz" pos="2381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 cap="sq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IN" altLang="en-US">
              <a:latin typeface="Arial" pitchFamily="34" charset="0"/>
            </a:endParaRPr>
          </a:p>
        </p:txBody>
      </p:sp>
      <p:sp>
        <p:nvSpPr>
          <p:cNvPr id="2051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IN" altLang="en-US">
              <a:latin typeface="Arial" pitchFamily="34" charset="0"/>
            </a:endParaRPr>
          </a:p>
        </p:txBody>
      </p:sp>
      <p:sp>
        <p:nvSpPr>
          <p:cNvPr id="3076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0350" cy="4003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hdr"/>
          </p:nvPr>
        </p:nvSpPr>
        <p:spPr bwMode="auto">
          <a:xfrm>
            <a:off x="1511300" y="5880100"/>
            <a:ext cx="6043613" cy="4806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dt"/>
          </p:nvPr>
        </p:nvSpPr>
        <p:spPr bwMode="auto">
          <a:xfrm>
            <a:off x="0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6B40422C-FDEE-4371-A57F-3849A29C3A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31BE5-40D4-4207-A149-9B41921D09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59CE2-12ED-4C39-B9B1-DAC0DE136E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5362" cy="5846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5846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C35D2-E57F-41AF-A959-399965D831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08FFF-883C-4A84-98AE-3518974728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5C206-4510-4C5D-B896-A5F628E307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6112" cy="4379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1750" y="1768475"/>
            <a:ext cx="4457700" cy="4379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16A32-AC14-44A4-8DE8-6EF101312D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A3B29-3CB0-4AE3-BE0D-2C383A0D47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1C58C-082C-4A4D-8AE8-6581E707F0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FD800-70D0-4B24-BEA1-FC3D0CE688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BC3F8-FE30-4EE6-A944-D149F2FC0A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9CECA-E5F4-48CF-B37E-0245C16FC9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95263" y="30163"/>
            <a:ext cx="9805987" cy="7559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6212" cy="1257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6212" cy="4379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44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448050" y="6886575"/>
            <a:ext cx="3190875" cy="5159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7227888" y="6886575"/>
            <a:ext cx="3190875" cy="5159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503238" y="6886575"/>
            <a:ext cx="2343150" cy="5159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SzPct val="100000"/>
              <a:defRPr sz="1400">
                <a:solidFill>
                  <a:srgbClr val="000000"/>
                </a:solidFill>
                <a:latin typeface="Times New Roman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711D8F13-EF65-4D37-B4B4-290D567B7B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2pPr>
      <a:lvl3pPr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3pPr>
      <a:lvl4pPr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4pPr>
      <a:lvl5pPr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5pPr>
      <a:lvl6pPr marL="25146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6pPr>
      <a:lvl7pPr marL="29718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7pPr>
      <a:lvl8pPr marL="34290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8pPr>
      <a:lvl9pPr marL="3886200" indent="-228600" algn="ctr" defTabSz="449263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9pPr>
    </p:titleStyle>
    <p:bodyStyle>
      <a:lvl1pPr marL="342900" indent="-342900" algn="l" defTabSz="449263" rtl="0" eaLnBrk="1" fontAlgn="base" hangingPunct="1">
        <a:lnSpc>
          <a:spcPct val="93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lnSpc>
          <a:spcPct val="93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lnSpc>
          <a:spcPct val="93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lnSpc>
          <a:spcPct val="93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lnSpc>
          <a:spcPct val="9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sz="4400" dirty="0" smtClean="0">
                <a:latin typeface="Times New Roman" pitchFamily="18" charset="0"/>
                <a:cs typeface="Times New Roman" pitchFamily="18" charset="0"/>
              </a:rPr>
              <a:t>MODULE 3.3.2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2A831BE5-40D4-4207-A149-9B41921D094A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6125" y="1768475"/>
            <a:ext cx="7553325" cy="5371217"/>
          </a:xfrm>
        </p:spPr>
        <p:txBody>
          <a:bodyPr/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Contrast sensitivity is related to the visual functioning more closely than visual acuity. Contrast assessment can be done with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Pelli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-Robson contrast sensitivity chart at one meter, Lea contrast flip chart, Hiding Heidi contrast test chart.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patient with low contrast acuity will have to be prescribed a low vision aid with higher than expected magnification, higher illumination and/ or absorptive filters or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typoscopes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5A08FFF-883C-4A84-98AE-3518974728DC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8115" y="503979"/>
            <a:ext cx="7721335" cy="6971699"/>
          </a:xfrm>
        </p:spPr>
        <p:txBody>
          <a:bodyPr/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Color vision Testing - It can be done by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Ishihara’s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pseudoisochromatic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color plates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or by asking the patient to discriminate, match or sort out various color threads or buttons.</a:t>
            </a:r>
          </a:p>
          <a:p>
            <a:pPr algn="just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Electrophysiological tests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Electroretinogram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(ERG) 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Electro-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oculogram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(EOG) 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Visually Evoked potential (VEP) – It is very helpful in patients of cortical blindness, LCA, mentally retarded patients, infants or kids where the visual acuity cannot be estimated subjectively and has a poor visual prognosis.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5A08FFF-883C-4A84-98AE-3518974728DC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Reference </a:t>
            </a:r>
          </a:p>
        </p:txBody>
      </p:sp>
      <p:sp>
        <p:nvSpPr>
          <p:cNvPr id="4608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2182813" y="1768476"/>
            <a:ext cx="7386638" cy="4379913"/>
          </a:xfrm>
        </p:spPr>
        <p:txBody>
          <a:bodyPr/>
          <a:lstStyle/>
          <a:p>
            <a:pPr algn="just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Essentials of low vision practice ; Richard L. Brilliant.PG 261 </a:t>
            </a:r>
          </a:p>
          <a:p>
            <a:pPr algn="just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Low vision rehabilitation manual.PG-15 TO 45. </a:t>
            </a:r>
          </a:p>
          <a:p>
            <a:pPr algn="just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LOW VISION AIDS BY MONICA CHAUDARY PG NO -25.</a:t>
            </a:r>
          </a:p>
          <a:p>
            <a:pPr algn="just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LOW VISION MANUAL BY JONATHAN JACKSON PG-NO-319-336</a:t>
            </a:r>
          </a:p>
          <a:p>
            <a:pPr algn="just"/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5A08FFF-883C-4A84-98AE-3518974728DC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Refraction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0130" y="1343942"/>
            <a:ext cx="7469320" cy="6215733"/>
          </a:xfrm>
        </p:spPr>
        <p:txBody>
          <a:bodyPr/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All visually impaired patients should undergo refraction to ensure optimal correction for achieving best corrected visual acuity. Most low vision devices are used in conjunction with refractive correction. 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presence of uncorrected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presbyopia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or significant uncorrected refractive error could affect success with low vision devices.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5A08FFF-883C-4A84-98AE-3518974728DC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6125" y="993755"/>
            <a:ext cx="7553325" cy="6397927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Tips for Refraction in patients with low vision:</a:t>
            </a:r>
          </a:p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Auto-refractors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have limited use, due to media problems or eccentric viewing (off axis fixation). 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Previous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glasses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can be a good starting point </a:t>
            </a:r>
          </a:p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Keratometry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can be useful to determine the amount and axis of cylinder. Patient may have difficulty in fixation. </a:t>
            </a:r>
          </a:p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Retinoscopy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is most useful tool for refraction for low vision, especially if the patient is poor responder.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5A08FFF-883C-4A84-98AE-3518974728DC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2120" y="503978"/>
            <a:ext cx="7974145" cy="6887704"/>
          </a:xfrm>
        </p:spPr>
        <p:txBody>
          <a:bodyPr/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Amount of magnification can be calculated based on the present visual acuity and the required visual acuity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(a) If VA is measured in 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LogMAR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notation: 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Magnification = (1. 25)n </a:t>
            </a:r>
          </a:p>
          <a:p>
            <a:pPr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Where n = number of steps </a:t>
            </a:r>
          </a:p>
          <a:p>
            <a:pPr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If the present acuity = 0.5 and the required acuity = 0.1 </a:t>
            </a:r>
          </a:p>
          <a:p>
            <a:pPr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Then Magnification = (1.25)4 = 2.44x </a:t>
            </a:r>
          </a:p>
          <a:p>
            <a:pPr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Magnification required = Required VA /Present VA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Magnification required = 6 x 60 /6 x 6=10X</a:t>
            </a:r>
          </a:p>
          <a:p>
            <a:pPr algn="just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5A08FFF-883C-4A84-98AE-3518974728DC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099" y="301625"/>
            <a:ext cx="7973351" cy="1257300"/>
          </a:xfrm>
        </p:spPr>
        <p:txBody>
          <a:bodyPr/>
          <a:lstStyle/>
          <a:p>
            <a:r>
              <a:rPr lang="en-US" sz="35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4.Ocular Motility and Binocular Vision Assessment</a:t>
            </a:r>
            <a:endParaRPr lang="en-US" sz="35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6125" y="1427939"/>
            <a:ext cx="7553325" cy="5707203"/>
          </a:xfrm>
        </p:spPr>
        <p:txBody>
          <a:bodyPr/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Gross assessment of ocular alignment, binocularity and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stereopsis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is needed.</a:t>
            </a:r>
          </a:p>
          <a:p>
            <a:pPr algn="just">
              <a:buNone/>
            </a:pPr>
            <a:r>
              <a:rPr lang="en-US" sz="2800" b="1" i="1" dirty="0" smtClean="0">
                <a:solidFill>
                  <a:schemeClr val="accent2">
                    <a:lumMod val="50000"/>
                  </a:schemeClr>
                </a:solidFill>
              </a:rPr>
              <a:t>    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5A08FFF-883C-4A84-98AE-3518974728DC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accent2">
                    <a:lumMod val="50000"/>
                  </a:schemeClr>
                </a:solidFill>
              </a:rPr>
              <a:t>5.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Visual Field Assessment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5602" y="1768475"/>
            <a:ext cx="7743848" cy="4379913"/>
          </a:xfrm>
        </p:spPr>
        <p:txBody>
          <a:bodyPr/>
          <a:lstStyle/>
          <a:p>
            <a:pPr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size and location of the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scotoma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can affect reading ability, despite appropriate magnification and visual acuity improvement</a:t>
            </a:r>
          </a:p>
          <a:p>
            <a:pPr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Visual field assessment is important for orientation, mobility training, to guide patient for preferred retinal fixation or environmental modifications Assessment can be done using: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5A08FFF-883C-4A84-98AE-3518974728DC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6125" y="1768475"/>
            <a:ext cx="7553325" cy="5455214"/>
          </a:xfrm>
        </p:spPr>
        <p:txBody>
          <a:bodyPr/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Confrontation method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for gross field defect is evaluated. </a:t>
            </a:r>
          </a:p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Amsler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or threshold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Amsler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grid assessment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The presence of significant distortion may hamper the quality of vision. </a:t>
            </a:r>
          </a:p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Goldman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Perimetry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– It is very useful to quantitatively locate the size and extent of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scotoma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to evaluate tunnel vision or peripheral visual field loss.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5A08FFF-883C-4A84-98AE-3518974728DC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     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Ocular Health Assessment</a:t>
            </a:r>
            <a:endParaRPr lang="en-US" sz="4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4135" y="1768475"/>
            <a:ext cx="7385315" cy="5623207"/>
          </a:xfrm>
        </p:spPr>
        <p:txBody>
          <a:bodyPr/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External examination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adnexa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lids, conjunctiva, cornea, iris, lens, and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pupillary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responses) </a:t>
            </a:r>
          </a:p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Biomicroscopy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(lids, lashes, conjunctiva, tear film, cornea, anterior chamber, iris, and lens) </a:t>
            </a:r>
          </a:p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Tonometry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 Central and peripheral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fundus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examination under dilated pupils, unless contraindicated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5A08FFF-883C-4A84-98AE-3518974728DC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 Supplemental Testing</a:t>
            </a:r>
            <a:endParaRPr lang="en-US" sz="35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8115" y="1427939"/>
            <a:ext cx="7721335" cy="5791199"/>
          </a:xfrm>
        </p:spPr>
        <p:txBody>
          <a:bodyPr/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Glare testing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Patients with albinism, cataract, posterior capsular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opacification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aniridia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corneal opacities, corneal edema, glaucoma,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lasered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proliferative diabetic retinopathy, etc may suffer from glare. </a:t>
            </a:r>
          </a:p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Testing glare acuity signifies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need to add filters or contrast enhancers to improve the distance vision. </a:t>
            </a:r>
          </a:p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Glare disability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can be tested objectively by using glare acuity tester and auto refractors, or subjectively by patients’ complaints, comparing the visual acuity with or without illumination in vision chart.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45A08FFF-883C-4A84-98AE-3518974728DC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ndian defination and classification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Noto Sans CJK SC Regular"/>
        <a:cs typeface="Noto Sans CJK SC Regular"/>
      </a:majorFont>
      <a:minorFont>
        <a:latin typeface="Arial"/>
        <a:ea typeface="Noto Sans CJK SC Regular"/>
        <a:cs typeface="Noto Sans CJK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indian defination and classification</Template>
  <TotalTime>1</TotalTime>
  <Words>687</Words>
  <Application>Microsoft Office PowerPoint</Application>
  <PresentationFormat>Custom</PresentationFormat>
  <Paragraphs>58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indian defination and classification</vt:lpstr>
      <vt:lpstr>MODULE 3.3.2</vt:lpstr>
      <vt:lpstr>3. Refraction</vt:lpstr>
      <vt:lpstr>Slide 3</vt:lpstr>
      <vt:lpstr>Slide 4</vt:lpstr>
      <vt:lpstr>4.Ocular Motility and Binocular Vision Assessment</vt:lpstr>
      <vt:lpstr>5. Visual Field Assessment</vt:lpstr>
      <vt:lpstr>Slide 7</vt:lpstr>
      <vt:lpstr>     Ocular Health Assessment</vt:lpstr>
      <vt:lpstr>7. Supplemental Testing</vt:lpstr>
      <vt:lpstr>Slide 10</vt:lpstr>
      <vt:lpstr>Slide 11</vt:lpstr>
      <vt:lpstr>Reference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3.3.2</dc:title>
  <dc:creator>Dell</dc:creator>
  <cp:lastModifiedBy>Dell</cp:lastModifiedBy>
  <cp:revision>2</cp:revision>
  <cp:lastPrinted>1601-01-01T00:00:00Z</cp:lastPrinted>
  <dcterms:created xsi:type="dcterms:W3CDTF">2019-12-13T12:06:26Z</dcterms:created>
  <dcterms:modified xsi:type="dcterms:W3CDTF">2019-12-18T05:09:48Z</dcterms:modified>
</cp:coreProperties>
</file>