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1" r:id="rId6"/>
    <p:sldId id="262" r:id="rId7"/>
    <p:sldId id="263" r:id="rId8"/>
    <p:sldId id="294" r:id="rId9"/>
    <p:sldId id="296" r:id="rId10"/>
    <p:sldId id="295" r:id="rId11"/>
    <p:sldId id="297" r:id="rId12"/>
    <p:sldId id="298" r:id="rId13"/>
    <p:sldId id="301" r:id="rId14"/>
    <p:sldId id="299" r:id="rId15"/>
    <p:sldId id="300" r:id="rId16"/>
    <p:sldId id="302" r:id="rId17"/>
    <p:sldId id="303" r:id="rId18"/>
    <p:sldId id="304" r:id="rId19"/>
    <p:sldId id="305" r:id="rId20"/>
    <p:sldId id="260"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306" r:id="rId42"/>
    <p:sldId id="284" r:id="rId43"/>
    <p:sldId id="285" r:id="rId44"/>
    <p:sldId id="286" r:id="rId45"/>
    <p:sldId id="287" r:id="rId46"/>
    <p:sldId id="291" r:id="rId47"/>
    <p:sldId id="288" r:id="rId48"/>
    <p:sldId id="289" r:id="rId49"/>
    <p:sldId id="290" r:id="rId50"/>
    <p:sldId id="292" r:id="rId51"/>
    <p:sldId id="29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investopedia.com/terms/p/perfectcompetition.asp" TargetMode="External"/><Relationship Id="rId2" Type="http://schemas.openxmlformats.org/officeDocument/2006/relationships/hyperlink" Target="https://www.facebook.com/dialog/share?app_id=371867692868423&amp;display=popup&amp;href=http://www.investopedia.com/ask/answers/032515/what-difference-between-perfect-and-imperfect-competition.asp?utm_source=facebook&amp;utm_medium=social&amp;utm_campaign=shareurlbuttons&amp;redirect_uri=http://www.investopedia.com/misc/callback/facebook/" TargetMode="External"/><Relationship Id="rId1" Type="http://schemas.openxmlformats.org/officeDocument/2006/relationships/slideLayout" Target="../slideLayouts/slideLayout2.xml"/><Relationship Id="rId5" Type="http://schemas.openxmlformats.org/officeDocument/2006/relationships/hyperlink" Target="http://www.investopedia.com/terms/b/barrierstoentry.asp" TargetMode="External"/><Relationship Id="rId4" Type="http://schemas.openxmlformats.org/officeDocument/2006/relationships/hyperlink" Target="http://www.investopedia.com/terms/m/market-price.asp"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arket_segmentation" TargetMode="External"/><Relationship Id="rId2" Type="http://schemas.openxmlformats.org/officeDocument/2006/relationships/hyperlink" Target="https://en.wikipedia.org/wiki/Target_markets" TargetMode="External"/><Relationship Id="rId1" Type="http://schemas.openxmlformats.org/officeDocument/2006/relationships/slideLayout" Target="../slideLayouts/slideLayout2.xml"/><Relationship Id="rId4" Type="http://schemas.openxmlformats.org/officeDocument/2006/relationships/hyperlink" Target="https://en.wikipedia.org/wiki/Consumer_behavior"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Economi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Market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Agricultural marketing can be defined as comprising of all activities involved in supply of farm inputs to the farmers and movement of agricultural products from the farmers to the consumers.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subject matter</a:t>
            </a:r>
            <a:endParaRPr lang="en-US" dirty="0"/>
          </a:p>
        </p:txBody>
      </p:sp>
      <p:sp>
        <p:nvSpPr>
          <p:cNvPr id="3" name="Content Placeholder 2"/>
          <p:cNvSpPr>
            <a:spLocks noGrp="1"/>
          </p:cNvSpPr>
          <p:nvPr>
            <p:ph idx="1"/>
          </p:nvPr>
        </p:nvSpPr>
        <p:spPr/>
        <p:txBody>
          <a:bodyPr/>
          <a:lstStyle/>
          <a:p>
            <a:r>
              <a:rPr lang="en-US" dirty="0" smtClean="0"/>
              <a:t>Agricultural Marketing in a broader sense is concerned with the marketing of farm products produced by the farmers and of farm inputs required by them in the production of these farm products.</a:t>
            </a:r>
          </a:p>
          <a:p>
            <a:r>
              <a:rPr lang="en-US" dirty="0" smtClean="0"/>
              <a:t>                Thus the subject of agricultural marketing includes product marketing as well as input marketing.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Agricultural Marketing – 1 . Output marketing</a:t>
            </a:r>
          </a:p>
          <a:p>
            <a:r>
              <a:rPr lang="en-US" dirty="0" smtClean="0"/>
              <a:t>                                            2. Input marketing </a:t>
            </a:r>
          </a:p>
          <a:p>
            <a:endParaRPr lang="en-US" dirty="0" smtClean="0"/>
          </a:p>
          <a:p>
            <a:r>
              <a:rPr lang="en-US" b="1" dirty="0" smtClean="0"/>
              <a:t>Output marketing</a:t>
            </a:r>
            <a:r>
              <a:rPr lang="en-US" dirty="0" smtClean="0"/>
              <a:t> – with increased surplus of the crops following the technological breakthrough.</a:t>
            </a:r>
          </a:p>
          <a:p>
            <a:r>
              <a:rPr lang="en-US" b="1" dirty="0" smtClean="0"/>
              <a:t>Input marketing</a:t>
            </a:r>
            <a:r>
              <a:rPr lang="en-US" dirty="0" smtClean="0"/>
              <a:t> – negligible because farmers in the past used local seeds and farmyard manure. </a:t>
            </a:r>
          </a:p>
          <a:p>
            <a:r>
              <a:rPr lang="en-US" dirty="0" smtClean="0"/>
              <a:t>       Importance of inputs – improved seeds, fertilizers, insecticides and pesticides, farm machinery, implements  has increased over time.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Thus the scope of agricultural marketing include both product marketing and input marketing. </a:t>
            </a:r>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matter</a:t>
            </a:r>
            <a:endParaRPr lang="en-US" dirty="0"/>
          </a:p>
        </p:txBody>
      </p:sp>
      <p:sp>
        <p:nvSpPr>
          <p:cNvPr id="3" name="Content Placeholder 2"/>
          <p:cNvSpPr>
            <a:spLocks noGrp="1"/>
          </p:cNvSpPr>
          <p:nvPr>
            <p:ph idx="1"/>
          </p:nvPr>
        </p:nvSpPr>
        <p:spPr/>
        <p:txBody>
          <a:bodyPr/>
          <a:lstStyle/>
          <a:p>
            <a:r>
              <a:rPr lang="en-US" dirty="0" smtClean="0"/>
              <a:t>The subject of agricultural marketing includes marketing functions, agencies, channels, efficiency and costs, price spread ad market integration, producer’s surplus, </a:t>
            </a:r>
            <a:r>
              <a:rPr lang="en-US" dirty="0" err="1" smtClean="0"/>
              <a:t>govt</a:t>
            </a:r>
            <a:r>
              <a:rPr lang="en-US" dirty="0" smtClean="0"/>
              <a:t> policy and research, training and statistics on agricultural marketing and imports / exports of agricultural commodities.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understanding/ Scope of </a:t>
            </a:r>
            <a:r>
              <a:rPr lang="en-US" dirty="0" err="1" smtClean="0"/>
              <a:t>Agril</a:t>
            </a:r>
            <a:r>
              <a:rPr lang="en-US" dirty="0" smtClean="0"/>
              <a:t>. Marketing</a:t>
            </a:r>
            <a:endParaRPr lang="en-US" dirty="0"/>
          </a:p>
        </p:txBody>
      </p:sp>
      <p:sp>
        <p:nvSpPr>
          <p:cNvPr id="3" name="Content Placeholder 2"/>
          <p:cNvSpPr>
            <a:spLocks noGrp="1"/>
          </p:cNvSpPr>
          <p:nvPr>
            <p:ph idx="1"/>
          </p:nvPr>
        </p:nvSpPr>
        <p:spPr/>
        <p:txBody>
          <a:bodyPr/>
          <a:lstStyle/>
          <a:p>
            <a:r>
              <a:rPr lang="en-US" dirty="0" smtClean="0"/>
              <a:t>An efficient marketing system </a:t>
            </a:r>
            <a:r>
              <a:rPr lang="en-US" dirty="0" err="1" smtClean="0"/>
              <a:t>minimises</a:t>
            </a:r>
            <a:r>
              <a:rPr lang="en-US" dirty="0" smtClean="0"/>
              <a:t> costs and benefits all the sections of the society.</a:t>
            </a:r>
          </a:p>
          <a:p>
            <a:r>
              <a:rPr lang="en-US" dirty="0" smtClean="0"/>
              <a:t>Study – imp – understanding the complexities involved.</a:t>
            </a:r>
          </a:p>
          <a:p>
            <a:r>
              <a:rPr lang="en-US" dirty="0" smtClean="0"/>
              <a:t>Expectations vary from group to group –</a:t>
            </a:r>
          </a:p>
          <a:p>
            <a:r>
              <a:rPr lang="en-US" b="1" dirty="0" smtClean="0"/>
              <a:t>Producers </a:t>
            </a:r>
            <a:r>
              <a:rPr lang="en-US" dirty="0" smtClean="0"/>
              <a:t>– Producer farmers want – the marketing system to purchase their produce without loss of time and to provide – max share in CR.</a:t>
            </a:r>
          </a:p>
          <a:p>
            <a:r>
              <a:rPr lang="en-US" dirty="0" smtClean="0"/>
              <a:t>System to supply inputs at lowest possible prices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Consumers</a:t>
            </a:r>
            <a:r>
              <a:rPr lang="en-US" dirty="0" smtClean="0"/>
              <a:t> – quantity and quality at lowest possible price.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Marketing Middlemen and Traders</a:t>
            </a:r>
            <a:r>
              <a:rPr lang="en-US" dirty="0" smtClean="0"/>
              <a:t>- Interested in marketing system which provide them a steady and increasing income from the purchase and sale of </a:t>
            </a:r>
            <a:r>
              <a:rPr lang="en-US" dirty="0" err="1" smtClean="0"/>
              <a:t>agri</a:t>
            </a:r>
            <a:r>
              <a:rPr lang="en-US" dirty="0" smtClean="0"/>
              <a:t> commodities.</a:t>
            </a:r>
          </a:p>
          <a:p>
            <a:r>
              <a:rPr lang="en-US" dirty="0" smtClean="0"/>
              <a:t>Achieved-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Government</a:t>
            </a:r>
            <a:r>
              <a:rPr lang="en-US" dirty="0" smtClean="0"/>
              <a:t> – 3 groups are indispensable to society. The </a:t>
            </a:r>
            <a:r>
              <a:rPr lang="en-US" dirty="0" err="1" smtClean="0"/>
              <a:t>govt</a:t>
            </a:r>
            <a:r>
              <a:rPr lang="en-US" dirty="0" smtClean="0"/>
              <a:t> has to act as a watch-dog to safeguard the interests of all the groups.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overall objective of </a:t>
            </a:r>
            <a:r>
              <a:rPr lang="en-US" dirty="0" err="1" smtClean="0"/>
              <a:t>agri</a:t>
            </a:r>
            <a:r>
              <a:rPr lang="en-US" dirty="0" smtClean="0"/>
              <a:t> marketing system in a developing country like India should help primary producers and the ultimate consumers on the other.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Market – </a:t>
            </a:r>
            <a:r>
              <a:rPr lang="en-US" dirty="0" err="1" smtClean="0"/>
              <a:t>Marcatus</a:t>
            </a:r>
            <a:r>
              <a:rPr lang="en-US" dirty="0" smtClean="0"/>
              <a:t>  - merchandise / trade / place where business is conducted.</a:t>
            </a:r>
          </a:p>
          <a:p>
            <a:endParaRPr lang="en-US" dirty="0" smtClean="0"/>
          </a:p>
          <a:p>
            <a:r>
              <a:rPr lang="en-US" dirty="0" smtClean="0"/>
              <a:t>Any place where persons assemble for the sale or purchase of commodities intended for satisfying human wants.</a:t>
            </a:r>
          </a:p>
          <a:p>
            <a:endParaRPr lang="en-US" dirty="0" smtClean="0"/>
          </a:p>
          <a:p>
            <a:r>
              <a:rPr lang="en-US" dirty="0" err="1" smtClean="0"/>
              <a:t>Haats</a:t>
            </a:r>
            <a:r>
              <a:rPr lang="en-US" dirty="0" smtClean="0"/>
              <a:t>, </a:t>
            </a:r>
            <a:r>
              <a:rPr lang="en-US" dirty="0" err="1" smtClean="0"/>
              <a:t>Painths</a:t>
            </a:r>
            <a:r>
              <a:rPr lang="en-US" dirty="0" smtClean="0"/>
              <a:t>, </a:t>
            </a:r>
            <a:r>
              <a:rPr lang="en-US" dirty="0" err="1" smtClean="0"/>
              <a:t>Shandles</a:t>
            </a:r>
            <a:r>
              <a:rPr lang="en-US" dirty="0" smtClean="0"/>
              <a:t> and </a:t>
            </a:r>
            <a:r>
              <a:rPr lang="en-US" dirty="0" err="1" smtClean="0"/>
              <a:t>Bazar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Market</a:t>
            </a:r>
            <a:endParaRPr lang="en-US" dirty="0"/>
          </a:p>
        </p:txBody>
      </p:sp>
      <p:sp>
        <p:nvSpPr>
          <p:cNvPr id="3" name="Content Placeholder 2"/>
          <p:cNvSpPr>
            <a:spLocks noGrp="1"/>
          </p:cNvSpPr>
          <p:nvPr>
            <p:ph idx="1"/>
          </p:nvPr>
        </p:nvSpPr>
        <p:spPr/>
        <p:txBody>
          <a:bodyPr/>
          <a:lstStyle/>
          <a:p>
            <a:r>
              <a:rPr lang="en-US" dirty="0" smtClean="0"/>
              <a:t>1. The existence of a good or commodity</a:t>
            </a:r>
          </a:p>
          <a:p>
            <a:r>
              <a:rPr lang="en-US" dirty="0" smtClean="0"/>
              <a:t>2. Existence of buyers and sellers</a:t>
            </a:r>
          </a:p>
          <a:p>
            <a:r>
              <a:rPr lang="en-US" dirty="0" smtClean="0"/>
              <a:t>3. Business relationship / interaction between buyers and sellers</a:t>
            </a:r>
          </a:p>
          <a:p>
            <a:r>
              <a:rPr lang="en-US" dirty="0" smtClean="0"/>
              <a:t>4. Demarcation of area such as place, region, country or the whole world.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Markets</a:t>
            </a:r>
            <a:endParaRPr lang="en-US" dirty="0"/>
          </a:p>
        </p:txBody>
      </p:sp>
      <p:sp>
        <p:nvSpPr>
          <p:cNvPr id="3" name="Content Placeholder 2"/>
          <p:cNvSpPr>
            <a:spLocks noGrp="1"/>
          </p:cNvSpPr>
          <p:nvPr>
            <p:ph idx="1"/>
          </p:nvPr>
        </p:nvSpPr>
        <p:spPr/>
        <p:txBody>
          <a:bodyPr/>
          <a:lstStyle/>
          <a:p>
            <a:r>
              <a:rPr lang="en-US" dirty="0" smtClean="0"/>
              <a:t>1. Location or place of operation</a:t>
            </a:r>
          </a:p>
          <a:p>
            <a:r>
              <a:rPr lang="en-US" dirty="0" smtClean="0"/>
              <a:t>2. Area or coverage</a:t>
            </a:r>
          </a:p>
          <a:p>
            <a:r>
              <a:rPr lang="en-US" dirty="0" smtClean="0"/>
              <a:t>3. Time Span</a:t>
            </a:r>
          </a:p>
          <a:p>
            <a:r>
              <a:rPr lang="en-US" dirty="0" smtClean="0"/>
              <a:t>4. Volume of transactions</a:t>
            </a:r>
          </a:p>
          <a:p>
            <a:r>
              <a:rPr lang="en-US" dirty="0" smtClean="0"/>
              <a:t>5. Nature of transactions</a:t>
            </a:r>
          </a:p>
          <a:p>
            <a:r>
              <a:rPr lang="en-US" dirty="0" smtClean="0"/>
              <a:t>6. Number of commodities</a:t>
            </a:r>
          </a:p>
          <a:p>
            <a:r>
              <a:rPr lang="en-US" dirty="0" smtClean="0"/>
              <a:t>7. Degree of competition</a:t>
            </a:r>
          </a:p>
          <a:p>
            <a:r>
              <a:rPr lang="en-US" dirty="0" smtClean="0"/>
              <a:t>8. Nature of commodities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 Stage of marketing</a:t>
            </a:r>
          </a:p>
          <a:p>
            <a:r>
              <a:rPr lang="en-US" dirty="0" smtClean="0"/>
              <a:t>10. Extent of public intervention</a:t>
            </a:r>
          </a:p>
          <a:p>
            <a:r>
              <a:rPr lang="en-US" dirty="0" smtClean="0"/>
              <a:t>11. Type of population served</a:t>
            </a:r>
          </a:p>
          <a:p>
            <a:r>
              <a:rPr lang="en-US" dirty="0" smtClean="0"/>
              <a:t>12. Accrual of marketing margins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Location or place of operation –</a:t>
            </a:r>
          </a:p>
          <a:p>
            <a:r>
              <a:rPr lang="en-US" b="1" dirty="0" smtClean="0"/>
              <a:t>A. Village Market :</a:t>
            </a:r>
            <a:r>
              <a:rPr lang="en-US" dirty="0" smtClean="0"/>
              <a:t> located in a small village where major transactions are among the buyers and sellers of a village.</a:t>
            </a:r>
          </a:p>
          <a:p>
            <a:endParaRPr lang="en-US" dirty="0" smtClean="0"/>
          </a:p>
          <a:p>
            <a:r>
              <a:rPr lang="en-US" b="1" dirty="0" smtClean="0"/>
              <a:t>B. Primary Markets :</a:t>
            </a:r>
            <a:r>
              <a:rPr lang="en-US" dirty="0" smtClean="0"/>
              <a:t> located in towns near the </a:t>
            </a:r>
            <a:r>
              <a:rPr lang="en-US" dirty="0" err="1" smtClean="0"/>
              <a:t>centres</a:t>
            </a:r>
            <a:r>
              <a:rPr lang="en-US" dirty="0" smtClean="0"/>
              <a:t> of production of agricultural commodities. Transactions usually take place between the farmers and primary traders.</a:t>
            </a:r>
          </a:p>
          <a:p>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 Secondary wholesale markets :</a:t>
            </a:r>
            <a:r>
              <a:rPr lang="en-US" dirty="0" smtClean="0"/>
              <a:t> located near district headquarters or important trade </a:t>
            </a:r>
            <a:r>
              <a:rPr lang="en-US" dirty="0" err="1" smtClean="0"/>
              <a:t>centres</a:t>
            </a:r>
            <a:r>
              <a:rPr lang="en-US" dirty="0" smtClean="0"/>
              <a:t> or near railway junctions.</a:t>
            </a:r>
          </a:p>
          <a:p>
            <a:r>
              <a:rPr lang="en-US" dirty="0" smtClean="0"/>
              <a:t>Major transactions is between village traders and wholesalers.</a:t>
            </a:r>
          </a:p>
          <a:p>
            <a:r>
              <a:rPr lang="en-US" dirty="0" smtClean="0"/>
              <a:t>The bulk of the arrivals in these markets is from other markets. In these markets large quantities are handled.</a:t>
            </a:r>
          </a:p>
          <a:p>
            <a:r>
              <a:rPr lang="en-US" dirty="0" smtClean="0"/>
              <a:t>Commission agents, brokers, weigh men  performing different functions in these markets.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 Terminal Markets :</a:t>
            </a:r>
            <a:r>
              <a:rPr lang="en-US" dirty="0" smtClean="0"/>
              <a:t> where the produce is either finally disposed to the consumers or processors or assembled for export. </a:t>
            </a:r>
          </a:p>
          <a:p>
            <a:r>
              <a:rPr lang="en-US" dirty="0" smtClean="0"/>
              <a:t>There markets are located either in metropolitan cities or at sea – ports. </a:t>
            </a:r>
          </a:p>
          <a:p>
            <a:r>
              <a:rPr lang="en-US" dirty="0" smtClean="0"/>
              <a:t>Delhi, Mumbai, Chennai, Kolkata and </a:t>
            </a:r>
            <a:r>
              <a:rPr lang="en-US" dirty="0" err="1" smtClean="0"/>
              <a:t>Conchin</a:t>
            </a:r>
            <a:r>
              <a:rPr lang="en-US" dirty="0" smtClean="0"/>
              <a:t> are terminal markets for many commodities.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 Modern Terminal Markets :</a:t>
            </a:r>
            <a:r>
              <a:rPr lang="en-US" dirty="0" smtClean="0"/>
              <a:t> Dept of Agriculture and Cooperation, Ministry of agriculture, </a:t>
            </a:r>
            <a:r>
              <a:rPr lang="en-US" dirty="0" err="1" smtClean="0"/>
              <a:t>GoI</a:t>
            </a:r>
            <a:r>
              <a:rPr lang="en-US" dirty="0" smtClean="0"/>
              <a:t> has taken the initiative to promote modern terminal markets for fruits, vegetables and other perishable commodities in important urban centers of the country to provide infrastructure facilities of cold chain, electronic auction etc. </a:t>
            </a:r>
          </a:p>
          <a:p>
            <a:r>
              <a:rPr lang="en-US" dirty="0" smtClean="0"/>
              <a:t>Corporate, private or cooperative entities can build.</a:t>
            </a:r>
          </a:p>
          <a:p>
            <a:r>
              <a:rPr lang="en-US" dirty="0" smtClean="0"/>
              <a:t>State / Central </a:t>
            </a:r>
            <a:r>
              <a:rPr lang="en-US" dirty="0" err="1" smtClean="0"/>
              <a:t>govt</a:t>
            </a:r>
            <a:r>
              <a:rPr lang="en-US" dirty="0" smtClean="0"/>
              <a:t> lend support.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 Seaboard Markets :</a:t>
            </a:r>
            <a:r>
              <a:rPr lang="en-US" dirty="0" smtClean="0"/>
              <a:t> located near the seashore and are meant mainly for the import / export of goods are known as seaboard </a:t>
            </a:r>
            <a:r>
              <a:rPr lang="en-US" dirty="0" err="1" smtClean="0"/>
              <a:t>makets</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2. Area or coverage</a:t>
            </a:r>
            <a:r>
              <a:rPr lang="en-US" dirty="0" smtClean="0"/>
              <a:t> : On the basis of which buyers and sellers come for transaction.</a:t>
            </a:r>
          </a:p>
          <a:p>
            <a:endParaRPr lang="en-US" dirty="0" smtClean="0"/>
          </a:p>
          <a:p>
            <a:r>
              <a:rPr lang="en-US" dirty="0" smtClean="0"/>
              <a:t>A. </a:t>
            </a:r>
            <a:r>
              <a:rPr lang="en-US" b="1" dirty="0" smtClean="0"/>
              <a:t>Local or village markets</a:t>
            </a:r>
            <a:r>
              <a:rPr lang="en-US" dirty="0" smtClean="0"/>
              <a:t>  : Buying and selling are confined among buyers and sellers drawn from same village or nearby villages. Village market exist mostly for perishable commodities in small lots, e.g., local milk and vegetable market.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 </a:t>
            </a:r>
            <a:r>
              <a:rPr lang="en-US" b="1" dirty="0" smtClean="0"/>
              <a:t>Regional Market</a:t>
            </a:r>
            <a:r>
              <a:rPr lang="en-US" dirty="0" smtClean="0"/>
              <a:t> : in which buyers and sellers are drawn from a larger area than the local markets. Regional markets in India usually exist for </a:t>
            </a:r>
            <a:r>
              <a:rPr lang="en-US" dirty="0" err="1" smtClean="0"/>
              <a:t>foodgrains</a:t>
            </a:r>
            <a:r>
              <a:rPr lang="en-US" dirty="0" smtClean="0"/>
              <a:t>.</a:t>
            </a:r>
          </a:p>
          <a:p>
            <a:endParaRPr lang="en-US" dirty="0" smtClean="0"/>
          </a:p>
          <a:p>
            <a:r>
              <a:rPr lang="en-US" dirty="0" smtClean="0"/>
              <a:t>C. </a:t>
            </a:r>
            <a:r>
              <a:rPr lang="en-US" b="1" dirty="0" smtClean="0"/>
              <a:t>National Market</a:t>
            </a:r>
            <a:r>
              <a:rPr lang="en-US" dirty="0" smtClean="0"/>
              <a:t> : buyers and sellers are spread at national level. </a:t>
            </a:r>
          </a:p>
          <a:p>
            <a:r>
              <a:rPr lang="en-US" dirty="0" smtClean="0"/>
              <a:t>Earlier national markets existed for durable good such as jute and tea. But with improved transportation most of the agriculture products have taken the form of national markets.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Market – refers is a place where goods and services are exchanged. The market consists </a:t>
            </a:r>
            <a:r>
              <a:rPr lang="en-US" dirty="0"/>
              <a:t>of buyers and sellers </a:t>
            </a:r>
            <a:r>
              <a:rPr lang="en-US" dirty="0" smtClean="0"/>
              <a:t>with facilities to communicate with each other for transactions of goods and services.</a:t>
            </a:r>
          </a:p>
          <a:p>
            <a:endParaRPr lang="en-US" dirty="0" smtClean="0"/>
          </a:p>
          <a:p>
            <a:r>
              <a:rPr lang="en-US" dirty="0" smtClean="0"/>
              <a:t>American Marketing Association – A  market as the aggregate demand of the potential buyers for a product / service.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 </a:t>
            </a:r>
            <a:r>
              <a:rPr lang="en-US" b="1" dirty="0" smtClean="0"/>
              <a:t>International or World Market</a:t>
            </a:r>
            <a:r>
              <a:rPr lang="en-US" dirty="0" smtClean="0"/>
              <a:t> : buyers and sellers are drawn from more than one country. These are the biggest markets from the area point of view. </a:t>
            </a:r>
          </a:p>
          <a:p>
            <a:r>
              <a:rPr lang="en-US" dirty="0" smtClean="0"/>
              <a:t>These markets exist in the commodities which have world wide demand such as coffee, machinery, gold, silver et. </a:t>
            </a:r>
          </a:p>
          <a:p>
            <a:r>
              <a:rPr lang="en-US" dirty="0" smtClean="0"/>
              <a:t>Raw cotton, sugar, rice and wheat.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3. Time Span –</a:t>
            </a:r>
          </a:p>
          <a:p>
            <a:endParaRPr lang="en-US" b="1" dirty="0" smtClean="0"/>
          </a:p>
          <a:p>
            <a:r>
              <a:rPr lang="en-US" b="1" dirty="0" smtClean="0"/>
              <a:t>A. Short period markets :</a:t>
            </a:r>
            <a:r>
              <a:rPr lang="en-US" dirty="0" smtClean="0"/>
              <a:t> Markets which are held for a day or few hours are called short – period markets.</a:t>
            </a:r>
          </a:p>
          <a:p>
            <a:r>
              <a:rPr lang="en-US" dirty="0" smtClean="0"/>
              <a:t>These markets are dealt with highly perishable such as vegetable, fish, milk etc. Prices are governed by demand rather than supply of commodity.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2">
              <a:buNone/>
            </a:pPr>
            <a:r>
              <a:rPr lang="en-US" sz="2800" b="1" dirty="0" smtClean="0"/>
              <a:t>B. Periodic Markets :</a:t>
            </a:r>
            <a:r>
              <a:rPr lang="en-US" sz="2800" dirty="0" smtClean="0"/>
              <a:t>  These markets are held weekly, biweekly, fortnightly or monthly according to the local traditions.</a:t>
            </a:r>
          </a:p>
          <a:p>
            <a:pPr lvl="2">
              <a:buNone/>
            </a:pPr>
            <a:r>
              <a:rPr lang="en-US" sz="2800" dirty="0" smtClean="0"/>
              <a:t>   Major commodities traded in these markets is the farm produce grown in the hinterlands (remote or undeveloped area).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 </a:t>
            </a:r>
            <a:r>
              <a:rPr lang="en-US" b="1" dirty="0" smtClean="0"/>
              <a:t>Long – period markets :</a:t>
            </a:r>
            <a:r>
              <a:rPr lang="en-US" dirty="0" smtClean="0"/>
              <a:t> These markets are held for a longer period than the short period markets. In these markets commodities traded are less perishable and can be stored for some time like </a:t>
            </a:r>
            <a:r>
              <a:rPr lang="en-US" dirty="0" err="1" smtClean="0"/>
              <a:t>foodgrains</a:t>
            </a:r>
            <a:r>
              <a:rPr lang="en-US" dirty="0" smtClean="0"/>
              <a:t> and oilseeds. </a:t>
            </a:r>
          </a:p>
          <a:p>
            <a:r>
              <a:rPr lang="en-US" dirty="0" smtClean="0"/>
              <a:t>Prices governed by both demand and supply.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 Secular markets :</a:t>
            </a:r>
            <a:r>
              <a:rPr lang="en-US" dirty="0" smtClean="0"/>
              <a:t> These are markets of a permanent nature. Commodities traded are durable and can be stored for many years.</a:t>
            </a:r>
          </a:p>
          <a:p>
            <a:endParaRPr lang="en-US" dirty="0" smtClean="0"/>
          </a:p>
          <a:p>
            <a:r>
              <a:rPr lang="en-US" dirty="0" smtClean="0"/>
              <a:t>E.g., markets for machinery and manufactured goods.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4. Volume of transactions –</a:t>
            </a:r>
          </a:p>
          <a:p>
            <a:r>
              <a:rPr lang="en-US" dirty="0" smtClean="0"/>
              <a:t>A. Wholesale markets : wholesale market is one in which commodities are bought and sold in large lots or in bulk. Generally located in towns or cities. </a:t>
            </a:r>
          </a:p>
          <a:p>
            <a:r>
              <a:rPr lang="en-US" dirty="0" smtClean="0"/>
              <a:t>Wholesale markets are important link in the marketing chain. These markets balance the supply and demand and discover  prices of commodity and also serve as a link between the production system and consumption system.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Wholesale markets for farm products in India can be classified into –</a:t>
            </a:r>
          </a:p>
          <a:p>
            <a:r>
              <a:rPr lang="en-US" dirty="0" smtClean="0"/>
              <a:t>Primary – Farmers and Traders</a:t>
            </a:r>
          </a:p>
          <a:p>
            <a:endParaRPr lang="en-US" dirty="0" smtClean="0"/>
          </a:p>
          <a:p>
            <a:r>
              <a:rPr lang="en-US" dirty="0" smtClean="0"/>
              <a:t>Secondary – Primary wholesalers and traders of          terminal markets</a:t>
            </a:r>
          </a:p>
          <a:p>
            <a:endParaRPr lang="en-US" dirty="0" smtClean="0"/>
          </a:p>
          <a:p>
            <a:r>
              <a:rPr lang="en-US" dirty="0" smtClean="0"/>
              <a:t>Terminal – Urban and metros or export </a:t>
            </a:r>
            <a:r>
              <a:rPr lang="en-US" dirty="0" err="1" smtClean="0"/>
              <a:t>centres</a:t>
            </a:r>
            <a:r>
              <a:rPr lang="en-US" dirty="0" smtClean="0"/>
              <a: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 Retail Markets</a:t>
            </a:r>
            <a:r>
              <a:rPr lang="en-US" dirty="0" smtClean="0"/>
              <a:t> : is one in which commodities are bought by and sold to the consumers as per their requirements. </a:t>
            </a:r>
          </a:p>
          <a:p>
            <a:r>
              <a:rPr lang="en-US" dirty="0" smtClean="0"/>
              <a:t>Transaction between – Retailers and consumers</a:t>
            </a:r>
          </a:p>
          <a:p>
            <a:r>
              <a:rPr lang="en-US" dirty="0" smtClean="0"/>
              <a:t>Retailers purchase from wholesale market and sell in small lots to the consumers in retail markets.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5. Nature of transactions </a:t>
            </a:r>
            <a:r>
              <a:rPr lang="en-US" dirty="0" smtClean="0"/>
              <a:t>: Basing on the types of transactions in which people are engaged are of two types –</a:t>
            </a:r>
          </a:p>
          <a:p>
            <a:r>
              <a:rPr lang="en-US" dirty="0" smtClean="0"/>
              <a:t>A. </a:t>
            </a:r>
            <a:r>
              <a:rPr lang="en-US" b="1" dirty="0" smtClean="0"/>
              <a:t>Spot or Cash markets</a:t>
            </a:r>
            <a:r>
              <a:rPr lang="en-US" dirty="0" smtClean="0"/>
              <a:t> – goods are exchanged for money immediately after the sale.</a:t>
            </a:r>
          </a:p>
          <a:p>
            <a:r>
              <a:rPr lang="en-US" dirty="0" smtClean="0"/>
              <a:t>B. </a:t>
            </a:r>
            <a:r>
              <a:rPr lang="en-US" b="1" dirty="0" smtClean="0"/>
              <a:t>Forward markets</a:t>
            </a:r>
            <a:r>
              <a:rPr lang="en-US" dirty="0" smtClean="0"/>
              <a:t> – A market in which the purchase and sale of a commodity takes place at time t but the exchange of the commodity takes place on some specified date in future i.e., time </a:t>
            </a:r>
            <a:r>
              <a:rPr lang="en-US" dirty="0" err="1" smtClean="0"/>
              <a:t>t+l</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6. Number of commodities :</a:t>
            </a:r>
            <a:r>
              <a:rPr lang="en-US" dirty="0" smtClean="0"/>
              <a:t> A market may be classified on the basis of the number of commodities in which transactions are completed.</a:t>
            </a:r>
          </a:p>
          <a:p>
            <a:r>
              <a:rPr lang="en-US" b="1" dirty="0" smtClean="0"/>
              <a:t>A. General markets :</a:t>
            </a:r>
            <a:r>
              <a:rPr lang="en-US" dirty="0" smtClean="0"/>
              <a:t> all types of commodities such as </a:t>
            </a:r>
            <a:r>
              <a:rPr lang="en-US" dirty="0" err="1" smtClean="0"/>
              <a:t>foodgrains</a:t>
            </a:r>
            <a:r>
              <a:rPr lang="en-US" dirty="0" smtClean="0"/>
              <a:t>, oilseeds, </a:t>
            </a:r>
            <a:r>
              <a:rPr lang="en-US" dirty="0" err="1" smtClean="0"/>
              <a:t>fibre</a:t>
            </a:r>
            <a:r>
              <a:rPr lang="en-US" dirty="0" smtClean="0"/>
              <a:t> crops, </a:t>
            </a:r>
            <a:r>
              <a:rPr lang="en-US" dirty="0" err="1" smtClean="0"/>
              <a:t>gur</a:t>
            </a:r>
            <a:r>
              <a:rPr lang="en-US" dirty="0" smtClean="0"/>
              <a:t>, etc. are bought and sold is known as GM. These markets deal in a large number of commodities.</a:t>
            </a:r>
          </a:p>
          <a:p>
            <a:r>
              <a:rPr lang="en-US" b="1" dirty="0" smtClean="0"/>
              <a:t>B. </a:t>
            </a:r>
            <a:r>
              <a:rPr lang="en-US" b="1" dirty="0" err="1" smtClean="0"/>
              <a:t>Specialised</a:t>
            </a:r>
            <a:r>
              <a:rPr lang="en-US" b="1" dirty="0" smtClean="0"/>
              <a:t> markets :</a:t>
            </a:r>
            <a:r>
              <a:rPr lang="en-US" dirty="0" smtClean="0"/>
              <a:t> transactions take place only in one or two commodities is known as specialized market. </a:t>
            </a:r>
          </a:p>
          <a:p>
            <a:r>
              <a:rPr lang="en-US" dirty="0" smtClean="0"/>
              <a:t>For </a:t>
            </a:r>
            <a:r>
              <a:rPr lang="en-US" dirty="0" err="1" smtClean="0"/>
              <a:t>eg</a:t>
            </a:r>
            <a:r>
              <a:rPr lang="en-US" dirty="0" smtClean="0"/>
              <a:t>., separate markets exist for every group of commodities. </a:t>
            </a:r>
            <a:r>
              <a:rPr lang="en-US" dirty="0" err="1" smtClean="0"/>
              <a:t>Foodgrain</a:t>
            </a:r>
            <a:r>
              <a:rPr lang="en-US" dirty="0" smtClean="0"/>
              <a:t> markets, Vegetable, wool and cotton markets.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Market exists when buyers wishing to exchange the money for a good or service are in contact with the sellers who are willing to exchange goods or services for money.</a:t>
            </a:r>
          </a:p>
          <a:p>
            <a:endParaRPr lang="en-US" dirty="0" smtClean="0"/>
          </a:p>
          <a:p>
            <a:r>
              <a:rPr lang="en-US" dirty="0" smtClean="0"/>
              <a:t>Thus a market is defined in terms of existence of fundamental forces of supply and demand and is not necessarily confined to a particular geographical location.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7. Degree of competition</a:t>
            </a:r>
            <a:r>
              <a:rPr lang="en-US" dirty="0" smtClean="0"/>
              <a:t> </a:t>
            </a:r>
          </a:p>
          <a:p>
            <a:endParaRPr lang="en-US" dirty="0" smtClean="0"/>
          </a:p>
          <a:p>
            <a:r>
              <a:rPr lang="en-US" b="1" dirty="0" smtClean="0"/>
              <a:t>A. Perfect Markets :</a:t>
            </a:r>
            <a:r>
              <a:rPr lang="en-US" dirty="0" smtClean="0"/>
              <a:t> Is one in which –</a:t>
            </a:r>
          </a:p>
          <a:p>
            <a:r>
              <a:rPr lang="en-US" dirty="0" err="1" smtClean="0"/>
              <a:t>i</a:t>
            </a:r>
            <a:r>
              <a:rPr lang="en-US" dirty="0" smtClean="0"/>
              <a:t>. there are large number of buyers and sellers</a:t>
            </a:r>
          </a:p>
          <a:p>
            <a:r>
              <a:rPr lang="en-US" dirty="0" smtClean="0"/>
              <a:t>ii. All the  buyers and sellers in the market have perfect knowledge of demand, supply and prices.</a:t>
            </a:r>
          </a:p>
          <a:p>
            <a:r>
              <a:rPr lang="en-US" dirty="0" smtClean="0"/>
              <a:t>iii. Prices at any one time are uniform over a geographical area, plus or minus the cost of getting supplies from surplus to deficit areas,</a:t>
            </a:r>
          </a:p>
          <a:p>
            <a:r>
              <a:rPr lang="en-US" dirty="0" smtClean="0"/>
              <a:t>Iv. Prices of different forms of a product are uniform, plus or minus the cost of converting the product from one form to another.</a:t>
            </a:r>
          </a:p>
          <a:p>
            <a:r>
              <a:rPr lang="en-US" dirty="0" smtClean="0"/>
              <a:t>V . Prices  are uniform at any one place over periods of time.</a:t>
            </a:r>
          </a:p>
          <a:p>
            <a:r>
              <a:rPr lang="en-US" dirty="0" smtClean="0"/>
              <a:t>Vi. Free entry and exit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endParaRPr lang="en-US" dirty="0" smtClean="0">
              <a:hlinkClick r:id="rId2"/>
            </a:endParaRPr>
          </a:p>
          <a:p>
            <a:r>
              <a:rPr lang="en-US" dirty="0" smtClean="0"/>
              <a:t>A: </a:t>
            </a:r>
            <a:r>
              <a:rPr lang="en-US" dirty="0" smtClean="0">
                <a:hlinkClick r:id="rId3"/>
              </a:rPr>
              <a:t>Perfect competition</a:t>
            </a:r>
            <a:r>
              <a:rPr lang="en-US" dirty="0" smtClean="0"/>
              <a:t> is a concept that describes a market structure controlled entirely by market forces. In a perfectly competitive market, all firms sell identical products and services, firms cannot control prevailing </a:t>
            </a:r>
            <a:r>
              <a:rPr lang="en-US" dirty="0" smtClean="0">
                <a:hlinkClick r:id="rId4"/>
              </a:rPr>
              <a:t>market prices</a:t>
            </a:r>
            <a:r>
              <a:rPr lang="en-US" dirty="0" smtClean="0"/>
              <a:t>, market share per firm is small, firms and customers have perfect knowledge about the industry, and no </a:t>
            </a:r>
            <a:r>
              <a:rPr lang="en-US" dirty="0" smtClean="0">
                <a:hlinkClick r:id="rId5"/>
              </a:rPr>
              <a:t>barriers to entry</a:t>
            </a:r>
            <a:r>
              <a:rPr lang="en-US" dirty="0" smtClean="0"/>
              <a:t> or exit exist. If any of these conditions are not met, a market is not perfectly competitive</a:t>
            </a:r>
          </a:p>
          <a:p>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B. Imperfect Markets :</a:t>
            </a:r>
            <a:r>
              <a:rPr lang="en-US" dirty="0" smtClean="0"/>
              <a:t> where conditions of perfect markets are lacking are imperfect markets.</a:t>
            </a:r>
          </a:p>
          <a:p>
            <a:r>
              <a:rPr lang="en-US" b="1" dirty="0" smtClean="0"/>
              <a:t>1. Monopoly Market :</a:t>
            </a:r>
            <a:r>
              <a:rPr lang="en-US" dirty="0" smtClean="0"/>
              <a:t> Is a market situation in which there is only one seller. Seller exercises control over the quantity or the price of the market. Price of a commodity in this market is generally higher than in other markets.</a:t>
            </a:r>
          </a:p>
          <a:p>
            <a:r>
              <a:rPr lang="en-US" b="1" dirty="0" smtClean="0"/>
              <a:t>Monophony Market :</a:t>
            </a:r>
            <a:r>
              <a:rPr lang="en-US" dirty="0" smtClean="0"/>
              <a:t> where only one buyer of a product.</a:t>
            </a:r>
          </a:p>
          <a:p>
            <a:r>
              <a:rPr lang="en-US" dirty="0" err="1" smtClean="0"/>
              <a:t>Eg</a:t>
            </a:r>
            <a:r>
              <a:rPr lang="en-US" dirty="0" smtClean="0"/>
              <a:t>. Sugarcane farmers of a particular area of a sugar factory.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ii. </a:t>
            </a:r>
            <a:r>
              <a:rPr lang="en-US" b="1" dirty="0" smtClean="0"/>
              <a:t>Duopoly Market : </a:t>
            </a:r>
            <a:r>
              <a:rPr lang="en-US" dirty="0" smtClean="0"/>
              <a:t>is one which has only two sellers of a commodity. 2 sellers may mutually agree to charge a common price which is higher.</a:t>
            </a:r>
          </a:p>
          <a:p>
            <a:endParaRPr lang="en-US" dirty="0" smtClean="0"/>
          </a:p>
          <a:p>
            <a:r>
              <a:rPr lang="en-US" b="1" dirty="0" err="1" smtClean="0"/>
              <a:t>Duopsony</a:t>
            </a:r>
            <a:r>
              <a:rPr lang="en-US" b="1" dirty="0" smtClean="0"/>
              <a:t> :</a:t>
            </a:r>
            <a:r>
              <a:rPr lang="en-US" dirty="0" smtClean="0"/>
              <a:t> is a situation where there are only two buyers of a commodity.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iii. Oligopoly Market </a:t>
            </a:r>
            <a:r>
              <a:rPr lang="en-US" dirty="0" smtClean="0"/>
              <a:t>: in which there are more than two but still a few sellers of a commodity is termed as oligopoly market. </a:t>
            </a:r>
          </a:p>
          <a:p>
            <a:r>
              <a:rPr lang="en-US" b="1" dirty="0" err="1" smtClean="0"/>
              <a:t>Oligopsony</a:t>
            </a:r>
            <a:r>
              <a:rPr lang="en-US" b="1" dirty="0" smtClean="0"/>
              <a:t> market </a:t>
            </a:r>
            <a:r>
              <a:rPr lang="en-US" dirty="0" smtClean="0"/>
              <a:t>: A market having a few buyers is known as </a:t>
            </a:r>
            <a:r>
              <a:rPr lang="en-US" dirty="0" err="1" smtClean="0"/>
              <a:t>oligopsony</a:t>
            </a:r>
            <a:r>
              <a:rPr lang="en-US" dirty="0" smtClean="0"/>
              <a:t> market.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iv. Monopolistic Competitive Market :</a:t>
            </a:r>
            <a:r>
              <a:rPr lang="en-US" dirty="0" smtClean="0"/>
              <a:t> when a large number of sellers deal in heterogeneous and differentiated form of a commodity.</a:t>
            </a:r>
          </a:p>
          <a:p>
            <a:r>
              <a:rPr lang="en-US" dirty="0" smtClean="0"/>
              <a:t>Different prices prevail for the same basic product. The difference in made by different trade marks on the product.</a:t>
            </a:r>
          </a:p>
          <a:p>
            <a:r>
              <a:rPr lang="en-US" dirty="0" smtClean="0"/>
              <a:t>E.g., they have to chose between various makes of insecticides, pump sets, fertilizers and equipment.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8. Nature of commodities :</a:t>
            </a:r>
            <a:r>
              <a:rPr lang="en-US" dirty="0" smtClean="0"/>
              <a:t> On the basis of the type of goods dealt in, market may classified –</a:t>
            </a:r>
          </a:p>
          <a:p>
            <a:r>
              <a:rPr lang="en-US" b="1" dirty="0" smtClean="0"/>
              <a:t>A. Commodity Markets :</a:t>
            </a:r>
            <a:r>
              <a:rPr lang="en-US" dirty="0" smtClean="0"/>
              <a:t> A market which deals in goods and raw materials, such as wheat, barley, cotton, fertilizer, seed etc., are termed as commodity markets.</a:t>
            </a:r>
          </a:p>
          <a:p>
            <a:r>
              <a:rPr lang="en-US" b="1" dirty="0" smtClean="0"/>
              <a:t>B. Capital Markets :</a:t>
            </a:r>
            <a:r>
              <a:rPr lang="en-US" dirty="0" smtClean="0"/>
              <a:t> in which shares, bonds and securities are bought and sold are called capital markets.</a:t>
            </a:r>
          </a:p>
          <a:p>
            <a:r>
              <a:rPr lang="en-US" dirty="0" smtClean="0"/>
              <a:t>E.g., money markets and share markets.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9. Stage of marketing :</a:t>
            </a:r>
            <a:r>
              <a:rPr lang="en-US" dirty="0" smtClean="0"/>
              <a:t> </a:t>
            </a:r>
          </a:p>
          <a:p>
            <a:r>
              <a:rPr lang="en-US" b="1" dirty="0" smtClean="0"/>
              <a:t>A. Producing Markets :</a:t>
            </a:r>
            <a:r>
              <a:rPr lang="en-US" dirty="0" smtClean="0"/>
              <a:t> These markets assemble the commodity for further distribution to the markets are termed as producing markets.</a:t>
            </a:r>
          </a:p>
          <a:p>
            <a:r>
              <a:rPr lang="en-US" b="1" dirty="0" smtClean="0"/>
              <a:t>B. Consuming Markets :</a:t>
            </a:r>
            <a:r>
              <a:rPr lang="en-US" dirty="0" smtClean="0"/>
              <a:t> Markets which collect the product for final disposal to the consuming population are called consumer markets.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10. Extent of public intervention :</a:t>
            </a:r>
            <a:r>
              <a:rPr lang="en-US" dirty="0" smtClean="0"/>
              <a:t> </a:t>
            </a:r>
          </a:p>
          <a:p>
            <a:r>
              <a:rPr lang="en-US" b="1" dirty="0" smtClean="0"/>
              <a:t>A. Regulated markets </a:t>
            </a:r>
            <a:r>
              <a:rPr lang="en-US" dirty="0" smtClean="0"/>
              <a:t>: in which business is done in accordance with the rules and regulations framed by the statutory market </a:t>
            </a:r>
            <a:r>
              <a:rPr lang="en-US" dirty="0" err="1" smtClean="0"/>
              <a:t>organisation</a:t>
            </a:r>
            <a:r>
              <a:rPr lang="en-US" dirty="0" smtClean="0"/>
              <a:t> representing different sections involved in markets.</a:t>
            </a:r>
          </a:p>
          <a:p>
            <a:r>
              <a:rPr lang="en-US" dirty="0" smtClean="0"/>
              <a:t>Marketing costs are </a:t>
            </a:r>
            <a:r>
              <a:rPr lang="en-US" dirty="0" err="1" smtClean="0"/>
              <a:t>standardised</a:t>
            </a:r>
            <a:r>
              <a:rPr lang="en-US" dirty="0" smtClean="0"/>
              <a:t> and marketing practices are regulated.</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 Unregulated or Informally Regulated Markets :</a:t>
            </a:r>
            <a:r>
              <a:rPr lang="en-US" dirty="0" smtClean="0"/>
              <a:t> These are the markets in which business is conducted without any set rules and regulations. Traders frame the rules for the conduct and run the market.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a:t>
            </a:r>
            <a:endParaRPr lang="en-US" dirty="0"/>
          </a:p>
        </p:txBody>
      </p:sp>
      <p:sp>
        <p:nvSpPr>
          <p:cNvPr id="3" name="Content Placeholder 2"/>
          <p:cNvSpPr>
            <a:spLocks noGrp="1"/>
          </p:cNvSpPr>
          <p:nvPr>
            <p:ph idx="1"/>
          </p:nvPr>
        </p:nvSpPr>
        <p:spPr/>
        <p:txBody>
          <a:bodyPr>
            <a:normAutofit/>
          </a:bodyPr>
          <a:lstStyle/>
          <a:p>
            <a:r>
              <a:rPr lang="en-US" b="1" dirty="0" smtClean="0"/>
              <a:t>Marketing</a:t>
            </a:r>
            <a:r>
              <a:rPr lang="en-US" dirty="0" smtClean="0"/>
              <a:t> is a widely used term to describe the means of communication between the company and the consumer audience. </a:t>
            </a:r>
          </a:p>
          <a:p>
            <a:endParaRPr lang="en-US" dirty="0" smtClean="0"/>
          </a:p>
          <a:p>
            <a:r>
              <a:rPr lang="en-US" dirty="0" smtClean="0"/>
              <a:t>American Marketing Association defined marketing as the performance of business activities that directs the flow of goods and services from producers to users.</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11. Basis of Type of Population Served :</a:t>
            </a:r>
          </a:p>
          <a:p>
            <a:r>
              <a:rPr lang="en-US" b="1" dirty="0" smtClean="0"/>
              <a:t>A. Urban Markets :</a:t>
            </a:r>
            <a:r>
              <a:rPr lang="en-US" dirty="0" smtClean="0"/>
              <a:t> A market which serves mainly the population residing in urban areas is called an urban market.</a:t>
            </a:r>
          </a:p>
          <a:p>
            <a:endParaRPr lang="en-US" dirty="0" smtClean="0"/>
          </a:p>
          <a:p>
            <a:r>
              <a:rPr lang="en-US" b="1" dirty="0" smtClean="0"/>
              <a:t>B. Rural Market :</a:t>
            </a:r>
            <a:r>
              <a:rPr lang="en-US" dirty="0" smtClean="0"/>
              <a:t> refers to the demand originating from the rural population. </a:t>
            </a:r>
          </a:p>
          <a:p>
            <a:r>
              <a:rPr lang="en-US" dirty="0" smtClean="0"/>
              <a:t>Poor marketing facilities. (</a:t>
            </a:r>
            <a:r>
              <a:rPr lang="en-US" dirty="0" err="1" smtClean="0"/>
              <a:t>Godowns</a:t>
            </a:r>
            <a:r>
              <a:rPr lang="en-US" dirty="0" smtClean="0"/>
              <a:t>, cleaning, price information etc.)</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12. Accrual of marketing margins :</a:t>
            </a:r>
            <a:r>
              <a:rPr lang="en-US" dirty="0" smtClean="0"/>
              <a:t> Markets can be classified on the basis of as to who are the market functionaries and to whom the marketing margins accrue.</a:t>
            </a:r>
          </a:p>
          <a:p>
            <a:r>
              <a:rPr lang="en-US" dirty="0" smtClean="0"/>
              <a:t>Farmers markets</a:t>
            </a:r>
          </a:p>
          <a:p>
            <a:r>
              <a:rPr lang="en-US" dirty="0" smtClean="0"/>
              <a:t>Cooperative markets and</a:t>
            </a:r>
          </a:p>
          <a:p>
            <a:r>
              <a:rPr lang="en-US" dirty="0" smtClean="0"/>
              <a:t>General markets.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techniques used in marketing include choosing </a:t>
            </a:r>
            <a:r>
              <a:rPr lang="en-US" dirty="0" smtClean="0">
                <a:hlinkClick r:id="rId2" tooltip="Target markets"/>
              </a:rPr>
              <a:t>target markets</a:t>
            </a:r>
            <a:r>
              <a:rPr lang="en-US" dirty="0" smtClean="0"/>
              <a:t> through market analysis and </a:t>
            </a:r>
            <a:r>
              <a:rPr lang="en-US" dirty="0" smtClean="0">
                <a:hlinkClick r:id="rId3" tooltip="Market segmentation"/>
              </a:rPr>
              <a:t>market segmentation</a:t>
            </a:r>
            <a:r>
              <a:rPr lang="en-US" dirty="0" smtClean="0"/>
              <a:t>, as well as understanding methods of influence on the </a:t>
            </a:r>
            <a:r>
              <a:rPr lang="en-US" dirty="0" smtClean="0">
                <a:hlinkClick r:id="rId4" tooltip="Consumer behavior"/>
              </a:rPr>
              <a:t>consumer behavior</a:t>
            </a:r>
            <a:r>
              <a:rPr lang="en-US" dirty="0" smtClean="0"/>
              <a:t>. The marketing planning creates strategies for the company to place advertising to the dedicated consumer.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From a societal point of view, marketing provides the link between a society's material requirements and its </a:t>
            </a:r>
            <a:r>
              <a:rPr lang="en-US" dirty="0" smtClean="0">
                <a:hlinkClick r:id="rId2" tooltip="Economic"/>
              </a:rPr>
              <a:t>economic</a:t>
            </a:r>
            <a:r>
              <a:rPr lang="en-US" dirty="0" smtClean="0"/>
              <a:t> patterns of response. This way marketing satisfies these needs and wants through the development of exchange processes and the building of long-term relationships.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Agricultural Marketing</a:t>
            </a:r>
            <a:endParaRPr lang="en-US" dirty="0"/>
          </a:p>
        </p:txBody>
      </p:sp>
      <p:sp>
        <p:nvSpPr>
          <p:cNvPr id="3" name="Content Placeholder 2"/>
          <p:cNvSpPr>
            <a:spLocks noGrp="1"/>
          </p:cNvSpPr>
          <p:nvPr>
            <p:ph idx="1"/>
          </p:nvPr>
        </p:nvSpPr>
        <p:spPr/>
        <p:txBody>
          <a:bodyPr/>
          <a:lstStyle/>
          <a:p>
            <a:r>
              <a:rPr lang="en-US" dirty="0" smtClean="0"/>
              <a:t>Agricultural Marketing is composed of 2 words – </a:t>
            </a:r>
          </a:p>
          <a:p>
            <a:r>
              <a:rPr lang="en-US" b="1" dirty="0" smtClean="0"/>
              <a:t>1. Agriculture</a:t>
            </a:r>
            <a:r>
              <a:rPr lang="en-US" dirty="0" smtClean="0"/>
              <a:t> – Broadest sense means activities aimed at the use of natural resources for human welfare.</a:t>
            </a:r>
          </a:p>
          <a:p>
            <a:r>
              <a:rPr lang="en-US" dirty="0" smtClean="0"/>
              <a:t>  Generally it is used to mean growing and or raising crops and livestock.</a:t>
            </a:r>
          </a:p>
          <a:p>
            <a:r>
              <a:rPr lang="en-US" b="1" dirty="0" smtClean="0"/>
              <a:t>2. Marketing</a:t>
            </a:r>
            <a:r>
              <a:rPr lang="en-US" dirty="0" smtClean="0"/>
              <a:t> is a series of activities involved in moving the goods from the point of production to the point of consumption.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Agricultural marketing in India compose of 2 subsystems – </a:t>
            </a:r>
            <a:r>
              <a:rPr lang="en-US" b="1" dirty="0" smtClean="0"/>
              <a:t>Product marketing</a:t>
            </a:r>
            <a:r>
              <a:rPr lang="en-US" dirty="0" smtClean="0"/>
              <a:t> and </a:t>
            </a:r>
            <a:r>
              <a:rPr lang="en-US" b="1" dirty="0" smtClean="0"/>
              <a:t>input (factor) marketing.</a:t>
            </a:r>
          </a:p>
          <a:p>
            <a:r>
              <a:rPr lang="en-US" b="1" dirty="0" smtClean="0"/>
              <a:t>Actors -</a:t>
            </a:r>
            <a:endParaRPr lang="en-US" dirty="0" smtClean="0"/>
          </a:p>
          <a:p>
            <a:r>
              <a:rPr lang="en-US" dirty="0" smtClean="0"/>
              <a:t>Farmers, traders, wholesalers, retailers, processors, importers, exporters.</a:t>
            </a:r>
          </a:p>
          <a:p>
            <a:endParaRPr lang="en-US" dirty="0" smtClean="0"/>
          </a:p>
          <a:p>
            <a:pPr>
              <a:buNone/>
            </a:pPr>
            <a:r>
              <a:rPr lang="en-US" dirty="0" smtClean="0"/>
              <a:t> Input manufacturers, distributors, importers who make available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1015</TotalTime>
  <Words>2618</Words>
  <Application>Microsoft Office PowerPoint</Application>
  <PresentationFormat>On-screen Show (4:3)</PresentationFormat>
  <Paragraphs>172</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Calibri</vt:lpstr>
      <vt:lpstr>Constantia</vt:lpstr>
      <vt:lpstr>Wingdings 2</vt:lpstr>
      <vt:lpstr>Flow</vt:lpstr>
      <vt:lpstr>Market </vt:lpstr>
      <vt:lpstr>PowerPoint Presentation</vt:lpstr>
      <vt:lpstr>PowerPoint Presentation</vt:lpstr>
      <vt:lpstr>PowerPoint Presentation</vt:lpstr>
      <vt:lpstr>Marketing</vt:lpstr>
      <vt:lpstr>PowerPoint Presentation</vt:lpstr>
      <vt:lpstr>PowerPoint Presentation</vt:lpstr>
      <vt:lpstr>Agricultural Marketing</vt:lpstr>
      <vt:lpstr>PowerPoint Presentation</vt:lpstr>
      <vt:lpstr>PowerPoint Presentation</vt:lpstr>
      <vt:lpstr>Scope and subject matter</vt:lpstr>
      <vt:lpstr>PowerPoint Presentation</vt:lpstr>
      <vt:lpstr>PowerPoint Presentation</vt:lpstr>
      <vt:lpstr>Subject matter</vt:lpstr>
      <vt:lpstr>Need for understanding/ Scope of Agril. Marketing</vt:lpstr>
      <vt:lpstr>PowerPoint Presentation</vt:lpstr>
      <vt:lpstr>PowerPoint Presentation</vt:lpstr>
      <vt:lpstr>PowerPoint Presentation</vt:lpstr>
      <vt:lpstr>PowerPoint Presentation</vt:lpstr>
      <vt:lpstr>Components of  a Market</vt:lpstr>
      <vt:lpstr>Classification of Markets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dc:title>
  <dc:creator>user</dc:creator>
  <cp:lastModifiedBy>DR. SHM</cp:lastModifiedBy>
  <cp:revision>89</cp:revision>
  <dcterms:created xsi:type="dcterms:W3CDTF">2006-08-16T00:00:00Z</dcterms:created>
  <dcterms:modified xsi:type="dcterms:W3CDTF">2023-07-11T10:00:42Z</dcterms:modified>
</cp:coreProperties>
</file>