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08105"/>
          </a:xfrm>
          <a:prstGeom prst="rect">
            <a:avLst/>
          </a:prstGeom>
        </p:spPr>
        <p:txBody>
          <a:bodyPr wrap="square">
            <a:spAutoFit/>
          </a:bodyPr>
          <a:lstStyle/>
          <a:p>
            <a:pPr algn="ctr"/>
            <a:r>
              <a:rPr lang="en-US" sz="2800" b="1" dirty="0" smtClean="0">
                <a:latin typeface="Times New Roman" pitchFamily="18" charset="0"/>
                <a:cs typeface="Times New Roman" pitchFamily="18" charset="0"/>
              </a:rPr>
              <a:t>Methods of illustrating evolutionary relationship </a:t>
            </a:r>
          </a:p>
          <a:p>
            <a:pPr algn="ctr"/>
            <a:r>
              <a:rPr lang="en-US" sz="2000" dirty="0" smtClean="0">
                <a:latin typeface="Times New Roman" pitchFamily="18" charset="0"/>
                <a:cs typeface="Times New Roman" pitchFamily="18" charset="0"/>
              </a:rPr>
              <a:t>Module-III </a:t>
            </a:r>
          </a:p>
          <a:p>
            <a:pPr algn="ctr"/>
            <a:r>
              <a:rPr lang="en-US" sz="2000" dirty="0" err="1" smtClean="0">
                <a:latin typeface="Times New Roman" pitchFamily="18" charset="0"/>
                <a:cs typeface="Times New Roman" pitchFamily="18" charset="0"/>
              </a:rPr>
              <a:t>B.Sc</a:t>
            </a:r>
            <a:r>
              <a:rPr lang="en-US" sz="2000" dirty="0" smtClean="0">
                <a:latin typeface="Times New Roman" pitchFamily="18" charset="0"/>
                <a:cs typeface="Times New Roman" pitchFamily="18" charset="0"/>
              </a:rPr>
              <a:t> 4</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sem.</a:t>
            </a:r>
          </a:p>
          <a:p>
            <a:pPr algn="ctr"/>
            <a:r>
              <a:rPr lang="en-US" sz="2400" b="1" dirty="0" smtClean="0">
                <a:latin typeface="Times New Roman" pitchFamily="18" charset="0"/>
                <a:cs typeface="Times New Roman" pitchFamily="18" charset="0"/>
              </a:rPr>
              <a:t>By</a:t>
            </a:r>
            <a:endParaRPr lang="en-US" sz="2000" b="1" dirty="0">
              <a:latin typeface="Times New Roman" pitchFamily="18" charset="0"/>
              <a:cs typeface="Times New Roman" pitchFamily="18" charset="0"/>
            </a:endParaRPr>
          </a:p>
        </p:txBody>
      </p:sp>
      <p:sp>
        <p:nvSpPr>
          <p:cNvPr id="3" name="Rectangle 2"/>
          <p:cNvSpPr/>
          <p:nvPr/>
        </p:nvSpPr>
        <p:spPr>
          <a:xfrm>
            <a:off x="0" y="1905000"/>
            <a:ext cx="9144000" cy="1200329"/>
          </a:xfrm>
          <a:prstGeom prst="rect">
            <a:avLst/>
          </a:prstGeom>
        </p:spPr>
        <p:txBody>
          <a:bodyPr wrap="square">
            <a:spAutoFit/>
          </a:bodyPr>
          <a:lstStyle/>
          <a:p>
            <a:pPr lvl="0" algn="ctr" fontAlgn="base">
              <a:spcBef>
                <a:spcPct val="0"/>
              </a:spcBef>
              <a:spcAft>
                <a:spcPct val="0"/>
              </a:spcAft>
              <a:tabLst>
                <a:tab pos="2971800" algn="ctr"/>
                <a:tab pos="5943600" algn="r"/>
              </a:tabLst>
            </a:pPr>
            <a:r>
              <a:rPr lang="en-US" b="1" dirty="0" smtClean="0">
                <a:latin typeface="Times New Roman" pitchFamily="18" charset="0"/>
                <a:ea typeface="Times New Roman" pitchFamily="18" charset="0"/>
                <a:cs typeface="Times New Roman" pitchFamily="18" charset="0"/>
              </a:rPr>
              <a:t>Dr. </a:t>
            </a:r>
            <a:r>
              <a:rPr lang="en-US" b="1" dirty="0" err="1" smtClean="0">
                <a:latin typeface="Times New Roman" pitchFamily="18" charset="0"/>
                <a:ea typeface="Times New Roman" pitchFamily="18" charset="0"/>
                <a:cs typeface="Times New Roman" pitchFamily="18" charset="0"/>
              </a:rPr>
              <a:t>Gyanranjan</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Mahalik</a:t>
            </a:r>
            <a:endParaRPr lang="en-US" b="1" dirty="0" smtClean="0">
              <a:latin typeface="Times New Roman" pitchFamily="18" charset="0"/>
              <a:ea typeface="Times New Roman" pitchFamily="18" charset="0"/>
              <a:cs typeface="Times New Roman" pitchFamily="18" charset="0"/>
            </a:endParaRPr>
          </a:p>
          <a:p>
            <a:pPr lvl="0" algn="ctr" fontAlgn="base">
              <a:spcBef>
                <a:spcPct val="0"/>
              </a:spcBef>
              <a:spcAft>
                <a:spcPct val="0"/>
              </a:spcAft>
              <a:tabLst>
                <a:tab pos="2971800" algn="ctr"/>
                <a:tab pos="5943600" algn="r"/>
              </a:tabLst>
            </a:pPr>
            <a:r>
              <a:rPr lang="en-US" b="1" dirty="0" smtClean="0">
                <a:latin typeface="Times New Roman" pitchFamily="18" charset="0"/>
                <a:cs typeface="Times New Roman" pitchFamily="18" charset="0"/>
              </a:rPr>
              <a:t>Asst. Prof.</a:t>
            </a:r>
            <a:endParaRPr lang="en-US" sz="1050" dirty="0" smtClean="0">
              <a:latin typeface="Times New Roman" pitchFamily="18" charset="0"/>
              <a:cs typeface="Times New Roman" pitchFamily="18" charset="0"/>
            </a:endParaRPr>
          </a:p>
          <a:p>
            <a:pPr lvl="0" algn="ctr" eaLnBrk="0" fontAlgn="base" hangingPunct="0">
              <a:spcBef>
                <a:spcPct val="0"/>
              </a:spcBef>
              <a:spcAft>
                <a:spcPct val="0"/>
              </a:spcAft>
              <a:tabLst>
                <a:tab pos="2971800" algn="ctr"/>
                <a:tab pos="5943600" algn="r"/>
              </a:tabLst>
            </a:pPr>
            <a:r>
              <a:rPr lang="en-US" b="1" dirty="0" smtClean="0">
                <a:latin typeface="Times New Roman" pitchFamily="18" charset="0"/>
                <a:ea typeface="Times New Roman" pitchFamily="18" charset="0"/>
                <a:cs typeface="Times New Roman" pitchFamily="18" charset="0"/>
              </a:rPr>
              <a:t> Dept. of Botany; </a:t>
            </a:r>
            <a:r>
              <a:rPr lang="en-US" b="1" dirty="0" err="1" smtClean="0">
                <a:latin typeface="Times New Roman" pitchFamily="18" charset="0"/>
                <a:ea typeface="Times New Roman" pitchFamily="18" charset="0"/>
                <a:cs typeface="Times New Roman" pitchFamily="18" charset="0"/>
              </a:rPr>
              <a:t>SoAS</a:t>
            </a:r>
            <a:r>
              <a:rPr lang="en-US" b="1" dirty="0" smtClean="0">
                <a:latin typeface="Times New Roman" pitchFamily="18" charset="0"/>
                <a:ea typeface="Times New Roman" pitchFamily="18" charset="0"/>
                <a:cs typeface="Times New Roman" pitchFamily="18" charset="0"/>
              </a:rPr>
              <a:t> </a:t>
            </a:r>
            <a:endParaRPr lang="en-US" sz="1050" dirty="0" smtClean="0">
              <a:latin typeface="Times New Roman" pitchFamily="18" charset="0"/>
              <a:cs typeface="Times New Roman" pitchFamily="18" charset="0"/>
            </a:endParaRPr>
          </a:p>
          <a:p>
            <a:pPr lvl="0" algn="ctr" eaLnBrk="0" fontAlgn="base" hangingPunct="0">
              <a:spcBef>
                <a:spcPct val="0"/>
              </a:spcBef>
              <a:spcAft>
                <a:spcPct val="0"/>
              </a:spcAft>
              <a:tabLst>
                <a:tab pos="2971800" algn="ctr"/>
                <a:tab pos="5943600" algn="r"/>
              </a:tabLst>
            </a:pPr>
            <a:r>
              <a:rPr lang="en-US" b="1" dirty="0" smtClean="0">
                <a:latin typeface="Times New Roman" pitchFamily="18" charset="0"/>
                <a:ea typeface="Times New Roman" pitchFamily="18" charset="0"/>
                <a:cs typeface="Times New Roman" pitchFamily="18" charset="0"/>
              </a:rPr>
              <a:t>Centurion University of Technology and Management </a:t>
            </a:r>
            <a:endParaRPr lang="en-US" sz="2800" dirty="0" smtClean="0">
              <a:latin typeface="Times New Roman" pitchFamily="18" charset="0"/>
              <a:cs typeface="Times New Roman" pitchFamily="18" charset="0"/>
            </a:endParaRPr>
          </a:p>
        </p:txBody>
      </p:sp>
      <p:pic>
        <p:nvPicPr>
          <p:cNvPr id="4" name="Picture 3" descr="download.jpg"/>
          <p:cNvPicPr/>
          <p:nvPr/>
        </p:nvPicPr>
        <p:blipFill>
          <a:blip r:embed="rId2"/>
          <a:stretch>
            <a:fillRect/>
          </a:stretch>
        </p:blipFill>
        <p:spPr>
          <a:xfrm>
            <a:off x="2438400" y="3505200"/>
            <a:ext cx="3733801" cy="2819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55805"/>
          </a:xfrm>
          <a:prstGeom prst="rect">
            <a:avLst/>
          </a:prstGeom>
        </p:spPr>
        <p:txBody>
          <a:bodyPr wrap="square">
            <a:spAutoFit/>
          </a:bodyPr>
          <a:lstStyle/>
          <a:p>
            <a:pPr algn="just">
              <a:lnSpc>
                <a:spcPct val="150000"/>
              </a:lnSpc>
            </a:pPr>
            <a:r>
              <a:rPr lang="en-US" b="1" dirty="0" err="1" smtClean="0"/>
              <a:t>Systematics</a:t>
            </a:r>
            <a:r>
              <a:rPr lang="en-US" dirty="0" smtClean="0"/>
              <a:t> is the part of science that deals with grouping organisms and determining how they are related. It can be divided into two main branches</a:t>
            </a:r>
          </a:p>
          <a:p>
            <a:pPr algn="just">
              <a:lnSpc>
                <a:spcPct val="150000"/>
              </a:lnSpc>
            </a:pPr>
            <a:r>
              <a:rPr lang="en-US" b="1" dirty="0" err="1" smtClean="0"/>
              <a:t>i</a:t>
            </a:r>
            <a:r>
              <a:rPr lang="en-US" b="1" dirty="0" smtClean="0"/>
              <a:t>. Taxonomy</a:t>
            </a:r>
            <a:r>
              <a:rPr lang="en-US" dirty="0" smtClean="0"/>
              <a:t> focuses on classifying, naming, and grouping organisms. A group, or </a:t>
            </a:r>
            <a:r>
              <a:rPr lang="en-US" b="1" dirty="0" err="1" smtClean="0"/>
              <a:t>taxon</a:t>
            </a:r>
            <a:r>
              <a:rPr lang="en-US" dirty="0" smtClean="0"/>
              <a:t>, can be a population, a species, a genus, or a higher-level grouping, such as family, order, class, phylum, kingdom, or domain. The plural of </a:t>
            </a:r>
            <a:r>
              <a:rPr lang="en-US" dirty="0" err="1" smtClean="0"/>
              <a:t>taxon</a:t>
            </a:r>
            <a:r>
              <a:rPr lang="en-US" dirty="0" smtClean="0"/>
              <a:t> is </a:t>
            </a:r>
            <a:r>
              <a:rPr lang="en-US" b="1" dirty="0" err="1" smtClean="0"/>
              <a:t>taxa</a:t>
            </a:r>
            <a:r>
              <a:rPr lang="en-US" dirty="0" smtClean="0"/>
              <a:t>.</a:t>
            </a:r>
          </a:p>
          <a:p>
            <a:pPr algn="just">
              <a:lnSpc>
                <a:spcPct val="150000"/>
              </a:lnSpc>
            </a:pPr>
            <a:r>
              <a:rPr lang="en-US" b="1" dirty="0" smtClean="0"/>
              <a:t>ii. </a:t>
            </a:r>
            <a:r>
              <a:rPr lang="en-US" b="1" dirty="0" err="1" smtClean="0"/>
              <a:t>Phylogenetics</a:t>
            </a:r>
            <a:r>
              <a:rPr lang="en-US" dirty="0" smtClean="0"/>
              <a:t> is the study of determining </a:t>
            </a:r>
            <a:r>
              <a:rPr lang="en-US" b="1" dirty="0" smtClean="0"/>
              <a:t>evolutionary relationships</a:t>
            </a:r>
            <a:r>
              <a:rPr lang="en-US" dirty="0" smtClean="0"/>
              <a:t>, or patterns of descent of organisms.</a:t>
            </a:r>
          </a:p>
          <a:p>
            <a:pPr algn="just">
              <a:lnSpc>
                <a:spcPct val="150000"/>
              </a:lnSpc>
            </a:pPr>
            <a:endParaRPr lang="en-US" dirty="0" smtClean="0"/>
          </a:p>
          <a:p>
            <a:pPr algn="just">
              <a:lnSpc>
                <a:spcPct val="150000"/>
              </a:lnSpc>
            </a:pPr>
            <a:r>
              <a:rPr lang="en-US" b="1" dirty="0" smtClean="0"/>
              <a:t>Evolutionary Tree</a:t>
            </a:r>
          </a:p>
          <a:p>
            <a:pPr algn="just">
              <a:lnSpc>
                <a:spcPct val="150000"/>
              </a:lnSpc>
            </a:pPr>
            <a:r>
              <a:rPr lang="en-US" dirty="0" smtClean="0"/>
              <a:t>An evolutionary tree can also be called a </a:t>
            </a:r>
            <a:r>
              <a:rPr lang="en-US" b="1" dirty="0" err="1" smtClean="0"/>
              <a:t>phylogenetic</a:t>
            </a:r>
            <a:r>
              <a:rPr lang="en-US" b="1" dirty="0" smtClean="0"/>
              <a:t> tree</a:t>
            </a:r>
            <a:r>
              <a:rPr lang="en-US" dirty="0" smtClean="0"/>
              <a:t>, or a just a </a:t>
            </a:r>
            <a:r>
              <a:rPr lang="en-US" b="1" dirty="0" smtClean="0"/>
              <a:t>phylogeny</a:t>
            </a:r>
            <a:r>
              <a:rPr lang="en-US" dirty="0" smtClean="0"/>
              <a:t>. There are many different ways to draw phylogenies, but they do all have certain parts that you must understand before you try to interpret them.</a:t>
            </a:r>
          </a:p>
          <a:p>
            <a:pPr algn="just">
              <a:lnSpc>
                <a:spcPct val="150000"/>
              </a:lnSpc>
            </a:pPr>
            <a:r>
              <a:rPr lang="en-US" dirty="0" smtClean="0"/>
              <a:t>The </a:t>
            </a:r>
            <a:r>
              <a:rPr lang="en-US" b="1" dirty="0" smtClean="0"/>
              <a:t>root</a:t>
            </a:r>
            <a:r>
              <a:rPr lang="en-US" dirty="0" smtClean="0"/>
              <a:t> of a phylogeny represents the common ancestor of all the descendants in the tree. The descendant </a:t>
            </a:r>
            <a:r>
              <a:rPr lang="en-US" dirty="0" err="1" smtClean="0"/>
              <a:t>taxa</a:t>
            </a:r>
            <a:r>
              <a:rPr lang="en-US" dirty="0" smtClean="0"/>
              <a:t> are labeled at the tips of the tree. A </a:t>
            </a:r>
            <a:r>
              <a:rPr lang="en-US" b="1" dirty="0" smtClean="0"/>
              <a:t>node</a:t>
            </a:r>
            <a:r>
              <a:rPr lang="en-US" dirty="0" smtClean="0"/>
              <a:t> splits into two </a:t>
            </a:r>
            <a:r>
              <a:rPr lang="en-US" b="1" dirty="0" smtClean="0"/>
              <a:t>branches</a:t>
            </a:r>
            <a:r>
              <a:rPr lang="en-US" dirty="0" smtClean="0"/>
              <a:t> and indicates a divergence or speciation event. The node itself represents the common ancestor of any descendants that branch off of it. The two </a:t>
            </a:r>
            <a:r>
              <a:rPr lang="en-US" dirty="0" err="1" smtClean="0"/>
              <a:t>taxa</a:t>
            </a:r>
            <a:r>
              <a:rPr lang="en-US" dirty="0" smtClean="0"/>
              <a:t> that branch off at a node are called </a:t>
            </a:r>
            <a:r>
              <a:rPr lang="en-US" b="1" dirty="0" smtClean="0"/>
              <a:t>sister </a:t>
            </a:r>
            <a:r>
              <a:rPr lang="en-US" b="1" dirty="0" err="1" smtClean="0"/>
              <a:t>taxa</a:t>
            </a:r>
            <a:r>
              <a:rPr lang="en-US" dirty="0" smtClean="0"/>
              <a:t>. </a:t>
            </a:r>
          </a:p>
          <a:p>
            <a:pPr algn="just">
              <a:lnSpc>
                <a:spcPct val="150000"/>
              </a:lnSpc>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pPr algn="just">
              <a:lnSpc>
                <a:spcPct val="150000"/>
              </a:lnSpc>
            </a:pPr>
            <a:r>
              <a:rPr lang="en-US" sz="1600" dirty="0" smtClean="0">
                <a:latin typeface="Times New Roman" pitchFamily="18" charset="0"/>
                <a:cs typeface="Times New Roman" pitchFamily="18" charset="0"/>
              </a:rPr>
              <a:t>They share an immediate common ancestor. In this phylogeny, </a:t>
            </a:r>
            <a:r>
              <a:rPr lang="en-US" sz="1600" dirty="0" err="1" smtClean="0">
                <a:latin typeface="Times New Roman" pitchFamily="18" charset="0"/>
                <a:cs typeface="Times New Roman" pitchFamily="18" charset="0"/>
              </a:rPr>
              <a:t>taxa</a:t>
            </a:r>
            <a:r>
              <a:rPr lang="en-US" sz="1600" dirty="0" smtClean="0">
                <a:latin typeface="Times New Roman" pitchFamily="18" charset="0"/>
                <a:cs typeface="Times New Roman" pitchFamily="18" charset="0"/>
              </a:rPr>
              <a:t> B and C are sister </a:t>
            </a:r>
            <a:r>
              <a:rPr lang="en-US" sz="1600" dirty="0" err="1" smtClean="0">
                <a:latin typeface="Times New Roman" pitchFamily="18" charset="0"/>
                <a:cs typeface="Times New Roman" pitchFamily="18" charset="0"/>
              </a:rPr>
              <a:t>taxa</a:t>
            </a:r>
            <a:r>
              <a:rPr lang="en-US" sz="1600" dirty="0" smtClean="0">
                <a:latin typeface="Times New Roman" pitchFamily="18" charset="0"/>
                <a:cs typeface="Times New Roman" pitchFamily="18" charset="0"/>
              </a:rPr>
              <a:t>. They are both equally related to </a:t>
            </a:r>
            <a:r>
              <a:rPr lang="en-US" sz="1600" dirty="0" err="1" smtClean="0">
                <a:latin typeface="Times New Roman" pitchFamily="18" charset="0"/>
                <a:cs typeface="Times New Roman" pitchFamily="18" charset="0"/>
              </a:rPr>
              <a:t>taxon</a:t>
            </a:r>
            <a:r>
              <a:rPr lang="en-US" sz="1600" dirty="0" smtClean="0">
                <a:latin typeface="Times New Roman" pitchFamily="18" charset="0"/>
                <a:cs typeface="Times New Roman" pitchFamily="18" charset="0"/>
              </a:rPr>
              <a:t> A.</a:t>
            </a:r>
          </a:p>
          <a:p>
            <a:pPr algn="just">
              <a:lnSpc>
                <a:spcPct val="150000"/>
              </a:lnSpc>
            </a:pPr>
            <a:endParaRPr lang="en-US" sz="1600" dirty="0" smtClean="0">
              <a:latin typeface="Times New Roman" pitchFamily="18" charset="0"/>
              <a:cs typeface="Times New Roman" pitchFamily="18" charset="0"/>
            </a:endParaRPr>
          </a:p>
          <a:p>
            <a:pPr algn="just">
              <a:lnSpc>
                <a:spcPct val="150000"/>
              </a:lnSpc>
            </a:pPr>
            <a:r>
              <a:rPr lang="en-US" sz="1600" dirty="0" smtClean="0">
                <a:latin typeface="Times New Roman" pitchFamily="18" charset="0"/>
                <a:cs typeface="Times New Roman" pitchFamily="18" charset="0"/>
              </a:rPr>
              <a:t>The branches of a phylogeny can be rotated around a node without changing evolutionary relationships. If you want to determine how two or more </a:t>
            </a:r>
            <a:r>
              <a:rPr lang="en-US" sz="1600" dirty="0" err="1" smtClean="0">
                <a:latin typeface="Times New Roman" pitchFamily="18" charset="0"/>
                <a:cs typeface="Times New Roman" pitchFamily="18" charset="0"/>
              </a:rPr>
              <a:t>taxa</a:t>
            </a:r>
            <a:r>
              <a:rPr lang="en-US" sz="1600" dirty="0" smtClean="0">
                <a:latin typeface="Times New Roman" pitchFamily="18" charset="0"/>
                <a:cs typeface="Times New Roman" pitchFamily="18" charset="0"/>
              </a:rPr>
              <a:t> are related, it is important to look at the nodes and branches in a tree and not just the ordering of descendant </a:t>
            </a:r>
            <a:r>
              <a:rPr lang="en-US" sz="1600" dirty="0" err="1" smtClean="0">
                <a:latin typeface="Times New Roman" pitchFamily="18" charset="0"/>
                <a:cs typeface="Times New Roman" pitchFamily="18" charset="0"/>
              </a:rPr>
              <a:t>taxa</a:t>
            </a:r>
            <a:r>
              <a:rPr lang="en-US" sz="1600" dirty="0" smtClean="0">
                <a:latin typeface="Times New Roman" pitchFamily="18" charset="0"/>
                <a:cs typeface="Times New Roman" pitchFamily="18" charset="0"/>
              </a:rPr>
              <a:t>. Sometimes the evolutionary relationships between </a:t>
            </a:r>
            <a:r>
              <a:rPr lang="en-US" sz="1600" dirty="0" err="1" smtClean="0">
                <a:latin typeface="Times New Roman" pitchFamily="18" charset="0"/>
                <a:cs typeface="Times New Roman" pitchFamily="18" charset="0"/>
              </a:rPr>
              <a:t>taxa</a:t>
            </a:r>
            <a:r>
              <a:rPr lang="en-US" sz="1600" dirty="0" smtClean="0">
                <a:latin typeface="Times New Roman" pitchFamily="18" charset="0"/>
                <a:cs typeface="Times New Roman" pitchFamily="18" charset="0"/>
              </a:rPr>
              <a:t> cannot be determined. This results in a phylogeny with a </a:t>
            </a:r>
            <a:r>
              <a:rPr lang="en-US" sz="1600" b="1" dirty="0" err="1" smtClean="0">
                <a:latin typeface="Times New Roman" pitchFamily="18" charset="0"/>
                <a:cs typeface="Times New Roman" pitchFamily="18" charset="0"/>
              </a:rPr>
              <a:t>polytomy</a:t>
            </a:r>
            <a:r>
              <a:rPr lang="en-US" sz="1600" dirty="0" smtClean="0">
                <a:latin typeface="Times New Roman" pitchFamily="18" charset="0"/>
                <a:cs typeface="Times New Roman" pitchFamily="18" charset="0"/>
              </a:rPr>
              <a:t>, or a node from which more than two groups split.</a:t>
            </a:r>
          </a:p>
          <a:p>
            <a:pPr algn="just">
              <a:lnSpc>
                <a:spcPct val="150000"/>
              </a:lnSpc>
            </a:pPr>
            <a:endParaRPr lang="en-US" sz="1600" dirty="0" smtClean="0">
              <a:latin typeface="Times New Roman" pitchFamily="18" charset="0"/>
              <a:cs typeface="Times New Roman" pitchFamily="18" charset="0"/>
            </a:endParaRPr>
          </a:p>
          <a:p>
            <a:pPr algn="just">
              <a:lnSpc>
                <a:spcPct val="150000"/>
              </a:lnSpc>
            </a:pPr>
            <a:r>
              <a:rPr lang="en-US" sz="1600" dirty="0" smtClean="0">
                <a:latin typeface="Times New Roman" pitchFamily="18" charset="0"/>
                <a:cs typeface="Times New Roman" pitchFamily="18" charset="0"/>
              </a:rPr>
              <a:t>A </a:t>
            </a:r>
            <a:r>
              <a:rPr lang="en-US" sz="1600" b="1" dirty="0" err="1" smtClean="0">
                <a:latin typeface="Times New Roman" pitchFamily="18" charset="0"/>
                <a:cs typeface="Times New Roman" pitchFamily="18" charset="0"/>
              </a:rPr>
              <a:t>clade</a:t>
            </a:r>
            <a:r>
              <a:rPr lang="en-US" sz="1600" dirty="0" smtClean="0">
                <a:latin typeface="Times New Roman" pitchFamily="18" charset="0"/>
                <a:cs typeface="Times New Roman" pitchFamily="18" charset="0"/>
              </a:rPr>
              <a:t> is a group that includes an ancestor and all of its descendants. </a:t>
            </a:r>
            <a:r>
              <a:rPr lang="en-US" sz="1600" dirty="0" err="1" smtClean="0">
                <a:latin typeface="Times New Roman" pitchFamily="18" charset="0"/>
                <a:cs typeface="Times New Roman" pitchFamily="18" charset="0"/>
              </a:rPr>
              <a:t>Clades</a:t>
            </a:r>
            <a:r>
              <a:rPr lang="en-US" sz="1600" dirty="0" smtClean="0">
                <a:latin typeface="Times New Roman" pitchFamily="18" charset="0"/>
                <a:cs typeface="Times New Roman" pitchFamily="18" charset="0"/>
              </a:rPr>
              <a:t>, also called </a:t>
            </a:r>
            <a:r>
              <a:rPr lang="en-US" sz="1600" b="1" dirty="0" smtClean="0">
                <a:latin typeface="Times New Roman" pitchFamily="18" charset="0"/>
                <a:cs typeface="Times New Roman" pitchFamily="18" charset="0"/>
              </a:rPr>
              <a:t>monophyletic groups</a:t>
            </a:r>
            <a:r>
              <a:rPr lang="en-US" sz="1600" dirty="0" smtClean="0">
                <a:latin typeface="Times New Roman" pitchFamily="18" charset="0"/>
                <a:cs typeface="Times New Roman" pitchFamily="18" charset="0"/>
              </a:rPr>
              <a:t>, can be nested in larger </a:t>
            </a:r>
            <a:r>
              <a:rPr lang="en-US" sz="1600" dirty="0" err="1" smtClean="0">
                <a:latin typeface="Times New Roman" pitchFamily="18" charset="0"/>
                <a:cs typeface="Times New Roman" pitchFamily="18" charset="0"/>
              </a:rPr>
              <a:t>clades</a:t>
            </a:r>
            <a:r>
              <a:rPr lang="en-US" sz="1600" dirty="0" smtClean="0">
                <a:latin typeface="Times New Roman" pitchFamily="18" charset="0"/>
                <a:cs typeface="Times New Roman" pitchFamily="18" charset="0"/>
              </a:rPr>
              <a:t>. For example, </a:t>
            </a:r>
            <a:r>
              <a:rPr lang="en-US" sz="1600" b="1" dirty="0" smtClean="0">
                <a:latin typeface="Times New Roman" pitchFamily="18" charset="0"/>
                <a:cs typeface="Times New Roman" pitchFamily="18" charset="0"/>
              </a:rPr>
              <a:t>mammals</a:t>
            </a:r>
            <a:r>
              <a:rPr lang="en-US" sz="1600" dirty="0" smtClean="0">
                <a:latin typeface="Times New Roman" pitchFamily="18" charset="0"/>
                <a:cs typeface="Times New Roman" pitchFamily="18" charset="0"/>
              </a:rPr>
              <a:t> are a monophyletic group because they all descended from a common ancestor. Within the mammals, there are also many smaller </a:t>
            </a:r>
            <a:r>
              <a:rPr lang="en-US" sz="1600" dirty="0" err="1" smtClean="0">
                <a:latin typeface="Times New Roman" pitchFamily="18" charset="0"/>
                <a:cs typeface="Times New Roman" pitchFamily="18" charset="0"/>
              </a:rPr>
              <a:t>clades</a:t>
            </a:r>
            <a:r>
              <a:rPr lang="en-US" sz="1600" dirty="0" smtClean="0">
                <a:latin typeface="Times New Roman" pitchFamily="18" charset="0"/>
                <a:cs typeface="Times New Roman" pitchFamily="18" charset="0"/>
              </a:rPr>
              <a:t>, such as primates or bats.</a:t>
            </a:r>
          </a:p>
          <a:p>
            <a:pPr algn="just">
              <a:lnSpc>
                <a:spcPct val="150000"/>
              </a:lnSpc>
            </a:pPr>
            <a:r>
              <a:rPr lang="en-US" sz="1600" dirty="0" smtClean="0">
                <a:latin typeface="Times New Roman" pitchFamily="18" charset="0"/>
                <a:cs typeface="Times New Roman" pitchFamily="18" charset="0"/>
              </a:rPr>
              <a:t>Not all groupings of organisms qualify as monophyletic. A </a:t>
            </a:r>
            <a:r>
              <a:rPr lang="en-US" sz="1600" b="1" dirty="0" err="1" smtClean="0">
                <a:latin typeface="Times New Roman" pitchFamily="18" charset="0"/>
                <a:cs typeface="Times New Roman" pitchFamily="18" charset="0"/>
              </a:rPr>
              <a:t>paraphyletic</a:t>
            </a:r>
            <a:r>
              <a:rPr lang="en-US" sz="1600" dirty="0" smtClean="0">
                <a:latin typeface="Times New Roman" pitchFamily="18" charset="0"/>
                <a:cs typeface="Times New Roman" pitchFamily="18" charset="0"/>
              </a:rPr>
              <a:t> group consists of an ancestor and only some of its descendants. </a:t>
            </a:r>
            <a:r>
              <a:rPr lang="en-US" sz="1600" b="1" dirty="0" smtClean="0">
                <a:latin typeface="Times New Roman" pitchFamily="18" charset="0"/>
                <a:cs typeface="Times New Roman" pitchFamily="18" charset="0"/>
              </a:rPr>
              <a:t>Reptiles</a:t>
            </a:r>
            <a:r>
              <a:rPr lang="en-US" sz="1600" dirty="0" smtClean="0">
                <a:latin typeface="Times New Roman" pitchFamily="18" charset="0"/>
                <a:cs typeface="Times New Roman" pitchFamily="18" charset="0"/>
              </a:rPr>
              <a:t> are animals like crocodiles, lizards, and snakes. This is actually a </a:t>
            </a:r>
            <a:r>
              <a:rPr lang="en-US" sz="1600" dirty="0" err="1" smtClean="0">
                <a:latin typeface="Times New Roman" pitchFamily="18" charset="0"/>
                <a:cs typeface="Times New Roman" pitchFamily="18" charset="0"/>
              </a:rPr>
              <a:t>paraphyletic</a:t>
            </a:r>
            <a:r>
              <a:rPr lang="en-US" sz="1600" dirty="0" smtClean="0">
                <a:latin typeface="Times New Roman" pitchFamily="18" charset="0"/>
                <a:cs typeface="Times New Roman" pitchFamily="18" charset="0"/>
              </a:rPr>
              <a:t> grouping because the ancestor that gave rise to all reptiles also gave rise to birds. If birds are added to the definition of reptiles, then it could be considered a monophyletic group.</a:t>
            </a:r>
            <a:endParaRPr lang="en-US"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120068"/>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polyphyletic</a:t>
            </a:r>
            <a:r>
              <a:rPr lang="en-US" dirty="0" smtClean="0">
                <a:latin typeface="Times New Roman" pitchFamily="18" charset="0"/>
                <a:cs typeface="Times New Roman" pitchFamily="18" charset="0"/>
              </a:rPr>
              <a:t> group is made up of various descendants with no recent common ancestor. </a:t>
            </a:r>
            <a:r>
              <a:rPr lang="en-US" b="1" dirty="0" smtClean="0">
                <a:latin typeface="Times New Roman" pitchFamily="18" charset="0"/>
                <a:cs typeface="Times New Roman" pitchFamily="18" charset="0"/>
              </a:rPr>
              <a:t>Marine mammals</a:t>
            </a:r>
            <a:r>
              <a:rPr lang="en-US" dirty="0" smtClean="0">
                <a:latin typeface="Times New Roman" pitchFamily="18" charset="0"/>
                <a:cs typeface="Times New Roman" pitchFamily="18" charset="0"/>
              </a:rPr>
              <a:t> are polyphyletic. Whales and seals are both marine mammals, but they are not closely related at all. Seals are more closely related to bears than they are to whales. Whales share a more recent common ancestor with deer than they do to seals.</a:t>
            </a:r>
          </a:p>
          <a:p>
            <a:pPr algn="just">
              <a:lnSpc>
                <a:spcPct val="150000"/>
              </a:lnSpc>
            </a:pPr>
            <a:endParaRPr lang="en-US" dirty="0">
              <a:latin typeface="Times New Roman" pitchFamily="18" charset="0"/>
              <a:cs typeface="Times New Roman" pitchFamily="18" charset="0"/>
            </a:endParaRPr>
          </a:p>
        </p:txBody>
      </p:sp>
      <p:pic>
        <p:nvPicPr>
          <p:cNvPr id="1026" name="Picture 2" descr="C:\Users\Gyan\Desktop\example_phylogeny2.png"/>
          <p:cNvPicPr>
            <a:picLocks noChangeAspect="1" noChangeArrowheads="1"/>
          </p:cNvPicPr>
          <p:nvPr/>
        </p:nvPicPr>
        <p:blipFill>
          <a:blip r:embed="rId2"/>
          <a:srcRect/>
          <a:stretch>
            <a:fillRect/>
          </a:stretch>
        </p:blipFill>
        <p:spPr bwMode="auto">
          <a:xfrm>
            <a:off x="762000" y="1752600"/>
            <a:ext cx="6065837" cy="2449513"/>
          </a:xfrm>
          <a:prstGeom prst="rect">
            <a:avLst/>
          </a:prstGeom>
          <a:noFill/>
        </p:spPr>
      </p:pic>
      <p:pic>
        <p:nvPicPr>
          <p:cNvPr id="1027" name="Picture 3" descr="C:\Users\Gyan\Desktop\A-basic-phylogenetic-tree-for-humans-and-their-closest-relatives-with-arbitrary.png"/>
          <p:cNvPicPr>
            <a:picLocks noChangeAspect="1" noChangeArrowheads="1"/>
          </p:cNvPicPr>
          <p:nvPr/>
        </p:nvPicPr>
        <p:blipFill>
          <a:blip r:embed="rId3"/>
          <a:srcRect/>
          <a:stretch>
            <a:fillRect/>
          </a:stretch>
        </p:blipFill>
        <p:spPr bwMode="auto">
          <a:xfrm>
            <a:off x="381000" y="4419600"/>
            <a:ext cx="8096250" cy="18383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12845"/>
          </a:xfrm>
          <a:prstGeom prst="rect">
            <a:avLst/>
          </a:prstGeom>
        </p:spPr>
        <p:txBody>
          <a:bodyPr wrap="square">
            <a:spAutoFit/>
          </a:bodyPr>
          <a:lstStyle/>
          <a:p>
            <a:pPr algn="just">
              <a:lnSpc>
                <a:spcPct val="150000"/>
              </a:lnSpc>
            </a:pPr>
            <a:r>
              <a:rPr lang="en-US" sz="2000" b="1" dirty="0" err="1" smtClean="0">
                <a:latin typeface="Times New Roman" pitchFamily="18" charset="0"/>
                <a:cs typeface="Times New Roman" pitchFamily="18" charset="0"/>
              </a:rPr>
              <a:t>Cladograms</a:t>
            </a:r>
            <a:r>
              <a:rPr lang="en-US" sz="2000" b="1" dirty="0" smtClean="0">
                <a:latin typeface="Times New Roman" pitchFamily="18" charset="0"/>
                <a:cs typeface="Times New Roman" pitchFamily="18" charset="0"/>
              </a:rPr>
              <a:t> and </a:t>
            </a:r>
            <a:r>
              <a:rPr lang="en-US" sz="2000" b="1" dirty="0" err="1" smtClean="0">
                <a:latin typeface="Times New Roman" pitchFamily="18" charset="0"/>
                <a:cs typeface="Times New Roman" pitchFamily="18" charset="0"/>
              </a:rPr>
              <a:t>Phylogenetic</a:t>
            </a:r>
            <a:r>
              <a:rPr lang="en-US" sz="2000" b="1" dirty="0" smtClean="0">
                <a:latin typeface="Times New Roman" pitchFamily="18" charset="0"/>
                <a:cs typeface="Times New Roman" pitchFamily="18" charset="0"/>
              </a:rPr>
              <a:t> Trees</a:t>
            </a:r>
          </a:p>
          <a:p>
            <a:pPr algn="just">
              <a:lnSpc>
                <a:spcPct val="150000"/>
              </a:lnSpc>
            </a:pPr>
            <a:r>
              <a:rPr lang="en-US" dirty="0" smtClean="0">
                <a:latin typeface="Times New Roman" pitchFamily="18" charset="0"/>
                <a:cs typeface="Times New Roman" pitchFamily="18" charset="0"/>
              </a:rPr>
              <a:t>Biologists use </a:t>
            </a:r>
            <a:r>
              <a:rPr lang="en-US" b="1" dirty="0" err="1" smtClean="0">
                <a:latin typeface="Times New Roman" pitchFamily="18" charset="0"/>
                <a:cs typeface="Times New Roman" pitchFamily="18" charset="0"/>
              </a:rPr>
              <a:t>cladograms</a:t>
            </a:r>
            <a:r>
              <a:rPr lang="en-US"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phylogenetic</a:t>
            </a:r>
            <a:r>
              <a:rPr lang="en-US" b="1" dirty="0" smtClean="0">
                <a:latin typeface="Times New Roman" pitchFamily="18" charset="0"/>
                <a:cs typeface="Times New Roman" pitchFamily="18" charset="0"/>
              </a:rPr>
              <a:t> trees</a:t>
            </a:r>
            <a:r>
              <a:rPr lang="en-US" dirty="0" smtClean="0">
                <a:latin typeface="Times New Roman" pitchFamily="18" charset="0"/>
                <a:cs typeface="Times New Roman" pitchFamily="18" charset="0"/>
              </a:rPr>
              <a:t> to illustrate relationships among organisms and evolutionary relationships for organisms with a shared common ancestor.</a:t>
            </a:r>
          </a:p>
          <a:p>
            <a:pPr algn="just">
              <a:lnSpc>
                <a:spcPct val="150000"/>
              </a:lnSpc>
            </a:pPr>
            <a:r>
              <a:rPr lang="en-US" dirty="0" smtClean="0">
                <a:latin typeface="Times New Roman" pitchFamily="18" charset="0"/>
                <a:cs typeface="Times New Roman" pitchFamily="18" charset="0"/>
              </a:rPr>
              <a:t>Both </a:t>
            </a:r>
            <a:r>
              <a:rPr lang="en-US" dirty="0" err="1" smtClean="0">
                <a:latin typeface="Times New Roman" pitchFamily="18" charset="0"/>
                <a:cs typeface="Times New Roman" pitchFamily="18" charset="0"/>
              </a:rPr>
              <a:t>cladograms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phylogenetic</a:t>
            </a:r>
            <a:r>
              <a:rPr lang="en-US" dirty="0" smtClean="0">
                <a:latin typeface="Times New Roman" pitchFamily="18" charset="0"/>
                <a:cs typeface="Times New Roman" pitchFamily="18" charset="0"/>
              </a:rPr>
              <a:t> trees show relationships among organisms, how alike, or similar, they might be. We can see a typical </a:t>
            </a:r>
            <a:r>
              <a:rPr lang="en-US" dirty="0" err="1" smtClean="0">
                <a:latin typeface="Times New Roman" pitchFamily="18" charset="0"/>
                <a:cs typeface="Times New Roman" pitchFamily="18" charset="0"/>
              </a:rPr>
              <a:t>cladogram</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phylogenetic</a:t>
            </a:r>
            <a:r>
              <a:rPr lang="en-US" dirty="0" smtClean="0">
                <a:latin typeface="Times New Roman" pitchFamily="18" charset="0"/>
                <a:cs typeface="Times New Roman" pitchFamily="18" charset="0"/>
              </a:rPr>
              <a:t> tree here.</a:t>
            </a:r>
          </a:p>
          <a:p>
            <a:pPr algn="just">
              <a:lnSpc>
                <a:spcPct val="150000"/>
              </a:lnSpc>
            </a:pPr>
            <a:r>
              <a:rPr lang="en-US" dirty="0" smtClean="0">
                <a:latin typeface="Times New Roman" pitchFamily="18" charset="0"/>
                <a:cs typeface="Times New Roman" pitchFamily="18" charset="0"/>
              </a:rPr>
              <a:t>First, a </a:t>
            </a:r>
            <a:r>
              <a:rPr lang="en-US" dirty="0" err="1" smtClean="0">
                <a:latin typeface="Times New Roman" pitchFamily="18" charset="0"/>
                <a:cs typeface="Times New Roman" pitchFamily="18" charset="0"/>
              </a:rPr>
              <a:t>cladogram</a:t>
            </a:r>
            <a:r>
              <a:rPr lang="en-US" dirty="0" smtClean="0">
                <a:latin typeface="Times New Roman" pitchFamily="18" charset="0"/>
                <a:cs typeface="Times New Roman" pitchFamily="18" charset="0"/>
              </a:rPr>
              <a:t> can look at trees that may have been derived from a common ancestor to arrange organisms on different branches. But those branches used aren't representative of the relative amount of change or evolutionary time that has occurred between organisms. Plus, a </a:t>
            </a:r>
            <a:r>
              <a:rPr lang="en-US" dirty="0" err="1" smtClean="0">
                <a:latin typeface="Times New Roman" pitchFamily="18" charset="0"/>
                <a:cs typeface="Times New Roman" pitchFamily="18" charset="0"/>
              </a:rPr>
              <a:t>cladogram</a:t>
            </a:r>
            <a:r>
              <a:rPr lang="en-US" dirty="0" smtClean="0">
                <a:latin typeface="Times New Roman" pitchFamily="18" charset="0"/>
                <a:cs typeface="Times New Roman" pitchFamily="18" charset="0"/>
              </a:rPr>
              <a:t> doesn't necessarily show exact relationships between ancestors and descendants.</a:t>
            </a:r>
          </a:p>
          <a:p>
            <a:pPr algn="just">
              <a:lnSpc>
                <a:spcPct val="150000"/>
              </a:lnSpc>
            </a:pPr>
            <a:endParaRPr lang="en-US" b="1"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On the other hand, the branches on a </a:t>
            </a:r>
            <a:r>
              <a:rPr lang="en-US" dirty="0" err="1" smtClean="0">
                <a:latin typeface="Times New Roman" pitchFamily="18" charset="0"/>
                <a:cs typeface="Times New Roman" pitchFamily="18" charset="0"/>
              </a:rPr>
              <a:t>phylogenetic</a:t>
            </a:r>
            <a:r>
              <a:rPr lang="en-US" dirty="0" smtClean="0">
                <a:latin typeface="Times New Roman" pitchFamily="18" charset="0"/>
                <a:cs typeface="Times New Roman" pitchFamily="18" charset="0"/>
              </a:rPr>
              <a:t> tree can be proportional to the amount of change or evolutionary time. So, you can also track how species have changed over time. Species are still grouped according to similarities and physical or genetic characteristics - for example, the presence or absence of gills. But, a </a:t>
            </a:r>
            <a:r>
              <a:rPr lang="en-US" dirty="0" err="1" smtClean="0">
                <a:latin typeface="Times New Roman" pitchFamily="18" charset="0"/>
                <a:cs typeface="Times New Roman" pitchFamily="18" charset="0"/>
              </a:rPr>
              <a:t>phylogenetic</a:t>
            </a:r>
            <a:r>
              <a:rPr lang="en-US" dirty="0" smtClean="0">
                <a:latin typeface="Times New Roman" pitchFamily="18" charset="0"/>
                <a:cs typeface="Times New Roman" pitchFamily="18" charset="0"/>
              </a:rPr>
              <a:t> tree describes an evolutionary history by showing how ancestors are related to their descendants and how much those descendants have changed over time.</a:t>
            </a:r>
            <a:endParaRPr lang="en-US" b="1" dirty="0" smtClean="0">
              <a:latin typeface="Times New Roman" pitchFamily="18" charset="0"/>
              <a:cs typeface="Times New Roman" pitchFamily="18" charset="0"/>
            </a:endParaRPr>
          </a:p>
          <a:p>
            <a:pPr algn="just">
              <a:lnSpc>
                <a:spcPct val="150000"/>
              </a:lnSpc>
            </a:pPr>
            <a:endParaRPr lang="en-US"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yan\Desktop\unnamed.png"/>
          <p:cNvPicPr>
            <a:picLocks noChangeAspect="1" noChangeArrowheads="1"/>
          </p:cNvPicPr>
          <p:nvPr/>
        </p:nvPicPr>
        <p:blipFill>
          <a:blip r:embed="rId2"/>
          <a:srcRect/>
          <a:stretch>
            <a:fillRect/>
          </a:stretch>
        </p:blipFill>
        <p:spPr bwMode="auto">
          <a:xfrm>
            <a:off x="228600" y="381000"/>
            <a:ext cx="4876800" cy="2743200"/>
          </a:xfrm>
          <a:prstGeom prst="rect">
            <a:avLst/>
          </a:prstGeom>
          <a:noFill/>
        </p:spPr>
      </p:pic>
      <p:pic>
        <p:nvPicPr>
          <p:cNvPr id="2052" name="Picture 4"/>
          <p:cNvPicPr>
            <a:picLocks noChangeAspect="1" noChangeArrowheads="1"/>
          </p:cNvPicPr>
          <p:nvPr/>
        </p:nvPicPr>
        <p:blipFill>
          <a:blip r:embed="rId3"/>
          <a:srcRect/>
          <a:stretch>
            <a:fillRect/>
          </a:stretch>
        </p:blipFill>
        <p:spPr bwMode="auto">
          <a:xfrm>
            <a:off x="762000" y="3581400"/>
            <a:ext cx="5867400" cy="2047875"/>
          </a:xfrm>
          <a:prstGeom prst="rect">
            <a:avLst/>
          </a:prstGeom>
          <a:noFill/>
          <a:ln w="9525">
            <a:noFill/>
            <a:miter lim="800000"/>
            <a:headEnd/>
            <a:tailEnd/>
          </a:ln>
          <a:effectLst/>
        </p:spPr>
      </p:pic>
      <p:sp>
        <p:nvSpPr>
          <p:cNvPr id="5" name="Rectangle 4"/>
          <p:cNvSpPr/>
          <p:nvPr/>
        </p:nvSpPr>
        <p:spPr>
          <a:xfrm>
            <a:off x="1066800" y="3124200"/>
            <a:ext cx="1935145" cy="369332"/>
          </a:xfrm>
          <a:prstGeom prst="rect">
            <a:avLst/>
          </a:prstGeom>
        </p:spPr>
        <p:txBody>
          <a:bodyPr wrap="none">
            <a:spAutoFit/>
          </a:bodyPr>
          <a:lstStyle/>
          <a:p>
            <a:r>
              <a:rPr lang="en-US" b="1" dirty="0" smtClean="0">
                <a:latin typeface="Times New Roman" pitchFamily="18" charset="0"/>
                <a:cs typeface="Times New Roman" pitchFamily="18" charset="0"/>
              </a:rPr>
              <a:t>Fig. </a:t>
            </a:r>
            <a:r>
              <a:rPr lang="en-US" b="1" dirty="0" err="1" smtClean="0">
                <a:latin typeface="Times New Roman" pitchFamily="18" charset="0"/>
                <a:cs typeface="Times New Roman" pitchFamily="18" charset="0"/>
              </a:rPr>
              <a:t>Phylogenetic</a:t>
            </a:r>
            <a:r>
              <a:rPr lang="en-US" b="1" dirty="0" smtClean="0">
                <a:latin typeface="Times New Roman" pitchFamily="18" charset="0"/>
                <a:cs typeface="Times New Roman" pitchFamily="18" charset="0"/>
              </a:rPr>
              <a:t> </a:t>
            </a:r>
            <a:endParaRPr lang="en-US" dirty="0"/>
          </a:p>
        </p:txBody>
      </p:sp>
      <p:sp>
        <p:nvSpPr>
          <p:cNvPr id="6" name="Rectangle 5"/>
          <p:cNvSpPr/>
          <p:nvPr/>
        </p:nvSpPr>
        <p:spPr>
          <a:xfrm>
            <a:off x="1524000" y="5867400"/>
            <a:ext cx="1883849" cy="369332"/>
          </a:xfrm>
          <a:prstGeom prst="rect">
            <a:avLst/>
          </a:prstGeom>
        </p:spPr>
        <p:txBody>
          <a:bodyPr wrap="none">
            <a:spAutoFit/>
          </a:bodyPr>
          <a:lstStyle/>
          <a:p>
            <a:r>
              <a:rPr lang="en-US" b="1" dirty="0" smtClean="0">
                <a:latin typeface="Times New Roman" pitchFamily="18" charset="0"/>
                <a:cs typeface="Times New Roman" pitchFamily="18" charset="0"/>
              </a:rPr>
              <a:t>Fig. </a:t>
            </a:r>
            <a:r>
              <a:rPr lang="en-US" b="1" dirty="0" err="1" smtClean="0">
                <a:latin typeface="Times New Roman" pitchFamily="18" charset="0"/>
                <a:cs typeface="Times New Roman" pitchFamily="18" charset="0"/>
              </a:rPr>
              <a:t>Cladograms</a:t>
            </a:r>
            <a:r>
              <a:rPr lang="en-US" b="1" dirty="0" smtClean="0">
                <a:latin typeface="Times New Roman" pitchFamily="18" charset="0"/>
                <a:cs typeface="Times New Roman" pitchFamily="18" charset="0"/>
              </a:rPr>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142</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Gyan</dc:creator>
  <cp:lastModifiedBy>Gyan</cp:lastModifiedBy>
  <cp:revision>3</cp:revision>
  <dcterms:created xsi:type="dcterms:W3CDTF">2006-08-16T00:00:00Z</dcterms:created>
  <dcterms:modified xsi:type="dcterms:W3CDTF">2020-03-28T06:26:42Z</dcterms:modified>
</cp:coreProperties>
</file>