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9" r:id="rId11"/>
    <p:sldId id="270" r:id="rId12"/>
  </p:sldIdLst>
  <p:sldSz cx="10080625" cy="7559675"/>
  <p:notesSz cx="7559675" cy="10691813"/>
  <p:defaultTextStyle>
    <a:defPPr>
      <a:defRPr lang="en-IN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Noto Sans CJK SC Regular" charset="0"/>
        <a:cs typeface="Noto Sans CJK SC Regular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Noto Sans CJK SC Regular" charset="0"/>
        <a:cs typeface="Noto Sans CJK SC Regular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Noto Sans CJK SC Regular" charset="0"/>
        <a:cs typeface="Noto Sans CJK SC Regular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Noto Sans CJK SC Regular" charset="0"/>
        <a:cs typeface="Noto Sans CJK SC Regular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Noto Sans CJK SC Regular" charset="0"/>
        <a:cs typeface="Noto Sans CJK SC Regular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Noto Sans CJK SC Regular" charset="0"/>
        <a:cs typeface="Noto Sans CJK SC Regular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Noto Sans CJK SC Regular" charset="0"/>
        <a:cs typeface="Noto Sans CJK SC Regular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Noto Sans CJK SC Regular" charset="0"/>
        <a:cs typeface="Noto Sans CJK SC Regular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Noto Sans CJK SC Regular" charset="0"/>
        <a:cs typeface="Noto Sans CJK SC Regular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04" y="-60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IN" altLang="en-US"/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IN" altLang="en-US"/>
          </a:p>
        </p:txBody>
      </p:sp>
      <p:sp>
        <p:nvSpPr>
          <p:cNvPr id="307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1511300" y="5880100"/>
            <a:ext cx="6043613" cy="4806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800FEB19-BE4B-49FB-AF37-D21EA7DB7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F3A05-FC19-4512-AB52-2347477D84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968DF-9677-488E-9779-5A8CB9DA36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5362" cy="5846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5846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EE8E8-E4AE-4A4B-8E8F-7362CE1B95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1DC6C-D994-4343-9061-662DE5C781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4F3CF-83B7-4ECC-BC31-02DC0061EB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6112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1750" y="1768475"/>
            <a:ext cx="4457700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4BCF1-5FED-4C81-A450-9BF7322F0F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E57F2-D998-4461-BA99-AF08954EB9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6C7D9-753C-4205-9B69-BF4692353B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212A7-DEF2-4BD0-A81C-07A5ED5BC1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631D1-31F9-4C85-9FEF-BB77444E12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E2959-FCE6-496B-9BCB-F38751AB8A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95263" y="30163"/>
            <a:ext cx="9805987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6212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6212" cy="4379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4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7227888" y="6886575"/>
            <a:ext cx="3190875" cy="5159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defRPr sz="140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5E12A63E-5701-4A6F-93DE-974FC36E8D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2pPr>
      <a:lvl3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3pPr>
      <a:lvl4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4pPr>
      <a:lvl5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5pPr>
      <a:lvl6pPr marL="25146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6pPr>
      <a:lvl7pPr marL="29718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7pPr>
      <a:lvl8pPr marL="34290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8pPr>
      <a:lvl9pPr marL="38862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9pPr>
    </p:titleStyle>
    <p:bodyStyle>
      <a:lvl1pPr marL="342900" indent="-342900" algn="l" defTabSz="449263" rtl="0" eaLnBrk="1" fontAlgn="base" hangingPunct="1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03238" y="636588"/>
            <a:ext cx="9066212" cy="3786187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Module2.1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Epidemiology of low vision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295400" y="4851400"/>
            <a:ext cx="8274050" cy="1428750"/>
          </a:xfrm>
        </p:spPr>
        <p:txBody>
          <a:bodyPr/>
          <a:lstStyle/>
          <a:p>
            <a:pPr algn="ctr">
              <a:buFont typeface="Times New Roman" pitchFamily="18" charset="0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897063" y="1779588"/>
            <a:ext cx="7672387" cy="4368800"/>
          </a:xfrm>
        </p:spPr>
        <p:txBody>
          <a:bodyPr/>
          <a:lstStyle/>
          <a:p>
            <a:pPr>
              <a:defRPr/>
            </a:pP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 vision manual by A. Jonathan Jackson </a:t>
            </a:r>
            <a:r>
              <a:rPr lang="en-I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james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 </a:t>
            </a:r>
            <a:r>
              <a:rPr lang="en-I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wolffson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Page no 10 to 16.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503238" y="3279775"/>
            <a:ext cx="9066212" cy="2868613"/>
          </a:xfrm>
        </p:spPr>
        <p:txBody>
          <a:bodyPr/>
          <a:lstStyle/>
          <a:p>
            <a:pPr algn="ctr">
              <a:buFont typeface="Times New Roman" pitchFamily="18" charset="0"/>
              <a:buNone/>
            </a:pPr>
            <a:r>
              <a:rPr lang="en-IN" sz="5400" smtClean="0"/>
              <a:t>Thank you </a:t>
            </a:r>
            <a:endParaRPr lang="en-US" sz="540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Content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825625" y="1708150"/>
            <a:ext cx="7743825" cy="4440238"/>
          </a:xfrm>
        </p:spPr>
        <p:txBody>
          <a:bodyPr/>
          <a:lstStyle/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Definition of Epidemiology 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Global epidemiology 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Global distribution of blindness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Epidemiological methodologies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Age  blindness burden </a:t>
            </a: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Regional burden of blindness </a:t>
            </a:r>
          </a:p>
          <a:p>
            <a:pPr algn="just"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Epidemiology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111375" y="1708150"/>
            <a:ext cx="7458075" cy="4440238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Epidemiology has been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deﬁned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as the study of the distribution, determinants and control of diseases in human populations.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Global epidemiology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611313" y="1708150"/>
            <a:ext cx="7958137" cy="4440238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Although analysis of registration data from developed countries with adequate social care facilities provides a basis for comparison, an entirely different approach has to be taken when looking at the incidence and prevalence of visual impairment in the developing world.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these cases prevalence has to be established from representative community-based studies, the results of which need to be extrapolated to the population as a whole.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continue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682750" y="1851025"/>
            <a:ext cx="7886700" cy="4297363"/>
          </a:xfrm>
        </p:spPr>
        <p:txBody>
          <a:bodyPr/>
          <a:lstStyle/>
          <a:p>
            <a:pPr algn="just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world data into eight economic regions and examined the prevalence accordingly.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established market economies, including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western Europe:-  the USA, Australia, New Zealand and Japan, the prevalence of blindness is estimated as 0.3%.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Latin America:- China and the Middle East it rises to 0.5–0.7%, whereas in Asia and India the proportion rises to almost 1.0%.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mtClean="0"/>
              <a:t>Continue  ..</a:t>
            </a: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754188" y="1708150"/>
            <a:ext cx="7815262" cy="4440238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Most strikingly the prevalence in sub-Saharan Africa is approximately 1.4%.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overall global estimate of blindness is 45 million, with a further 135 million individuals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classiﬁed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as having low vision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039938" y="301625"/>
            <a:ext cx="7529512" cy="12573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Global distribution of blindness</a:t>
            </a:r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25688" y="1851025"/>
            <a:ext cx="6715125" cy="4786313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Continue..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968500" y="1708150"/>
            <a:ext cx="7600950" cy="4440238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Another striking factor is the relative distribution of blindness according to age across the world.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Foster &amp; Gilbert20 estimated that, of the 1.5 million blind children worldwide, 1.3 million reside in Asia and Africa, and that 75% of this blindness could have been prevented or is curable.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prevalence rate for childhood blindness in Europe and North America (0.03%) contrasts markedly with that in Africa (0.11%).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Continue…..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754188" y="1851025"/>
            <a:ext cx="7815262" cy="4297363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Distressingly, between 60% and 80% of children who become blind die within 2  years of having become blind.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561DC6C-D994-4343-9061-662DE5C78176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dian defination and classification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Noto Sans CJK SC Regular"/>
        <a:cs typeface="Noto Sans CJK SC Regular"/>
      </a:majorFont>
      <a:minorFont>
        <a:latin typeface="Arial"/>
        <a:ea typeface="Noto Sans CJK SC Regular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indian defination and classification</Template>
  <TotalTime>8</TotalTime>
  <Words>357</Words>
  <Application>Microsoft Office PowerPoint</Application>
  <PresentationFormat>Custom</PresentationFormat>
  <Paragraphs>42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indian defination and classification</vt:lpstr>
      <vt:lpstr>Module2.1 Epidemiology of low vision</vt:lpstr>
      <vt:lpstr>Content </vt:lpstr>
      <vt:lpstr> Epidemiology </vt:lpstr>
      <vt:lpstr>Global epidemiology </vt:lpstr>
      <vt:lpstr>continue</vt:lpstr>
      <vt:lpstr>Continue  ..</vt:lpstr>
      <vt:lpstr>Global distribution of blindness</vt:lpstr>
      <vt:lpstr>Continue..</vt:lpstr>
      <vt:lpstr>Continue…..</vt:lpstr>
      <vt:lpstr>Reference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Module2.1 Epidemiology of low vision</dc:title>
  <dc:creator>Dell</dc:creator>
  <cp:lastModifiedBy>Dell</cp:lastModifiedBy>
  <cp:revision>5</cp:revision>
  <cp:lastPrinted>1601-01-01T00:00:00Z</cp:lastPrinted>
  <dcterms:created xsi:type="dcterms:W3CDTF">2019-12-13T02:51:37Z</dcterms:created>
  <dcterms:modified xsi:type="dcterms:W3CDTF">2019-12-18T05:04:08Z</dcterms:modified>
</cp:coreProperties>
</file>