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0080625" cy="7559675"/>
  <p:notesSz cx="7559675" cy="10691813"/>
  <p:defaultTextStyle>
    <a:defPPr>
      <a:defRPr lang="en-IN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IN" altLang="en-US">
              <a:latin typeface="Arial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IN" altLang="en-US">
              <a:latin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ED1C3C7-E782-4909-82D6-FC247FB78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D4A3-8DD9-46E9-8F14-A1B0B4E7F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28B1-509C-4E99-B5EC-BBA58D098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FDC3C-CCED-4F22-89C5-70DAE4605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2677-F08F-4029-95EC-7EB196F1B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D576-B0CD-4CC9-9E27-3FDCB3FB9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5BBD-963D-46B6-ADE5-098D7AA31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588C-F2CC-4778-AEBD-092A370F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B334-C120-495B-9FC7-F90702656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AAB4-E72C-4311-8902-9A606060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B41A-3EAD-41AE-B738-DE9F17D9E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D578-3659-4577-AA18-F415047A0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4853F20-DE13-4831-8691-C63D3EF31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8E11F6F1-6D3D-4388-AF08-EE00962D7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2769" y="301625"/>
            <a:ext cx="7898138" cy="4549782"/>
          </a:xfrm>
        </p:spPr>
        <p:txBody>
          <a:bodyPr/>
          <a:lstStyle/>
          <a:p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2.3.1</a:t>
            </a:r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 of low vision patient</a:t>
            </a:r>
            <a:endParaRPr lang="en-IN" alt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4DBAFF-D172-4664-BD09-8A5AF3464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2C860-DC7E-45B2-84BF-7AF61969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AED279-91A0-441F-B5F4-AF0FC3495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120" y="2308074"/>
            <a:ext cx="7637330" cy="3840315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Orthopaedic handicaps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Psychological considerations (e.g., denial, depression, co-dependency, or suicidal tendencies)</a:t>
            </a: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BAC2FF-DCDB-41EB-A02E-E7CA892E1E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711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52867-76E1-49E3-AB05-D5C95510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451" y="301625"/>
            <a:ext cx="7683999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Educational or Vocational status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38BB66-A63A-436E-9273-6AD6B883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525" y="1768476"/>
            <a:ext cx="7399925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School requirements.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Seeing blackboard.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Computers.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Reading instrument.</a:t>
            </a: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25F34C-6D37-4414-A3B0-B5F5FA854F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395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DED68-0620-4E83-B5BE-22DCD46F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25A9B8-10A7-4D26-885F-FBAC714A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791" y="1768476"/>
            <a:ext cx="7562659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Homemaker.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Client considered retiring or resigning 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Social activities hampering.</a:t>
            </a: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C423A0-AEA1-42D9-9F19-7C2210765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391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BD041-93A9-422E-B5AD-34E48B14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Financial Status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9F9340-2FEC-438E-950B-498BF446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96" y="1589881"/>
            <a:ext cx="7483769" cy="4379913"/>
          </a:xfrm>
        </p:spPr>
        <p:txBody>
          <a:bodyPr/>
          <a:lstStyle/>
          <a:p>
            <a:pPr marL="0" indent="0" algn="just">
              <a:buNone/>
            </a:pP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It's important to understand the commitment to the device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Basic needs of the client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Affordability of the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8171BC-2ED3-420D-B4AC-508568A1AC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783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74485-6C1E-4E63-813A-70DEC27C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Task Related History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20DB83-DA18-4362-9D7B-507B1F3C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88" y="1768476"/>
            <a:ext cx="7618662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Distance-street signs , traffic lights , faces and watching television.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Intermediate-seeing the computer, food on the plate.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Near-: Reading books, newspapers mails, prices.</a:t>
            </a: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C385F1-703F-4856-8A0C-B0F8D3F80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090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399BF-8B7D-4F30-8B09-699E2F1A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VISUAL ACUITY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E9B9A-81AE-44B0-8696-5520B808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120" y="1768476"/>
            <a:ext cx="7637330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Helps determine best corrected visual acuity 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Monitor the effect of  stability and progression.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Teach basic concepts and skills.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Classify patients as “legally blind”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A86CF9-43C1-4A7F-B9B8-0583B0EE51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606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F75A5-062B-4C32-AD93-6CBC13AA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Continue</a:t>
            </a:r>
            <a:r>
              <a:rPr lang="en-IN" dirty="0"/>
              <a:t>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57B6692-D341-4970-97ED-AAD292224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396" y="1891351"/>
            <a:ext cx="4989958" cy="43800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527B2E-DCA1-4447-9CEA-4D7055EE369E}"/>
              </a:ext>
            </a:extLst>
          </p:cNvPr>
          <p:cNvSpPr/>
          <p:nvPr/>
        </p:nvSpPr>
        <p:spPr bwMode="auto">
          <a:xfrm>
            <a:off x="3584223" y="6458396"/>
            <a:ext cx="2529490" cy="373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1 : Visual acuity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E26A9E5-76CA-4D22-A0EA-85F2BE770A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837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8CD46-B094-4A3B-9BB1-88B27F45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467" y="301625"/>
            <a:ext cx="7403983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C1- VISUAL ACUITY ASSESSMENT (DISTANCE)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72626-586C-4322-8E52-4E2B34D06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37" y="2042241"/>
            <a:ext cx="7604150" cy="4379913"/>
          </a:xfrm>
        </p:spPr>
        <p:txBody>
          <a:bodyPr/>
          <a:lstStyle/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1. Traditional methods of testing acuity are not practical for low vision patients.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2. Vision charts designed for low vision are hand held or movable rather than fixed or projected.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3. ETDRS charts are recommended.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CEDDA-99FB-4F18-B151-0871C81E9F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137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CF4B4-FA96-4FD9-8748-D8C23F74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1EC3A-F5D4-4D14-9FC6-76674F35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465" y="1731144"/>
            <a:ext cx="7459986" cy="4379913"/>
          </a:xfrm>
        </p:spPr>
        <p:txBody>
          <a:bodyPr/>
          <a:lstStyle/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4. Patient feel more confident .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5. The hand held charts avoids glare, give better contrast .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6.Actual testing distance in the numerator and optotype size in denominator.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7. Examined first in daylight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4A6CE6-F452-4741-99B8-C2201D1D04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366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B597C-F86E-4C5A-9704-34864DBD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LogMAR charts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2EC71-7CA2-4BA8-A5B0-AF118204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789" y="1373158"/>
            <a:ext cx="7487988" cy="4961890"/>
          </a:xfrm>
        </p:spPr>
        <p:txBody>
          <a:bodyPr/>
          <a:lstStyle/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It uses a logarithmic scale.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LogMAR means Log of Minimum angle of Resolution.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Calculation of required magnification easy 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Five letters per line. There is constant size    progression ratio of 5/4 and each line is 1.25X bigger/smaller than previous.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2C2ADE-95EA-4855-9432-E2F1A401B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517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0B553-889A-442D-8248-ABB1D054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99773943-6375-45E2-BBE4-999889284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0337584"/>
              </p:ext>
            </p:extLst>
          </p:nvPr>
        </p:nvGraphicFramePr>
        <p:xfrm>
          <a:off x="2158568" y="1769175"/>
          <a:ext cx="7411461" cy="444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487">
                  <a:extLst>
                    <a:ext uri="{9D8B030D-6E8A-4147-A177-3AD203B41FA5}">
                      <a16:colId xmlns:a16="http://schemas.microsoft.com/office/drawing/2014/main" xmlns="" val="3830868478"/>
                    </a:ext>
                  </a:extLst>
                </a:gridCol>
                <a:gridCol w="2470487">
                  <a:extLst>
                    <a:ext uri="{9D8B030D-6E8A-4147-A177-3AD203B41FA5}">
                      <a16:colId xmlns:a16="http://schemas.microsoft.com/office/drawing/2014/main" xmlns="" val="1533954647"/>
                    </a:ext>
                  </a:extLst>
                </a:gridCol>
                <a:gridCol w="2470487">
                  <a:extLst>
                    <a:ext uri="{9D8B030D-6E8A-4147-A177-3AD203B41FA5}">
                      <a16:colId xmlns:a16="http://schemas.microsoft.com/office/drawing/2014/main" xmlns="" val="2645797523"/>
                    </a:ext>
                  </a:extLst>
                </a:gridCol>
              </a:tblGrid>
              <a:tr h="408782">
                <a:tc>
                  <a:txBody>
                    <a:bodyPr/>
                    <a:lstStyle/>
                    <a:p>
                      <a:r>
                        <a:rPr lang="en-IN" sz="2800" dirty="0" err="1"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 no 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Topic 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Slide no </a:t>
                      </a:r>
                    </a:p>
                  </a:txBody>
                  <a:tcPr marL="75605" marR="75605" marT="50398" marB="50398"/>
                </a:tc>
                <a:extLst>
                  <a:ext uri="{0D108BD9-81ED-4DB2-BD59-A6C34878D82A}">
                    <a16:rowId xmlns:a16="http://schemas.microsoft.com/office/drawing/2014/main" xmlns="" val="1303983165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Introduction 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5605" marR="75605" marT="50398" marB="50398"/>
                </a:tc>
                <a:extLst>
                  <a:ext uri="{0D108BD9-81ED-4DB2-BD59-A6C34878D82A}">
                    <a16:rowId xmlns:a16="http://schemas.microsoft.com/office/drawing/2014/main" xmlns="" val="326762341"/>
                  </a:ext>
                </a:extLst>
              </a:tr>
              <a:tr h="403183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Clinical evaluation 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4 – 40</a:t>
                      </a:r>
                    </a:p>
                  </a:txBody>
                  <a:tcPr marL="75605" marR="75605" marT="50398" marB="50398"/>
                </a:tc>
                <a:extLst>
                  <a:ext uri="{0D108BD9-81ED-4DB2-BD59-A6C34878D82A}">
                    <a16:rowId xmlns:a16="http://schemas.microsoft.com/office/drawing/2014/main" xmlns="" val="1481315171"/>
                  </a:ext>
                </a:extLst>
              </a:tr>
              <a:tr h="451982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Functional evaluation 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41 -43</a:t>
                      </a:r>
                    </a:p>
                  </a:txBody>
                  <a:tcPr marL="75605" marR="75605" marT="50398" marB="50398"/>
                </a:tc>
                <a:extLst>
                  <a:ext uri="{0D108BD9-81ED-4DB2-BD59-A6C34878D82A}">
                    <a16:rowId xmlns:a16="http://schemas.microsoft.com/office/drawing/2014/main" xmlns="" val="2583076709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Vision rehabilitation 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44 – 45</a:t>
                      </a:r>
                    </a:p>
                  </a:txBody>
                  <a:tcPr marL="75605" marR="75605" marT="50398" marB="50398"/>
                </a:tc>
                <a:extLst>
                  <a:ext uri="{0D108BD9-81ED-4DB2-BD59-A6C34878D82A}">
                    <a16:rowId xmlns:a16="http://schemas.microsoft.com/office/drawing/2014/main" xmlns="" val="1781479384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Conclusion 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75605" marR="75605" marT="50398" marB="50398"/>
                </a:tc>
                <a:extLst>
                  <a:ext uri="{0D108BD9-81ED-4DB2-BD59-A6C34878D82A}">
                    <a16:rowId xmlns:a16="http://schemas.microsoft.com/office/drawing/2014/main" xmlns="" val="21369917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CCD325-1ADB-4462-BBF2-EDCC4CC7D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579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E6A2F-BA18-4266-92CD-ADFA5682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03" y="301625"/>
            <a:ext cx="7366647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691712-E6C6-4F51-B431-5BE02A075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791" y="1768476"/>
            <a:ext cx="7562659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1. Equal number of optotypes per line.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2. Equal logarithmic interval between lines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3. Equal average legibility for each line.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4. Consistent spacing between letters and lines i.e.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EFAA36-22A8-4B80-882E-57268C928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493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B6972-00FF-4B92-986F-896CD300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60EBD16-012D-4679-BDBA-69465ACFB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049" y="1794063"/>
            <a:ext cx="5164653" cy="43800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FCCFB1-65F9-4408-B432-1FDC621C1263}"/>
              </a:ext>
            </a:extLst>
          </p:cNvPr>
          <p:cNvSpPr/>
          <p:nvPr/>
        </p:nvSpPr>
        <p:spPr bwMode="auto">
          <a:xfrm>
            <a:off x="3005519" y="6408615"/>
            <a:ext cx="4284266" cy="373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IN" dirty="0">
                <a:solidFill>
                  <a:srgbClr val="FF0000"/>
                </a:solidFill>
                <a:latin typeface="Arial" panose="020B0604020202020204" pitchFamily="34" charset="0"/>
              </a:rPr>
              <a:t>Fig no 2 :Visual acuity chart </a:t>
            </a:r>
            <a:endParaRPr kumimoji="0" lang="en-I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58FC1E-31C3-4528-82A3-AB0A110852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6934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EFACC-3CF4-4730-B6A9-A65C0A5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138" y="301625"/>
            <a:ext cx="7357313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 CONTRAST VISUAL ACUITY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8E42E3-F641-4477-850D-0FD75FFD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794" y="1558926"/>
            <a:ext cx="7506656" cy="5042485"/>
          </a:xfrm>
        </p:spPr>
        <p:txBody>
          <a:bodyPr/>
          <a:lstStyle/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1. The vast majority of our visual interaction with the world involves resolving low contrast details.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2. Bailey – Lovie low contrast chart, Pelli Robson charts; symbol charts – Lea's symbol charts , hiding Heidi charts.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3. When optotype based letter charts are used for assessing contrast sensitivity.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566207-E3E4-4C68-BF93-C8D705EBF1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856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73DFB-5123-4E07-9B02-A694AD4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2E71E-343E-4F8E-9A99-2AAF0AB9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623" y="1768476"/>
            <a:ext cx="7436827" cy="4379913"/>
          </a:xfrm>
        </p:spPr>
        <p:txBody>
          <a:bodyPr/>
          <a:lstStyle/>
          <a:p>
            <a:pPr marL="414772" lvl="1" indent="0"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4 . Practical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relevance of low vision contrast.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5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 Patients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feel relieved to see a clinical test that equates to their experience.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25EA2B-10CA-42CF-844A-B4BE493FCE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461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1FA53-7E37-487F-9784-2CB20937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02" y="301625"/>
            <a:ext cx="7394649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C2- NEAR ACUITY ASSESSMENT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C2B787-26C6-4729-A8F3-11B40A41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127" y="2037358"/>
            <a:ext cx="7525323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Reads certain typeset of a smaller size from a nearer distance.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distance is accurately recorded.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typeset size is denoted in M units.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Reading acuity is the patient's ability to read a more congested and complex types.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0A444A-5100-4A25-BD7A-13FC84792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349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788E1-9EA8-4AEF-A4FD-4F80AA41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E81A943-8A1D-45E5-9BCB-BC3ADEA43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668" y="1844104"/>
            <a:ext cx="4707415" cy="42302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1B515B-03B2-4185-9882-39FF276A529A}"/>
              </a:ext>
            </a:extLst>
          </p:cNvPr>
          <p:cNvSpPr/>
          <p:nvPr/>
        </p:nvSpPr>
        <p:spPr bwMode="auto">
          <a:xfrm>
            <a:off x="2846844" y="6421058"/>
            <a:ext cx="4246930" cy="373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3: Near visual acuity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6D4334-BC0E-44F8-98EE-6B430F565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838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85BDAB0-F0FD-48D3-A613-840EC1B68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826" y="555108"/>
            <a:ext cx="6924951" cy="5626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FEA490-2F22-497A-BB1A-37AFB2075501}"/>
              </a:ext>
            </a:extLst>
          </p:cNvPr>
          <p:cNvSpPr/>
          <p:nvPr/>
        </p:nvSpPr>
        <p:spPr bwMode="auto">
          <a:xfrm>
            <a:off x="2921514" y="6483278"/>
            <a:ext cx="4928306" cy="373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IN" dirty="0">
                <a:solidFill>
                  <a:srgbClr val="FF0000"/>
                </a:solidFill>
                <a:latin typeface="Arial" panose="020B0604020202020204" pitchFamily="34" charset="0"/>
              </a:rPr>
              <a:t>Fig no 4: </a:t>
            </a: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Lighthouse near visual  acuity test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C7F286-1B3F-4FE4-AF73-D9E5DF6119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85563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3A020-1643-4031-AFF0-559B3125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F2EC2-B582-4189-97F0-9A98C2F7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312" y="1768476"/>
            <a:ext cx="7345138" cy="4379913"/>
          </a:xfrm>
        </p:spPr>
        <p:txBody>
          <a:bodyPr/>
          <a:lstStyle/>
          <a:p>
            <a:pPr marL="0" indent="0"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Guidelines for comprehensive management of low vision in India , 2013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,chapter no:7 , 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pg. no 17 to 29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DC1958-1ED5-445F-A7C7-CDA75C386B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681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E00B5-97E9-4491-846E-EBDB8EE6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04180-3F7A-4BCE-9CB4-7D8F6994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783" y="1768476"/>
            <a:ext cx="7465668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purpose of low vision assessment is to assess the residual vision present and correlate it with the individuals social , educational , vocational.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Low vision assessment is to enable an individual utilize his or her residual vision to its maximum potential.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0D4DF8-8EBE-4C8F-A1AC-F43CD5D0FA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675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2FF10-68C0-4C01-9D4E-C0774C7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451" y="301625"/>
            <a:ext cx="7683999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STEPS OF LOW VISION ASSESSMENT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6A648-20EE-4069-85C8-0D6765521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25" y="2308074"/>
            <a:ext cx="7553325" cy="3840315"/>
          </a:xfrm>
        </p:spPr>
        <p:txBody>
          <a:bodyPr/>
          <a:lstStyle/>
          <a:p>
            <a:pPr marL="0" indent="0" algn="just">
              <a:buNone/>
            </a:pPr>
            <a:r>
              <a:rPr lang="en-I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1.FUNCTIONALCLINICAL EVALUATION</a:t>
            </a:r>
          </a:p>
          <a:p>
            <a:pPr marL="0" indent="0" algn="just">
              <a:buNone/>
            </a:pPr>
            <a:r>
              <a:rPr lang="en-I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2.EVALUATION</a:t>
            </a:r>
          </a:p>
          <a:p>
            <a:pPr marL="0" indent="0" algn="just">
              <a:buNone/>
            </a:pPr>
            <a:r>
              <a:rPr lang="en-I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3.VISION REHABILITATION</a:t>
            </a:r>
            <a:endParaRPr lang="en-I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834B03-827D-4B68-8405-EE5FF3B0D0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522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9F815-E47B-45B0-9FF9-E6767B6E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445" y="301625"/>
            <a:ext cx="7768005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CLINICAL LOW VISION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F1016-A5DA-4DAD-B3D4-B58C064B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123" y="1768476"/>
            <a:ext cx="7581327" cy="4379913"/>
          </a:xfrm>
        </p:spPr>
        <p:txBody>
          <a:bodyPr/>
          <a:lstStyle/>
          <a:p>
            <a:pPr marL="0" indent="0">
              <a:buNone/>
            </a:pPr>
            <a:r>
              <a:rPr lang="en-IN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A. OBSERVATION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1. Mobility.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2. Fixation.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3. Posture.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4. Psychology of patient.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6B606A-D198-4D04-A72C-B8F48C582B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594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46A81-8E85-4A4A-88BF-9F746173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791" y="301625"/>
            <a:ext cx="7562659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INTERVIEW AND HISTORY TAKING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5B8EB-3C87-497D-A50C-20C75085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790" y="1768476"/>
            <a:ext cx="7562660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It is critical for the development of appropriate and realistic evaluation and management strategies. Following points should be covered.</a:t>
            </a:r>
          </a:p>
          <a:p>
            <a:pPr marL="0" indent="0" algn="just">
              <a:buNone/>
            </a:pPr>
            <a:r>
              <a:rPr lang="en-IN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General information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Demographic Information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Interaction between the patient and the accompanying family member.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Marital Status/living situation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E7823-A491-401F-8083-25E0C338A1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7623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0DAF8-A8EF-415A-B96E-A046431C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Ocular History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EA278-E167-4DEB-A854-CB52725F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457" y="1270902"/>
            <a:ext cx="7571993" cy="4877487"/>
          </a:xfrm>
        </p:spPr>
        <p:txBody>
          <a:bodyPr/>
          <a:lstStyle/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progression or treatment.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Diagnosis and onset of symptoms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Past, current, or planned surgeries or treatments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Stability of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1F5ACD-65B1-48DD-B116-F8A6D8D98D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825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CE392-4155-4974-A9A1-F135D418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753A3-9200-4C02-AFD2-FB91409F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153" y="1768476"/>
            <a:ext cx="7408297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Family history of eye disease.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Previous history of eye disease or vision problems.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Current or previous use of spectacles, contact lenses, or low vision aids.</a:t>
            </a: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0CCE0E-5D13-48C1-89E5-A45B98AF03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996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9481B-BCAB-4F20-8098-CE23BEA4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Systemic History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C2FAE-D321-4D10-9DBA-EFC8A2FC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54" y="1212470"/>
            <a:ext cx="7627996" cy="4935920"/>
          </a:xfrm>
        </p:spPr>
        <p:txBody>
          <a:bodyPr/>
          <a:lstStyle/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Diabetes.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General health review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current medications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Hearing impairment or other handicapping conditions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Self-care needs (e.g., ileostomy, diabetes)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48B01F-E309-4CA9-8717-9196773F8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1166427"/>
      </p:ext>
    </p:extLst>
  </p:cSld>
  <p:clrMapOvr>
    <a:masterClrMapping/>
  </p:clrMapOvr>
</p:sld>
</file>

<file path=ppt/theme/theme1.xml><?xml version="1.0" encoding="utf-8"?>
<a:theme xmlns:a="http://schemas.openxmlformats.org/drawingml/2006/main" name="indian defination and classific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indian defination and classification</Template>
  <TotalTime>0</TotalTime>
  <Words>765</Words>
  <Application>Microsoft Office PowerPoint</Application>
  <PresentationFormat>Custom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Noto Sans CJK SC Regular</vt:lpstr>
      <vt:lpstr>Times New Roman</vt:lpstr>
      <vt:lpstr>DejaVu Sans</vt:lpstr>
      <vt:lpstr>indian defination and classification</vt:lpstr>
      <vt:lpstr>Module 2.3.1 Evaluation of low vision patient</vt:lpstr>
      <vt:lpstr>Contents</vt:lpstr>
      <vt:lpstr>Introduction </vt:lpstr>
      <vt:lpstr>STEPS OF LOW VISION ASSESSMENT</vt:lpstr>
      <vt:lpstr>CLINICAL LOW VISION EVALUATION</vt:lpstr>
      <vt:lpstr>B. INTERVIEW AND HISTORY TAKING</vt:lpstr>
      <vt:lpstr>Ocular History</vt:lpstr>
      <vt:lpstr>Continue…</vt:lpstr>
      <vt:lpstr>Systemic History</vt:lpstr>
      <vt:lpstr>Continue…</vt:lpstr>
      <vt:lpstr>Educational or Vocational status</vt:lpstr>
      <vt:lpstr>Continue…</vt:lpstr>
      <vt:lpstr>Financial Status</vt:lpstr>
      <vt:lpstr>Task Related History</vt:lpstr>
      <vt:lpstr>C. VISUAL ACUITY</vt:lpstr>
      <vt:lpstr>Continue…</vt:lpstr>
      <vt:lpstr>C1- VISUAL ACUITY ASSESSMENT (DISTANCE)</vt:lpstr>
      <vt:lpstr>Continue…</vt:lpstr>
      <vt:lpstr>LogMAR charts</vt:lpstr>
      <vt:lpstr>Advantages </vt:lpstr>
      <vt:lpstr>Continue…</vt:lpstr>
      <vt:lpstr>LOW CONTRAST VISUAL ACUITY</vt:lpstr>
      <vt:lpstr>Continue…</vt:lpstr>
      <vt:lpstr>C2- NEAR ACUITY ASSESSMENT</vt:lpstr>
      <vt:lpstr>Continue…</vt:lpstr>
      <vt:lpstr>Slide 26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2.3.1 Evaluation of low vision patient</dc:title>
  <dc:creator>Dell</dc:creator>
  <cp:lastModifiedBy>Dell</cp:lastModifiedBy>
  <cp:revision>1</cp:revision>
  <cp:lastPrinted>1601-01-01T00:00:00Z</cp:lastPrinted>
  <dcterms:created xsi:type="dcterms:W3CDTF">2019-12-13T10:59:58Z</dcterms:created>
  <dcterms:modified xsi:type="dcterms:W3CDTF">2019-12-13T11:00:41Z</dcterms:modified>
</cp:coreProperties>
</file>