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0080625" cy="7559675"/>
  <p:notesSz cx="7559675" cy="10691813"/>
  <p:defaultTextStyle>
    <a:defPPr>
      <a:defRPr lang="en-IN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04" y="-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IN" altLang="en-US">
              <a:latin typeface="Arial" pitchFamily="34" charset="0"/>
            </a:endParaRPr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IN" altLang="en-US">
              <a:latin typeface="Arial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1511300" y="5880100"/>
            <a:ext cx="6043613" cy="4806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65F35D03-929A-44FE-8B7D-B4432F446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4ED67-3888-4810-950C-3CE038A2C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C7ECA-35A1-4234-91B3-E74B9568E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5846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6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C1FC4-27FC-4D0A-A1D5-AD10537EC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BDFE1-17B9-4222-9CFD-16818B8DB4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37B96-B032-44A0-BDC9-51589AFB53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D398C-72AF-4343-9F51-BB48A8738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16CF7-C61A-4A06-B2A3-8C75427EDA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66412-BDE0-4B8D-B41B-D24A99F2E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70B50-CD54-4173-92A9-BDF70B7F2D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70A0C-1E4A-4D6F-AD51-B05E6515E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5A30D-4BD3-420F-B923-EFDC25351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5263" y="30163"/>
            <a:ext cx="9805987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379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7227888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700B02D-69F1-4C9B-B6C9-3071D0DDFC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8E11F6F1-6D3D-4388-AF08-EE00962D71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2769" y="301625"/>
            <a:ext cx="7898138" cy="4549782"/>
          </a:xfrm>
        </p:spPr>
        <p:txBody>
          <a:bodyPr/>
          <a:lstStyle/>
          <a:p>
            <a:r>
              <a:rPr lang="en-IN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Module </a:t>
            </a:r>
            <a:r>
              <a:rPr lang="en-IN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2.3.3</a:t>
            </a:r>
            <a:r>
              <a:rPr lang="en-IN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Evaluation of low vision patient</a:t>
            </a:r>
            <a:endParaRPr lang="en-IN" alt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54DBAFF-D172-4664-BD09-8A5AF3464F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F3A90-3C19-473B-9183-B60CC7AFD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815" y="301625"/>
            <a:ext cx="7170635" cy="1257300"/>
          </a:xfrm>
        </p:spPr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G. CONTRAST SENSITIVITY ASSESSMENT</a:t>
            </a:r>
            <a:endParaRPr lang="en-I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A4E930-CCD7-4A65-8355-48C29AEEE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466" y="1768476"/>
            <a:ext cx="7431984" cy="4379913"/>
          </a:xfrm>
        </p:spPr>
        <p:txBody>
          <a:bodyPr/>
          <a:lstStyle/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Need for Magnification.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Ability to use Optical Devices.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Lighting (Functional Adaptive Device).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Overall Function-contrast enhancing techniques.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9280A1E-E518-48B3-8F66-403D507694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12958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659FE-0766-4B4F-8D15-E9FFBDB3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Continue…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DE6B08-C35B-47D8-BEC8-71CCBCF00D11}"/>
              </a:ext>
            </a:extLst>
          </p:cNvPr>
          <p:cNvSpPr/>
          <p:nvPr/>
        </p:nvSpPr>
        <p:spPr bwMode="auto">
          <a:xfrm>
            <a:off x="3621558" y="5624647"/>
            <a:ext cx="4256264" cy="510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IN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Fig no </a:t>
            </a:r>
            <a:r>
              <a:rPr kumimoji="0" lang="en-I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8</a:t>
            </a:r>
            <a:r>
              <a:rPr kumimoji="0" lang="en-IN" sz="1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I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IN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:Contrast </a:t>
            </a:r>
            <a:r>
              <a:rPr kumimoji="0" lang="en-I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sensitivity </a:t>
            </a:r>
            <a:r>
              <a:rPr kumimoji="0" lang="en-IN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testing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31FE7F2-22B2-4B59-85EC-A978204A73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2A6D87D1-6B1A-4C57-AB39-C584F0537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9729" y="1935028"/>
            <a:ext cx="5401900" cy="297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420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7F481C-F931-4C32-9259-4CBF9832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H. COLOUR VISION TESTING</a:t>
            </a:r>
            <a:endParaRPr lang="en-I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D93899-895C-454D-97D1-333BDFE8A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8133" y="1768476"/>
            <a:ext cx="7441318" cy="4379913"/>
          </a:xfrm>
        </p:spPr>
        <p:txBody>
          <a:bodyPr/>
          <a:lstStyle/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Significantly affect educational, vocational, daily living, and mobility needs.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Diagnostic of specific diseases.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Some colour vision tests e.g., Holmgren wool, D15 panel test, Ishihara's test.</a:t>
            </a:r>
          </a:p>
          <a:p>
            <a:pPr marL="0" indent="0" algn="just"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AA8CE3-76BD-4A6B-9D17-DD847E15EF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62080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2ACF7-A811-4D7A-9271-3BDC4C3C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Continue…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8892B54-2A10-4360-B857-4A8D98943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2948" y="1839092"/>
            <a:ext cx="5726854" cy="42402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D9C3774-59CC-4E9F-80D8-57637D0E1495}"/>
              </a:ext>
            </a:extLst>
          </p:cNvPr>
          <p:cNvSpPr/>
          <p:nvPr/>
        </p:nvSpPr>
        <p:spPr bwMode="auto">
          <a:xfrm>
            <a:off x="3574888" y="6483277"/>
            <a:ext cx="3659350" cy="5226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IN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Fig no </a:t>
            </a:r>
            <a:r>
              <a:rPr kumimoji="0" lang="en-I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9</a:t>
            </a:r>
            <a:r>
              <a:rPr kumimoji="0" lang="en-IN" sz="1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I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IN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:  Colour vision testing beads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AB97C0-B272-4038-A203-4B58073A5C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42552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EA5F7F-72BF-42E7-BDA6-6A621A3BA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GLARE SENSITIVITY</a:t>
            </a:r>
            <a:endParaRPr lang="en-I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5BEC5E-3385-4CBD-A497-E0AD4028E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122" y="1723752"/>
            <a:ext cx="7693334" cy="4623739"/>
          </a:xfrm>
        </p:spPr>
        <p:txBody>
          <a:bodyPr/>
          <a:lstStyle/>
          <a:p>
            <a:pPr algn="just"/>
            <a:r>
              <a:rPr lang="en-IN" sz="2800" i="1" dirty="0">
                <a:latin typeface="Times New Roman" pitchFamily="18" charset="0"/>
                <a:cs typeface="Times New Roman" pitchFamily="18" charset="0"/>
              </a:rPr>
              <a:t>Glare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is the reduction of visual function caused by the scattering of incoming light.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Clear ocular media is required for clear image on the retina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Glare may be caused by the opacification of the ocular media.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4EC40EC-5D98-414C-8F54-0DDEAEB921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17365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FE69AD-2BA7-47F5-A092-3588290D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Importance of Glare Testing</a:t>
            </a:r>
            <a:endParaRPr lang="en-I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E25FF9-A4BF-438D-A3B5-BA5142377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797" y="1768476"/>
            <a:ext cx="7478654" cy="4379913"/>
          </a:xfrm>
        </p:spPr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To choose proper levels of illumination.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Preferred non optical devices like tinted lenses/polaroid's or peaked caps. 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Tinted Lenses/ polaroid's.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Peaked Cap.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5B15AA-5A6C-4FD9-ACE1-2302A0210C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33429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66562" name="Picture 2" descr="Image result for Peaked C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868" y="1770925"/>
            <a:ext cx="3601723" cy="380433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6103" y="1795423"/>
            <a:ext cx="3858989" cy="374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auto">
          <a:xfrm>
            <a:off x="2488654" y="5837749"/>
            <a:ext cx="2724919" cy="4619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Fig no 10 Cap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268889" y="5848249"/>
            <a:ext cx="2835176" cy="4724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Fig no: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11 Tinted glasses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FE69AD-2BA7-47F5-A092-3588290D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J. BINOCULAR TESTING</a:t>
            </a:r>
            <a:endParaRPr lang="en-I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E25FF9-A4BF-438D-A3B5-BA5142377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4128" y="2004910"/>
            <a:ext cx="7609328" cy="4379913"/>
          </a:xfrm>
        </p:spPr>
        <p:txBody>
          <a:bodyPr/>
          <a:lstStyle/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Gross assessment of ocular alignment.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Sensorimotor testing (e.g., Worth four dot, stereo fly, red lens test).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Amsler grid testing.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Contrast sensitivity.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17240D-9C96-4D49-B0EB-8481D5EF54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55919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3A020-1643-4031-AFF0-559B3125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9F2EC2-B582-4189-97F0-9A98C2F78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312" y="1768476"/>
            <a:ext cx="7345138" cy="4379913"/>
          </a:xfrm>
        </p:spPr>
        <p:txBody>
          <a:bodyPr/>
          <a:lstStyle/>
          <a:p>
            <a:pPr marL="0" indent="0"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Guidelines for comprehensive management of low vision in India , 2013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,chapter no:7 , 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pg. no 17 to 29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DC1958-1ED5-445F-A7C7-CDA75C386B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0681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6A3A26-847B-499A-9056-7E11AC92B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Near Vision Testing</a:t>
            </a:r>
            <a:endParaRPr lang="en-I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568BF-AF0A-4FC3-B7CD-B31660CF5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134" y="1957480"/>
            <a:ext cx="7637330" cy="4373907"/>
          </a:xfrm>
        </p:spPr>
        <p:txBody>
          <a:bodyPr/>
          <a:lstStyle/>
          <a:p>
            <a:pPr marL="0" indent="0"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1. In low vision near vision is recorded as the size of print that can be read fluently and easily.</a:t>
            </a:r>
          </a:p>
          <a:p>
            <a:pPr marL="0" indent="0"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2. Allow the patient to read at his/her preferred distance </a:t>
            </a:r>
          </a:p>
          <a:p>
            <a:pPr marL="0" indent="0"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3. Secondly measure functional reading ability for each eye at 40 cms .</a:t>
            </a:r>
          </a:p>
          <a:p>
            <a:pPr marL="0" indent="0"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4. For both near testing situation use reading cards specifically designed for low vision.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E90C04-5804-4D8D-90AF-380FEDB77D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6834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0891F5-614D-4AD9-A3CA-9EBA9CE3F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9" y="301625"/>
            <a:ext cx="9066212" cy="925453"/>
          </a:xfrm>
        </p:spPr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REFRACTION</a:t>
            </a:r>
            <a:endParaRPr lang="en-I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5F5093-F34A-4701-A2CD-BFFF3D3BA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802" y="1840617"/>
            <a:ext cx="7394649" cy="5551065"/>
          </a:xfrm>
        </p:spPr>
        <p:txBody>
          <a:bodyPr/>
          <a:lstStyle/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Importance of a good refraction in a low vision examination cannot be over-state.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Many times, people with low vision will have improvement with just careful refraction. 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Refraction of low vision persons are not too different from the normal refraction procedure.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AC48552-2596-47C2-8A2E-52160C4864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2528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CE5ED-B8B8-497B-8A2E-DF69E34E0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130" y="301625"/>
            <a:ext cx="7469320" cy="1257300"/>
          </a:xfrm>
        </p:spPr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Tests conducted </a:t>
            </a:r>
            <a:endParaRPr lang="en-I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CC7788-8CCA-43D1-ADA1-75EAE6B46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130" y="1768476"/>
            <a:ext cx="7469320" cy="4379913"/>
          </a:xfrm>
        </p:spPr>
        <p:txBody>
          <a:bodyPr/>
          <a:lstStyle/>
          <a:p>
            <a:pPr algn="just"/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Visual Field Testing and Amsler Grid Testing.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Contrast Sensitivity Function (CSF).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Colour Vision Testing.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Glare Testing.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Binocular Testing.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434CAAD-EE97-413E-B3CA-2CEDB28176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8970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026" name="Picture 2" descr="Image result for Colour Vision Tes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6055" y="1574933"/>
            <a:ext cx="4851301" cy="409132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3536094" y="6026741"/>
            <a:ext cx="3543970" cy="4829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Fig no : 5 , color vision chart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4CF2A5-0DA0-4D05-9BE8-744EC9FF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138" y="301625"/>
            <a:ext cx="7357313" cy="1257300"/>
          </a:xfrm>
        </p:spPr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E. ASSESSMENT OF VISUAL FIELDS</a:t>
            </a:r>
            <a:endParaRPr lang="en-I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B7B95E-17E1-4FC5-9F36-832D958DA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797" y="1681369"/>
            <a:ext cx="7086629" cy="4379913"/>
          </a:xfrm>
        </p:spPr>
        <p:txBody>
          <a:bodyPr/>
          <a:lstStyle/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Helps to evaluate central scotoma’s ,Mid, long and peripheral constrictions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Importance for orientation mobility and help in searching.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2F3AE7A-EB8B-4D49-BF92-E4E0BE45D7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8600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9B0CB-289D-4796-AEFF-1070C5A3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Continue…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464D041-CB9C-4EAB-AA00-200EFC1E2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3457" y="1769175"/>
            <a:ext cx="4055876" cy="32208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6801BDA-DE9F-42EC-825E-3FEA6360B221}"/>
              </a:ext>
            </a:extLst>
          </p:cNvPr>
          <p:cNvSpPr/>
          <p:nvPr/>
        </p:nvSpPr>
        <p:spPr bwMode="auto">
          <a:xfrm>
            <a:off x="4181593" y="5612204"/>
            <a:ext cx="2529490" cy="3733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IN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Fig no </a:t>
            </a:r>
            <a:r>
              <a:rPr kumimoji="0" lang="en-I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6 </a:t>
            </a:r>
            <a:r>
              <a:rPr kumimoji="0" lang="en-IN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: Confrontation test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C080C40-CBD8-4A2A-837F-57AA272780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04504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B1F3D4-1124-4027-9F23-880B9275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F. AMSLER GRID TESTING</a:t>
            </a:r>
            <a:endParaRPr lang="en-I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F01DC5-06F4-4F2E-A928-5BD49352F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805" y="1768476"/>
            <a:ext cx="7338645" cy="4379913"/>
          </a:xfrm>
        </p:spPr>
        <p:txBody>
          <a:bodyPr/>
          <a:lstStyle/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Helps to know, extent of central retina available for magnification.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Visual Fields of 5 Degrees or less may limit the amount of magnification.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Visual fields are reduced below 40 Degrees.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It is a parameter of </a:t>
            </a:r>
            <a:r>
              <a:rPr lang="en-IN" sz="2800" i="1" dirty="0">
                <a:latin typeface="Times New Roman" pitchFamily="18" charset="0"/>
                <a:cs typeface="Times New Roman" pitchFamily="18" charset="0"/>
              </a:rPr>
              <a:t>“LEGAL BLINDNESS”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11B7F6D-CB43-4570-AE03-5A06CADA11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9151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04AD09-2D92-461F-BB05-CF61CE0D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Continue…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FFE9070-C249-428E-BE91-65B6A16AD4AD}"/>
              </a:ext>
            </a:extLst>
          </p:cNvPr>
          <p:cNvSpPr/>
          <p:nvPr/>
        </p:nvSpPr>
        <p:spPr bwMode="auto">
          <a:xfrm>
            <a:off x="4283391" y="5685312"/>
            <a:ext cx="2902846" cy="5102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IN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Fig no 6 :</a:t>
            </a:r>
            <a:r>
              <a:rPr lang="en-IN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kumimoji="0" lang="en-IN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Amsler grid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3192D6-E1D3-405C-BC2F-D62D91EE74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F2714B6-4D19-484A-85CC-594EC36C566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Image result for AMSLER GR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9342" y="1816422"/>
            <a:ext cx="4612411" cy="3359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3216985"/>
      </p:ext>
    </p:extLst>
  </p:cSld>
  <p:clrMapOvr>
    <a:masterClrMapping/>
  </p:clrMapOvr>
</p:sld>
</file>

<file path=ppt/theme/theme1.xml><?xml version="1.0" encoding="utf-8"?>
<a:theme xmlns:a="http://schemas.openxmlformats.org/drawingml/2006/main" name="indian defination and classificat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indian defination and classification</Template>
  <TotalTime>0</TotalTime>
  <Words>487</Words>
  <Application>Microsoft Office PowerPoint</Application>
  <PresentationFormat>Custom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Noto Sans CJK SC Regular</vt:lpstr>
      <vt:lpstr>Times New Roman</vt:lpstr>
      <vt:lpstr>DejaVu Sans</vt:lpstr>
      <vt:lpstr>indian defination and classification</vt:lpstr>
      <vt:lpstr>Module 2.3.3 Evaluation of low vision patient</vt:lpstr>
      <vt:lpstr>Near Vision Testing</vt:lpstr>
      <vt:lpstr>D. REFRACTION</vt:lpstr>
      <vt:lpstr>Tests conducted </vt:lpstr>
      <vt:lpstr>Continue…</vt:lpstr>
      <vt:lpstr>E. ASSESSMENT OF VISUAL FIELDS</vt:lpstr>
      <vt:lpstr>Continue…</vt:lpstr>
      <vt:lpstr>F. AMSLER GRID TESTING</vt:lpstr>
      <vt:lpstr>Continue…</vt:lpstr>
      <vt:lpstr>G. CONTRAST SENSITIVITY ASSESSMENT</vt:lpstr>
      <vt:lpstr>Continue…</vt:lpstr>
      <vt:lpstr>H. COLOUR VISION TESTING</vt:lpstr>
      <vt:lpstr>Continue…</vt:lpstr>
      <vt:lpstr>I. GLARE SENSITIVITY</vt:lpstr>
      <vt:lpstr>Importance of Glare Testing</vt:lpstr>
      <vt:lpstr>Continue…</vt:lpstr>
      <vt:lpstr>J. BINOCULAR TESTING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2.3.3 Evaluation of low vision patient</dc:title>
  <dc:creator>Dell</dc:creator>
  <cp:lastModifiedBy>Dell</cp:lastModifiedBy>
  <cp:revision>1</cp:revision>
  <cp:lastPrinted>1601-01-01T00:00:00Z</cp:lastPrinted>
  <dcterms:created xsi:type="dcterms:W3CDTF">2019-12-13T11:02:00Z</dcterms:created>
  <dcterms:modified xsi:type="dcterms:W3CDTF">2019-12-13T11:02:29Z</dcterms:modified>
</cp:coreProperties>
</file>