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480" y="1121880"/>
            <a:ext cx="9143040" cy="2387771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480" y="3601819"/>
            <a:ext cx="9143040" cy="1656174"/>
          </a:xfrm>
        </p:spPr>
        <p:txBody>
          <a:bodyPr/>
          <a:lstStyle>
            <a:lvl1pPr marL="0" indent="0" algn="ctr">
              <a:buNone/>
              <a:defRPr sz="2200"/>
            </a:lvl1pPr>
            <a:lvl2pPr marL="414726" indent="0" algn="ctr">
              <a:buNone/>
              <a:defRPr sz="1800"/>
            </a:lvl2pPr>
            <a:lvl3pPr marL="829452" indent="0" algn="ctr">
              <a:buNone/>
              <a:defRPr sz="1600"/>
            </a:lvl3pPr>
            <a:lvl4pPr marL="1244178" indent="0" algn="ctr">
              <a:buNone/>
              <a:defRPr sz="1500"/>
            </a:lvl4pPr>
            <a:lvl5pPr marL="1658904" indent="0" algn="ctr">
              <a:buNone/>
              <a:defRPr sz="1500"/>
            </a:lvl5pPr>
            <a:lvl6pPr marL="2073631" indent="0" algn="ctr">
              <a:buNone/>
              <a:defRPr sz="1500"/>
            </a:lvl6pPr>
            <a:lvl7pPr marL="2488357" indent="0" algn="ctr">
              <a:buNone/>
              <a:defRPr sz="1500"/>
            </a:lvl7pPr>
            <a:lvl8pPr marL="2903083" indent="0" algn="ctr">
              <a:buNone/>
              <a:defRPr sz="1500"/>
            </a:lvl8pPr>
            <a:lvl9pPr marL="3317809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919B3-3251-D744-B66F-3E01C7E52A66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6DF34-69F6-C645-87BE-3D68CF61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4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919B3-3251-D744-B66F-3E01C7E52A66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6DF34-69F6-C645-87BE-3D68CF61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8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3920" y="273630"/>
            <a:ext cx="2739840" cy="53040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640" y="273630"/>
            <a:ext cx="8040960" cy="53040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919B3-3251-D744-B66F-3E01C7E52A66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6DF34-69F6-C645-87BE-3D68CF61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8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919B3-3251-D744-B66F-3E01C7E52A66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6DF34-69F6-C645-87BE-3D68CF61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8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361" y="1709461"/>
            <a:ext cx="10515840" cy="2852939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361" y="4589764"/>
            <a:ext cx="10515840" cy="1499197"/>
          </a:xfrm>
        </p:spPr>
        <p:txBody>
          <a:bodyPr/>
          <a:lstStyle>
            <a:lvl1pPr marL="0" indent="0">
              <a:buNone/>
              <a:defRPr sz="2200"/>
            </a:lvl1pPr>
            <a:lvl2pPr marL="414726" indent="0">
              <a:buNone/>
              <a:defRPr sz="1800"/>
            </a:lvl2pPr>
            <a:lvl3pPr marL="829452" indent="0">
              <a:buNone/>
              <a:defRPr sz="1600"/>
            </a:lvl3pPr>
            <a:lvl4pPr marL="1244178" indent="0">
              <a:buNone/>
              <a:defRPr sz="1500"/>
            </a:lvl4pPr>
            <a:lvl5pPr marL="1658904" indent="0">
              <a:buNone/>
              <a:defRPr sz="1500"/>
            </a:lvl5pPr>
            <a:lvl6pPr marL="2073631" indent="0">
              <a:buNone/>
              <a:defRPr sz="1500"/>
            </a:lvl6pPr>
            <a:lvl7pPr marL="2488357" indent="0">
              <a:buNone/>
              <a:defRPr sz="1500"/>
            </a:lvl7pPr>
            <a:lvl8pPr marL="2903083" indent="0">
              <a:buNone/>
              <a:defRPr sz="1500"/>
            </a:lvl8pPr>
            <a:lvl9pPr marL="3317809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919B3-3251-D744-B66F-3E01C7E52A66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6DF34-69F6-C645-87BE-3D68CF61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9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640" y="1604329"/>
            <a:ext cx="5389440" cy="39733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400" y="1604329"/>
            <a:ext cx="5391360" cy="39733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919B3-3251-D744-B66F-3E01C7E52A66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6DF34-69F6-C645-87BE-3D68CF61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2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41" y="365799"/>
            <a:ext cx="10515840" cy="13249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040" y="1680657"/>
            <a:ext cx="5159040" cy="82376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040" y="2504424"/>
            <a:ext cx="5159040" cy="3685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800" y="1680657"/>
            <a:ext cx="5182080" cy="82376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800" y="2504424"/>
            <a:ext cx="5182080" cy="3685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919B3-3251-D744-B66F-3E01C7E52A66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6DF34-69F6-C645-87BE-3D68CF61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919B3-3251-D744-B66F-3E01C7E52A66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6DF34-69F6-C645-87BE-3D68CF61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919B3-3251-D744-B66F-3E01C7E52A66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6DF34-69F6-C645-87BE-3D68CF61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2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40" y="456528"/>
            <a:ext cx="3932160" cy="1601448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000" y="987944"/>
            <a:ext cx="6170880" cy="487347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040" y="2057977"/>
            <a:ext cx="3932160" cy="3810640"/>
          </a:xfrm>
        </p:spPr>
        <p:txBody>
          <a:bodyPr/>
          <a:lstStyle>
            <a:lvl1pPr marL="0" indent="0">
              <a:buNone/>
              <a:defRPr sz="1500"/>
            </a:lvl1pPr>
            <a:lvl2pPr marL="414726" indent="0">
              <a:buNone/>
              <a:defRPr sz="1300"/>
            </a:lvl2pPr>
            <a:lvl3pPr marL="829452" indent="0">
              <a:buNone/>
              <a:defRPr sz="1100"/>
            </a:lvl3pPr>
            <a:lvl4pPr marL="1244178" indent="0">
              <a:buNone/>
              <a:defRPr sz="900"/>
            </a:lvl4pPr>
            <a:lvl5pPr marL="1658904" indent="0">
              <a:buNone/>
              <a:defRPr sz="900"/>
            </a:lvl5pPr>
            <a:lvl6pPr marL="2073631" indent="0">
              <a:buNone/>
              <a:defRPr sz="900"/>
            </a:lvl6pPr>
            <a:lvl7pPr marL="2488357" indent="0">
              <a:buNone/>
              <a:defRPr sz="900"/>
            </a:lvl7pPr>
            <a:lvl8pPr marL="2903083" indent="0">
              <a:buNone/>
              <a:defRPr sz="900"/>
            </a:lvl8pPr>
            <a:lvl9pPr marL="33178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919B3-3251-D744-B66F-3E01C7E52A66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6DF34-69F6-C645-87BE-3D68CF61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2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40" y="456528"/>
            <a:ext cx="3932160" cy="1601448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4000" y="987944"/>
            <a:ext cx="6170880" cy="487347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040" y="2057977"/>
            <a:ext cx="3932160" cy="3810640"/>
          </a:xfrm>
        </p:spPr>
        <p:txBody>
          <a:bodyPr/>
          <a:lstStyle>
            <a:lvl1pPr marL="0" indent="0">
              <a:buNone/>
              <a:defRPr sz="1500"/>
            </a:lvl1pPr>
            <a:lvl2pPr marL="414726" indent="0">
              <a:buNone/>
              <a:defRPr sz="1300"/>
            </a:lvl2pPr>
            <a:lvl3pPr marL="829452" indent="0">
              <a:buNone/>
              <a:defRPr sz="1100"/>
            </a:lvl3pPr>
            <a:lvl4pPr marL="1244178" indent="0">
              <a:buNone/>
              <a:defRPr sz="900"/>
            </a:lvl4pPr>
            <a:lvl5pPr marL="1658904" indent="0">
              <a:buNone/>
              <a:defRPr sz="900"/>
            </a:lvl5pPr>
            <a:lvl6pPr marL="2073631" indent="0">
              <a:buNone/>
              <a:defRPr sz="900"/>
            </a:lvl6pPr>
            <a:lvl7pPr marL="2488357" indent="0">
              <a:buNone/>
              <a:defRPr sz="900"/>
            </a:lvl7pPr>
            <a:lvl8pPr marL="2903083" indent="0">
              <a:buNone/>
              <a:defRPr sz="900"/>
            </a:lvl8pPr>
            <a:lvl9pPr marL="33178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919B3-3251-D744-B66F-3E01C7E52A66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6DF34-69F6-C645-87BE-3D68CF61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1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61" y="27364"/>
            <a:ext cx="118598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8640" y="273629"/>
            <a:ext cx="10965120" cy="114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0" y="1604329"/>
            <a:ext cx="10965120" cy="397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79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70240" y="6247376"/>
            <a:ext cx="3859200" cy="468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fld id="{488919B3-3251-D744-B66F-3E01C7E52A66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8741761" y="6247376"/>
            <a:ext cx="3859200" cy="468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08640" y="6247376"/>
            <a:ext cx="2833920" cy="468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D526DF34-69F6-C645-87BE-3D68CF61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0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ts val="129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900" kern="12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ts val="1032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500" kern="12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ts val="771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200" kern="1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ts val="522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3.jpeg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36443-BCC6-0F4E-0BDE-3C865662D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595" y="1775967"/>
            <a:ext cx="9144000" cy="4674965"/>
          </a:xfrm>
        </p:spPr>
        <p:txBody>
          <a:bodyPr>
            <a:normAutofit/>
          </a:bodyPr>
          <a:lstStyle/>
          <a:p>
            <a:pPr algn="r"/>
            <a:r>
              <a:rPr lang="en-US" sz="3200" b="1" i="1" dirty="0">
                <a:solidFill>
                  <a:schemeClr val="accent6"/>
                </a:solidFill>
                <a:latin typeface="Arial Nova Cond Light" panose="02000000000000000000" pitchFamily="2" charset="0"/>
                <a:ea typeface="Arial Nova Cond Light" panose="02000000000000000000" pitchFamily="2" charset="0"/>
              </a:rPr>
              <a:t>Name-</a:t>
            </a:r>
            <a:r>
              <a:rPr lang="en-US" sz="3200" b="1" i="1" dirty="0"/>
              <a:t> Gungun Singh </a:t>
            </a:r>
            <a:br>
              <a:rPr lang="en-US" sz="3200" b="1" i="1" dirty="0"/>
            </a:br>
            <a:r>
              <a:rPr lang="en-US" sz="3200" b="1" i="1" dirty="0">
                <a:solidFill>
                  <a:schemeClr val="accent6"/>
                </a:solidFill>
                <a:latin typeface="Arial Nova Cond Light" panose="020B0506020202020204" pitchFamily="34" charset="0"/>
              </a:rPr>
              <a:t>Regd. No –</a:t>
            </a:r>
            <a:r>
              <a:rPr lang="en-US" sz="3200" b="1" i="1" dirty="0"/>
              <a:t> 210704170006</a:t>
            </a:r>
            <a:br>
              <a:rPr lang="en-US" sz="3200" b="1" i="1" dirty="0"/>
            </a:br>
            <a:r>
              <a:rPr lang="en-US" sz="3200" b="1" i="1" dirty="0">
                <a:solidFill>
                  <a:schemeClr val="accent6"/>
                </a:solidFill>
                <a:latin typeface="Arial Nova Cond Light" panose="020B0506020202020204" pitchFamily="34" charset="0"/>
              </a:rPr>
              <a:t>Branch</a:t>
            </a:r>
            <a:r>
              <a:rPr lang="en-US" sz="3200" b="1" i="1" dirty="0">
                <a:solidFill>
                  <a:schemeClr val="accent6"/>
                </a:solidFill>
              </a:rPr>
              <a:t> – </a:t>
            </a:r>
            <a:r>
              <a:rPr lang="en-US" sz="3200" b="1" i="1" dirty="0"/>
              <a:t>B.Sc. Zoology</a:t>
            </a:r>
            <a:br>
              <a:rPr lang="en-US" sz="3200" b="1" i="1" dirty="0"/>
            </a:br>
            <a:r>
              <a:rPr lang="en-US" sz="3200" b="1" i="1" dirty="0">
                <a:solidFill>
                  <a:schemeClr val="accent6"/>
                </a:solidFill>
                <a:latin typeface="Arial Nova Cond Light" panose="020B0506020202020204" pitchFamily="34" charset="0"/>
              </a:rPr>
              <a:t>Subject-</a:t>
            </a:r>
            <a:r>
              <a:rPr lang="en-US" sz="3200" b="1" i="1" dirty="0"/>
              <a:t> Economic botany</a:t>
            </a:r>
            <a:br>
              <a:rPr lang="en-US" sz="3200" b="1" i="1" dirty="0"/>
            </a:br>
            <a:br>
              <a:rPr lang="en-US" sz="3200" b="1" i="1" dirty="0"/>
            </a:br>
            <a:endParaRPr lang="en-US" sz="3200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6E528-31E9-FBB8-EB39-6BA32E1FD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3317" y="407068"/>
            <a:ext cx="9144000" cy="1655762"/>
          </a:xfrm>
        </p:spPr>
        <p:txBody>
          <a:bodyPr/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masis MT Pro Black" panose="02040604050005020304" pitchFamily="18" charset="0"/>
              </a:rPr>
              <a:t>Topic to be presented –</a:t>
            </a:r>
          </a:p>
          <a:p>
            <a:r>
              <a:rPr lang="en-US" sz="2800" b="1" dirty="0">
                <a:solidFill>
                  <a:srgbClr val="7030A0"/>
                </a:solidFill>
                <a:latin typeface="Algerian" pitchFamily="82" charset="0"/>
              </a:rPr>
              <a:t>MUSTARD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D57F370-8C10-A957-2F97-769467BEB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506" y="1268414"/>
            <a:ext cx="4417396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33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1BB66-E4A2-1FEC-AD8B-ECAF628FD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LEAVES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5E99-BA56-D075-EAF8-74C534EF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4542" y="1604329"/>
            <a:ext cx="8909218" cy="3973378"/>
          </a:xfrm>
        </p:spPr>
        <p:txBody>
          <a:bodyPr/>
          <a:lstStyle/>
          <a:p>
            <a:r>
              <a:rPr lang="en-US" dirty="0"/>
              <a:t>Leaves are opposite.</a:t>
            </a:r>
          </a:p>
          <a:p>
            <a:r>
              <a:rPr lang="en-US" dirty="0"/>
              <a:t>No stipules are present.</a:t>
            </a:r>
          </a:p>
          <a:p>
            <a:r>
              <a:rPr lang="en-US" dirty="0"/>
              <a:t>Net venation is seen 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A4E8A62-54C1-D711-EE35-5A76B4C60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031" y="3221262"/>
            <a:ext cx="5636729" cy="350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85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C450-0499-5A95-1338-E86BCDC0A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6052" y="288758"/>
            <a:ext cx="8777748" cy="5610597"/>
          </a:xfrm>
        </p:spPr>
        <p:txBody>
          <a:bodyPr/>
          <a:lstStyle/>
          <a:p>
            <a:r>
              <a:rPr lang="en-US" b="1" dirty="0"/>
              <a:t> Fruits – </a:t>
            </a:r>
            <a:r>
              <a:rPr lang="en-US" dirty="0"/>
              <a:t>The fruit is siliqua or silicula.</a:t>
            </a:r>
          </a:p>
          <a:p>
            <a:r>
              <a:rPr lang="en-US" dirty="0"/>
              <a:t>It contains short and compressed pod .</a:t>
            </a:r>
          </a:p>
          <a:p>
            <a:r>
              <a:rPr lang="en-US" dirty="0"/>
              <a:t>Many are slender and long.  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Seeds- </a:t>
            </a:r>
            <a:r>
              <a:rPr lang="en-US" dirty="0"/>
              <a:t>Seeds are small , spherical, yellow brown to black in </a:t>
            </a:r>
            <a:r>
              <a:rPr lang="en-US" dirty="0" err="1"/>
              <a:t>colour</a:t>
            </a:r>
            <a:r>
              <a:rPr lang="en-US" dirty="0"/>
              <a:t>.</a:t>
            </a:r>
          </a:p>
          <a:p>
            <a:r>
              <a:rPr lang="en-US" dirty="0"/>
              <a:t>Usually about 1 to 2mm in diameter.</a:t>
            </a:r>
          </a:p>
          <a:p>
            <a:r>
              <a:rPr lang="en-US" dirty="0"/>
              <a:t>Seeds of brassica posses a </a:t>
            </a:r>
            <a:r>
              <a:rPr lang="en-US" dirty="0" err="1"/>
              <a:t>glytocyte</a:t>
            </a:r>
            <a:r>
              <a:rPr lang="en-US" dirty="0"/>
              <a:t> </a:t>
            </a:r>
            <a:r>
              <a:rPr lang="en-US"/>
              <a:t>sinigrin</a:t>
            </a:r>
            <a:r>
              <a:rPr lang="en-US" dirty="0"/>
              <a:t> and potassium </a:t>
            </a:r>
            <a:r>
              <a:rPr lang="en-US" dirty="0" err="1"/>
              <a:t>myronate</a:t>
            </a:r>
            <a:r>
              <a:rPr lang="en-US" dirty="0"/>
              <a:t>.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AFFB0AAF-EA70-21E0-CE8E-33CF92FF25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449" y="2330300"/>
            <a:ext cx="2923673" cy="2156162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12EF0D90-43EA-5AE7-9C02-49A7043A3B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943" y="1821580"/>
            <a:ext cx="3986460" cy="298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044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78EE4-7AFE-7D96-8336-093D7D210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TYPES OF MUSTARD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467D1-A9CF-B0E6-A6FA-22C955679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884" y="1604329"/>
            <a:ext cx="8987876" cy="3973378"/>
          </a:xfrm>
        </p:spPr>
        <p:txBody>
          <a:bodyPr/>
          <a:lstStyle/>
          <a:p>
            <a:r>
              <a:rPr lang="en-US" dirty="0"/>
              <a:t>There are 3 types of mustard</a:t>
            </a:r>
          </a:p>
          <a:p>
            <a:pPr marL="0" indent="0">
              <a:buNone/>
            </a:pPr>
            <a:r>
              <a:rPr lang="en-US" dirty="0"/>
              <a:t> 1) Black mustard</a:t>
            </a:r>
          </a:p>
          <a:p>
            <a:pPr marL="0" indent="0">
              <a:buNone/>
            </a:pPr>
            <a:r>
              <a:rPr lang="en-US" dirty="0"/>
              <a:t> 2) Brown Indian/ oriental mustard</a:t>
            </a:r>
          </a:p>
          <a:p>
            <a:pPr marL="0" indent="0">
              <a:buNone/>
            </a:pPr>
            <a:r>
              <a:rPr lang="en-US" dirty="0"/>
              <a:t> 3) White/Yellow mustard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BB0CC6C-9CB0-8699-4913-8A70A6EAB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903" y="3330568"/>
            <a:ext cx="4592857" cy="339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88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A7EB2-78A8-EAD3-7BBA-EB24BDCC7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7728" y="409074"/>
            <a:ext cx="8876071" cy="6112042"/>
          </a:xfrm>
        </p:spPr>
        <p:txBody>
          <a:bodyPr>
            <a:normAutofit/>
          </a:bodyPr>
          <a:lstStyle/>
          <a:p>
            <a:r>
              <a:rPr lang="en-US" b="1" dirty="0"/>
              <a:t>Brown mustard – </a:t>
            </a:r>
            <a:r>
              <a:rPr lang="en-US" dirty="0"/>
              <a:t>It is known as </a:t>
            </a:r>
            <a:r>
              <a:rPr lang="en-US" u="sng" dirty="0"/>
              <a:t>oil seed crop </a:t>
            </a:r>
            <a:r>
              <a:rPr lang="en-US" dirty="0"/>
              <a:t>in Indian sub-continent, Canada , Great </a:t>
            </a:r>
            <a:r>
              <a:rPr lang="en-US" dirty="0" err="1"/>
              <a:t>prritain</a:t>
            </a:r>
            <a:r>
              <a:rPr lang="en-US" dirty="0"/>
              <a:t> , Denmark, China, US , South </a:t>
            </a:r>
            <a:r>
              <a:rPr lang="en-US" dirty="0" err="1"/>
              <a:t>ukarine</a:t>
            </a:r>
            <a:r>
              <a:rPr lang="en-US" dirty="0"/>
              <a:t>.</a:t>
            </a:r>
          </a:p>
          <a:p>
            <a:r>
              <a:rPr lang="en-US" b="1" dirty="0"/>
              <a:t>Yellow/ White Mustard- </a:t>
            </a:r>
            <a:r>
              <a:rPr lang="en-US" dirty="0"/>
              <a:t>It comprises about 90% of countries like Europe, England and Netherland.</a:t>
            </a:r>
          </a:p>
          <a:p>
            <a:r>
              <a:rPr lang="en-US" b="1" dirty="0"/>
              <a:t>Black mustard- </a:t>
            </a:r>
            <a:r>
              <a:rPr lang="en-US" dirty="0"/>
              <a:t>It grown in Argentina, US, and some European countries.</a:t>
            </a:r>
          </a:p>
          <a:p>
            <a:r>
              <a:rPr lang="en-US" dirty="0"/>
              <a:t>Mustard seeds are the production between 450000-700000 tones annually in the world.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BF1420FA-B712-1D5C-CF9D-064C5B215B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400" y="4581832"/>
            <a:ext cx="4138506" cy="227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07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115C2-A9E3-3DD5-E1DB-D7BB2D9A5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Forms of mustard and Use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86BC1-4EDA-9EBC-8D69-C55BF4C82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5044" y="1604329"/>
            <a:ext cx="8938715" cy="3973378"/>
          </a:xfrm>
        </p:spPr>
        <p:txBody>
          <a:bodyPr/>
          <a:lstStyle/>
          <a:p>
            <a:r>
              <a:rPr lang="en-US" dirty="0"/>
              <a:t>1) Mustard Oil </a:t>
            </a:r>
          </a:p>
          <a:p>
            <a:r>
              <a:rPr lang="en-US" dirty="0"/>
              <a:t>2) Mustard Powder</a:t>
            </a:r>
          </a:p>
          <a:p>
            <a:r>
              <a:rPr lang="en-US" dirty="0"/>
              <a:t>3) Mustard Cream</a:t>
            </a:r>
          </a:p>
          <a:p>
            <a:r>
              <a:rPr lang="en-US" dirty="0"/>
              <a:t>4) Mustard Seeds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C95470-210D-54BE-DAC6-C3587A636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665" y="904875"/>
            <a:ext cx="2903120" cy="2381250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9B50983D-E833-9C1C-B8B0-70DA421927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159" y="3286125"/>
            <a:ext cx="3200650" cy="2381250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792ADFBC-C70D-1C68-92F2-8BE625CF67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937" y="4111625"/>
            <a:ext cx="3479382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13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5FA08-F09E-2583-C7BD-56D3B27A4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Medicinal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578DC-3937-1E72-92B3-273FC48DE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7394" y="1604329"/>
            <a:ext cx="9076366" cy="3921400"/>
          </a:xfrm>
        </p:spPr>
        <p:txBody>
          <a:bodyPr>
            <a:normAutofit/>
          </a:bodyPr>
          <a:lstStyle/>
          <a:p>
            <a:r>
              <a:rPr lang="en-US" sz="2000" dirty="0"/>
              <a:t>Mustard is used as a food flavoring and as a forage crop. It has traditionally been used as an emetic and diuretic, as well as a topical treatment for inflammatory conditions such as arthritis and rheumatism.</a:t>
            </a:r>
          </a:p>
          <a:p>
            <a:r>
              <a:rPr lang="en-US" sz="2000" dirty="0"/>
              <a:t>Relief from tried feet.</a:t>
            </a:r>
          </a:p>
          <a:p>
            <a:r>
              <a:rPr lang="en-US" sz="2000" dirty="0"/>
              <a:t>Back ache treating bath .</a:t>
            </a:r>
          </a:p>
          <a:p>
            <a:r>
              <a:rPr lang="en-US" sz="2000" dirty="0"/>
              <a:t>Sore throat relief.</a:t>
            </a:r>
          </a:p>
          <a:p>
            <a:r>
              <a:rPr lang="en-US" sz="2000" dirty="0"/>
              <a:t>Medicinally, the essential oil of mustard is an extremely powerful irritant, causing severe blister of the skin.</a:t>
            </a:r>
          </a:p>
          <a:p>
            <a:r>
              <a:rPr lang="en-US" sz="2000" dirty="0"/>
              <a:t>Cosmetic production</a:t>
            </a:r>
          </a:p>
          <a:p>
            <a:r>
              <a:rPr lang="en-US" sz="2000"/>
              <a:t>Agrochemical production</a:t>
            </a:r>
            <a:endParaRPr lang="en-US" sz="20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DD87536-EA05-5DC2-C55C-6989474FC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032" y="4784475"/>
            <a:ext cx="4895099" cy="186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572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D648D5D-3D77-F405-80CB-B22293E003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468" y="2476309"/>
            <a:ext cx="3495781" cy="2975069"/>
          </a:xfr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44266014-2294-6E7A-D120-4E6FBDCF7D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349" y="2591056"/>
            <a:ext cx="5719010" cy="193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39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2E2A7-1978-0C6D-2DC0-4116E3C4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masis MT Pro Black" panose="02000000000000000000" pitchFamily="2" charset="0"/>
                <a:ea typeface="Amasis MT Pro Black" panose="02000000000000000000" pitchFamily="2" charset="0"/>
              </a:rPr>
              <a:t>CONTENT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56D14-4ABF-829B-DB6B-95BCC8CD3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6386" y="1604329"/>
            <a:ext cx="9017373" cy="3973378"/>
          </a:xfrm>
        </p:spPr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Scientific classification</a:t>
            </a:r>
          </a:p>
          <a:p>
            <a:r>
              <a:rPr lang="en-US" dirty="0"/>
              <a:t>Origin</a:t>
            </a:r>
          </a:p>
          <a:p>
            <a:r>
              <a:rPr lang="en-US" dirty="0"/>
              <a:t>Climate and temperature</a:t>
            </a:r>
          </a:p>
          <a:p>
            <a:r>
              <a:rPr lang="en-US" dirty="0"/>
              <a:t>Soil</a:t>
            </a:r>
          </a:p>
          <a:p>
            <a:r>
              <a:rPr lang="en-US" dirty="0"/>
              <a:t>Morphology </a:t>
            </a:r>
          </a:p>
          <a:p>
            <a:r>
              <a:rPr lang="en-US" dirty="0"/>
              <a:t>Types of Mustard</a:t>
            </a:r>
          </a:p>
          <a:p>
            <a:r>
              <a:rPr lang="en-US" dirty="0"/>
              <a:t>Forms </a:t>
            </a:r>
            <a:r>
              <a:rPr lang="en-US"/>
              <a:t>of mustard and Use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6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84129-BE2E-9AC8-D2FE-5EECCCB84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C14F7-B4A3-7258-5F33-CE98B7436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5212" y="1604329"/>
            <a:ext cx="8948547" cy="3973378"/>
          </a:xfrm>
        </p:spPr>
        <p:txBody>
          <a:bodyPr/>
          <a:lstStyle/>
          <a:p>
            <a:r>
              <a:rPr lang="en-US" dirty="0"/>
              <a:t>It is originated native to temperate regions of Europe.</a:t>
            </a:r>
          </a:p>
          <a:p>
            <a:r>
              <a:rPr lang="en-US" dirty="0"/>
              <a:t>One of the first domesticated crops.</a:t>
            </a:r>
          </a:p>
          <a:p>
            <a:r>
              <a:rPr lang="en-US" dirty="0"/>
              <a:t>Major cultivating countries are Nepal, Canada, Myanmar, China and United States.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4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93315-08E3-D544-41D2-B765DC797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CLASSIFICATION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28228-1AF9-2267-A5DB-6D662C422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890" y="1604329"/>
            <a:ext cx="9046870" cy="3973378"/>
          </a:xfrm>
        </p:spPr>
        <p:txBody>
          <a:bodyPr/>
          <a:lstStyle/>
          <a:p>
            <a:r>
              <a:rPr lang="en-US" dirty="0"/>
              <a:t>Scientific name – Brassica indica</a:t>
            </a:r>
          </a:p>
          <a:p>
            <a:r>
              <a:rPr lang="en-US" dirty="0"/>
              <a:t>Kingdom-  plantae</a:t>
            </a:r>
          </a:p>
          <a:p>
            <a:r>
              <a:rPr lang="en-US" dirty="0"/>
              <a:t>Order- brassicales </a:t>
            </a:r>
          </a:p>
          <a:p>
            <a:r>
              <a:rPr lang="en-US" dirty="0"/>
              <a:t>Family – Brassicaceae</a:t>
            </a:r>
          </a:p>
          <a:p>
            <a:r>
              <a:rPr lang="en-US" dirty="0"/>
              <a:t>Genus – Brassica </a:t>
            </a:r>
          </a:p>
          <a:p>
            <a:r>
              <a:rPr lang="en-US" dirty="0"/>
              <a:t>Vernacular name – Sarso,  Rai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2CE9DF8-C695-E7E7-1BE4-70FE6412F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297" y="3300464"/>
            <a:ext cx="3619463" cy="342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19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C6616-7C44-7029-76E8-12A996B23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ORIGIN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5DD0-7314-6F3F-ACF5-24799348C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218" y="1604329"/>
            <a:ext cx="9007541" cy="3973378"/>
          </a:xfrm>
        </p:spPr>
        <p:txBody>
          <a:bodyPr/>
          <a:lstStyle/>
          <a:p>
            <a:r>
              <a:rPr lang="en-US" sz="2000" dirty="0"/>
              <a:t>It originated In Europe.</a:t>
            </a:r>
          </a:p>
          <a:p>
            <a:r>
              <a:rPr lang="en-US" sz="2000" dirty="0"/>
              <a:t>India occupies the first position for the production of mustard.</a:t>
            </a:r>
          </a:p>
          <a:p>
            <a:r>
              <a:rPr lang="en-US" sz="2000" dirty="0"/>
              <a:t>It includes over 150 species which are mostly native to the north temperate parts of the world.</a:t>
            </a:r>
          </a:p>
          <a:p>
            <a:r>
              <a:rPr lang="en-US" sz="2000" dirty="0"/>
              <a:t>These are </a:t>
            </a:r>
            <a:r>
              <a:rPr lang="en-US" sz="2000" dirty="0" err="1"/>
              <a:t>centre</a:t>
            </a:r>
            <a:r>
              <a:rPr lang="en-US" sz="2000" dirty="0"/>
              <a:t> of genetic diversity.</a:t>
            </a:r>
          </a:p>
          <a:p>
            <a:pPr marL="0" indent="0">
              <a:buNone/>
            </a:pPr>
            <a:r>
              <a:rPr lang="en-US" sz="2000" dirty="0"/>
              <a:t> Europe </a:t>
            </a:r>
          </a:p>
          <a:p>
            <a:pPr marL="0" indent="0">
              <a:buNone/>
            </a:pPr>
            <a:r>
              <a:rPr lang="en-US" sz="2000" dirty="0"/>
              <a:t>Central and southern Asia </a:t>
            </a:r>
          </a:p>
          <a:p>
            <a:pPr marL="0" indent="0">
              <a:buNone/>
            </a:pPr>
            <a:r>
              <a:rPr lang="en-US" sz="2000" dirty="0"/>
              <a:t>China </a:t>
            </a:r>
          </a:p>
          <a:p>
            <a:r>
              <a:rPr lang="en-US" sz="2000" dirty="0"/>
              <a:t>Some different species have spread to the tropic and sub-tropics as cold season crops.</a:t>
            </a:r>
          </a:p>
        </p:txBody>
      </p:sp>
    </p:spTree>
    <p:extLst>
      <p:ext uri="{BB962C8B-B14F-4D97-AF65-F5344CB8AC3E}">
        <p14:creationId xmlns:p14="http://schemas.microsoft.com/office/powerpoint/2010/main" val="138163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5283643-EC4E-82B7-E647-290D74F6D1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547" y="348916"/>
            <a:ext cx="8860547" cy="622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18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3DAEE-76C3-2469-DF21-9B2A1C4A7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CLIMATE AND TEMPERATURE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28E25-6188-2504-282E-010A52844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058" y="1604329"/>
            <a:ext cx="9056702" cy="3973378"/>
          </a:xfrm>
        </p:spPr>
        <p:txBody>
          <a:bodyPr/>
          <a:lstStyle/>
          <a:p>
            <a:r>
              <a:rPr lang="en-US" dirty="0"/>
              <a:t>Mustard is a cool season crop that can be grown in a short growing season.</a:t>
            </a:r>
          </a:p>
          <a:p>
            <a:r>
              <a:rPr lang="en-US" dirty="0"/>
              <a:t>Seedlings are usually somewhat tolerant to mild frosts after emergence, but severe frosts can destroy the crop.</a:t>
            </a:r>
          </a:p>
          <a:p>
            <a:r>
              <a:rPr lang="en-US" dirty="0"/>
              <a:t>Moisture stress caused by hot , dry condition during the flowering period frequently causes lower yields.</a:t>
            </a:r>
          </a:p>
        </p:txBody>
      </p:sp>
    </p:spTree>
    <p:extLst>
      <p:ext uri="{BB962C8B-B14F-4D97-AF65-F5344CB8AC3E}">
        <p14:creationId xmlns:p14="http://schemas.microsoft.com/office/powerpoint/2010/main" val="2091345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CECA9-012B-FE31-780B-37657BDC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SOIL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18451-B689-7D82-6A27-493DCB077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6722" y="1604329"/>
            <a:ext cx="9037037" cy="3973378"/>
          </a:xfrm>
        </p:spPr>
        <p:txBody>
          <a:bodyPr/>
          <a:lstStyle/>
          <a:p>
            <a:r>
              <a:rPr lang="en-US" dirty="0"/>
              <a:t>Mustard can be raised on variable soil types with; </a:t>
            </a:r>
          </a:p>
          <a:p>
            <a:r>
              <a:rPr lang="en-US" b="1" dirty="0"/>
              <a:t>Fertile</a:t>
            </a:r>
          </a:p>
          <a:p>
            <a:r>
              <a:rPr lang="en-US" b="1" dirty="0"/>
              <a:t>Well drained</a:t>
            </a:r>
          </a:p>
          <a:p>
            <a:r>
              <a:rPr lang="en-US" b="1" dirty="0"/>
              <a:t>Loamy soil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18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59BD6-756A-37B9-5692-4599CB48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MORPHOLOGY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6818E-080E-9FB4-B867-82E525611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6722" y="1604329"/>
            <a:ext cx="9037037" cy="3973378"/>
          </a:xfrm>
        </p:spPr>
        <p:txBody>
          <a:bodyPr/>
          <a:lstStyle/>
          <a:p>
            <a:r>
              <a:rPr lang="en-US" b="1" dirty="0"/>
              <a:t> Flower – </a:t>
            </a:r>
            <a:r>
              <a:rPr lang="en-US" dirty="0"/>
              <a:t>Actinomorphic flowers are present.</a:t>
            </a:r>
          </a:p>
          <a:p>
            <a:r>
              <a:rPr lang="en-US" dirty="0"/>
              <a:t> These flowers contain four sepals , four petals </a:t>
            </a:r>
          </a:p>
          <a:p>
            <a:r>
              <a:rPr lang="en-US" dirty="0"/>
              <a:t> 6 stamen </a:t>
            </a:r>
          </a:p>
          <a:p>
            <a:r>
              <a:rPr lang="en-US" dirty="0"/>
              <a:t> superior ovary </a:t>
            </a:r>
          </a:p>
          <a:p>
            <a:r>
              <a:rPr lang="en-US" dirty="0"/>
              <a:t> two carpels </a:t>
            </a:r>
          </a:p>
          <a:p>
            <a:r>
              <a:rPr lang="en-US" dirty="0"/>
              <a:t> one pistil is present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C67542A-BF1F-A8A2-870F-EC34D4DC0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802" y="3771405"/>
            <a:ext cx="4403558" cy="296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4743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</Template>
  <Application>Microsoft Office PowerPoint</Application>
  <PresentationFormat>Widescreen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Theme2</vt:lpstr>
      <vt:lpstr>Name- Gungun Singh  Regd. No – 210704170006 Branch – B.Sc. Zoology Subject- Economic botany  </vt:lpstr>
      <vt:lpstr>CONTENT </vt:lpstr>
      <vt:lpstr>INTRODUCTION </vt:lpstr>
      <vt:lpstr>SCIENTIFIC CLASSIFICATION </vt:lpstr>
      <vt:lpstr>ORIGIN </vt:lpstr>
      <vt:lpstr>PowerPoint Presentation</vt:lpstr>
      <vt:lpstr>CLIMATE AND TEMPERATURE </vt:lpstr>
      <vt:lpstr>SOIL</vt:lpstr>
      <vt:lpstr>MORPHOLOGY </vt:lpstr>
      <vt:lpstr>LEAVES </vt:lpstr>
      <vt:lpstr>PowerPoint Presentation</vt:lpstr>
      <vt:lpstr>TYPES OF MUSTARD</vt:lpstr>
      <vt:lpstr>PowerPoint Presentation</vt:lpstr>
      <vt:lpstr>Forms of mustard and Use </vt:lpstr>
      <vt:lpstr>Medicinal Use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gungunsinghmail@gmail.com</dc:creator>
  <cp:lastModifiedBy>Justin Sahu</cp:lastModifiedBy>
  <cp:revision>27</cp:revision>
  <dcterms:created xsi:type="dcterms:W3CDTF">2022-10-25T15:18:25Z</dcterms:created>
  <dcterms:modified xsi:type="dcterms:W3CDTF">2022-10-26T17:32:44Z</dcterms:modified>
</cp:coreProperties>
</file>