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8" r:id="rId5"/>
    <p:sldId id="257" r:id="rId6"/>
    <p:sldId id="258" r:id="rId7"/>
    <p:sldId id="259" r:id="rId8"/>
    <p:sldId id="260"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lstStyle/>
          <a:p>
            <a:pPr algn="ctr">
              <a:lnSpc>
                <a:spcPct val="150000"/>
              </a:lnSpc>
              <a:buNone/>
            </a:pPr>
            <a:r>
              <a:rPr lang="en-IN" dirty="0" smtClean="0">
                <a:solidFill>
                  <a:srgbClr val="FF0000"/>
                </a:solidFill>
                <a:latin typeface="Times New Roman" pitchFamily="18" charset="0"/>
                <a:cs typeface="Times New Roman" pitchFamily="18" charset="0"/>
              </a:rPr>
              <a:t>National Income</a:t>
            </a:r>
          </a:p>
          <a:p>
            <a:pPr algn="just">
              <a:lnSpc>
                <a:spcPct val="150000"/>
              </a:lnSpc>
              <a:buNone/>
            </a:pPr>
            <a:r>
              <a:rPr lang="en-IN" dirty="0" smtClean="0">
                <a:latin typeface="Times New Roman" pitchFamily="18" charset="0"/>
                <a:cs typeface="Times New Roman" pitchFamily="18" charset="0"/>
              </a:rPr>
              <a:t>National Income is the aggregate factor income which arises from the current production goods and services by the nation’s income.</a:t>
            </a:r>
          </a:p>
          <a:p>
            <a:pPr algn="just">
              <a:lnSpc>
                <a:spcPct val="150000"/>
              </a:lnSpc>
              <a:buNone/>
            </a:pPr>
            <a:r>
              <a:rPr lang="en-IN" dirty="0" smtClean="0">
                <a:latin typeface="Times New Roman" pitchFamily="18" charset="0"/>
                <a:cs typeface="Times New Roman" pitchFamily="18" charset="0"/>
              </a:rPr>
              <a:t>Here nation’s income refers to the factors of production Labour and property, supplied by the normal residents of the national territory.</a:t>
            </a:r>
          </a:p>
          <a:p>
            <a:pPr>
              <a:buNone/>
            </a:pP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96000"/>
          </a:xfrm>
        </p:spPr>
        <p:txBody>
          <a:bodyPr>
            <a:normAutofit fontScale="85000" lnSpcReduction="10000"/>
          </a:bodyPr>
          <a:lstStyle/>
          <a:p>
            <a:pPr algn="just">
              <a:lnSpc>
                <a:spcPct val="150000"/>
              </a:lnSpc>
              <a:buNone/>
            </a:pPr>
            <a:r>
              <a:rPr lang="en-IN" b="1" dirty="0" smtClean="0">
                <a:latin typeface="Times New Roman" pitchFamily="18" charset="0"/>
                <a:cs typeface="Times New Roman" pitchFamily="18" charset="0"/>
              </a:rPr>
              <a:t>Running Inflation: </a:t>
            </a:r>
            <a:r>
              <a:rPr lang="en-IN" dirty="0" smtClean="0">
                <a:latin typeface="Times New Roman" pitchFamily="18" charset="0"/>
                <a:cs typeface="Times New Roman" pitchFamily="18" charset="0"/>
              </a:rPr>
              <a:t>When prices rise rapidly like the running of a horse at a rate of speed of 10%-20% per annum, it is called running Inflation. Its control requires strong monetary and fiscal measures, otherwise it leads to hyperinflation.</a:t>
            </a:r>
          </a:p>
          <a:p>
            <a:pPr algn="just">
              <a:lnSpc>
                <a:spcPct val="150000"/>
              </a:lnSpc>
              <a:buNone/>
            </a:pPr>
            <a:r>
              <a:rPr lang="en-IN" b="1" dirty="0" smtClean="0">
                <a:latin typeface="Times New Roman" pitchFamily="18" charset="0"/>
                <a:cs typeface="Times New Roman" pitchFamily="18" charset="0"/>
              </a:rPr>
              <a:t>Galloping or Hyperinflation: </a:t>
            </a:r>
            <a:r>
              <a:rPr lang="en-IN" dirty="0" smtClean="0">
                <a:latin typeface="Times New Roman" pitchFamily="18" charset="0"/>
                <a:cs typeface="Times New Roman" pitchFamily="18" charset="0"/>
              </a:rPr>
              <a:t>When prices rises between 20% to 100% per annum or even more, it is called galloping or hyperinflation. Such a situation brings a total collapse of the monetary system because of the continuous fall in the purchasing power of money.</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324600"/>
          </a:xfrm>
        </p:spPr>
        <p:txBody>
          <a:bodyPr>
            <a:normAutofit fontScale="62500" lnSpcReduction="20000"/>
          </a:bodyPr>
          <a:lstStyle/>
          <a:p>
            <a:pPr algn="just">
              <a:lnSpc>
                <a:spcPct val="170000"/>
              </a:lnSpc>
              <a:buNone/>
            </a:pPr>
            <a:r>
              <a:rPr lang="en-IN" b="1" dirty="0" smtClean="0">
                <a:solidFill>
                  <a:srgbClr val="C00000"/>
                </a:solidFill>
                <a:latin typeface="Times New Roman" pitchFamily="18" charset="0"/>
                <a:cs typeface="Times New Roman" pitchFamily="18" charset="0"/>
              </a:rPr>
              <a:t>Causes of Inflation</a:t>
            </a:r>
          </a:p>
          <a:p>
            <a:pPr algn="just">
              <a:lnSpc>
                <a:spcPct val="170000"/>
              </a:lnSpc>
              <a:buNone/>
            </a:pPr>
            <a:r>
              <a:rPr lang="en-IN" b="1" dirty="0" smtClean="0">
                <a:latin typeface="Times New Roman" pitchFamily="18" charset="0"/>
                <a:cs typeface="Times New Roman" pitchFamily="18" charset="0"/>
              </a:rPr>
              <a:t>Cost-push Inflation</a:t>
            </a:r>
          </a:p>
          <a:p>
            <a:pPr algn="just">
              <a:lnSpc>
                <a:spcPct val="170000"/>
              </a:lnSpc>
              <a:buNone/>
            </a:pPr>
            <a:r>
              <a:rPr lang="en-IN" dirty="0" smtClean="0">
                <a:latin typeface="Times New Roman" pitchFamily="18" charset="0"/>
                <a:cs typeface="Times New Roman" pitchFamily="18" charset="0"/>
              </a:rPr>
              <a:t>This theory explains a situation of rising prices even though there is no increase in aggregate demand. This is because of rising costs particularly wage cost. Industries and firms faced with rising production costs push the prices up abnormally. Cost-push starts from increase in wage-cost,  which would increase the production cost.</a:t>
            </a:r>
          </a:p>
          <a:p>
            <a:pPr algn="just">
              <a:lnSpc>
                <a:spcPct val="170000"/>
              </a:lnSpc>
              <a:buNone/>
            </a:pPr>
            <a:r>
              <a:rPr lang="en-IN" b="1" dirty="0" smtClean="0">
                <a:latin typeface="Times New Roman" pitchFamily="18" charset="0"/>
                <a:cs typeface="Times New Roman" pitchFamily="18" charset="0"/>
              </a:rPr>
              <a:t>Demand pull inflation</a:t>
            </a:r>
          </a:p>
          <a:p>
            <a:pPr algn="just">
              <a:lnSpc>
                <a:spcPct val="170000"/>
              </a:lnSpc>
              <a:buNone/>
            </a:pPr>
            <a:r>
              <a:rPr lang="en-IN" dirty="0" smtClean="0">
                <a:latin typeface="Times New Roman" pitchFamily="18" charset="0"/>
                <a:cs typeface="Times New Roman" pitchFamily="18" charset="0"/>
              </a:rPr>
              <a:t>This type of inflation results when the economy has reached its maximum productive capacity (i.e. economy is operating at full employment equilibrium) and there is increased in demand. Since economy is already at its maximum productive capacity. The reasons for demand-pull inflation are: 1) Cheap money policy 2) Deficit financing and 3) Excessive foreign investment.</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7500" lnSpcReduction="20000"/>
          </a:bodyPr>
          <a:lstStyle/>
          <a:p>
            <a:pPr algn="just">
              <a:lnSpc>
                <a:spcPct val="160000"/>
              </a:lnSpc>
              <a:buNone/>
            </a:pPr>
            <a:r>
              <a:rPr lang="en-IN" b="1" dirty="0" smtClean="0">
                <a:latin typeface="Times New Roman" pitchFamily="18" charset="0"/>
                <a:cs typeface="Times New Roman" pitchFamily="18" charset="0"/>
              </a:rPr>
              <a:t>Imported Inflation</a:t>
            </a:r>
          </a:p>
          <a:p>
            <a:pPr algn="just">
              <a:lnSpc>
                <a:spcPct val="160000"/>
              </a:lnSpc>
              <a:buNone/>
            </a:pPr>
            <a:r>
              <a:rPr lang="en-IN" dirty="0" smtClean="0">
                <a:latin typeface="Times New Roman" pitchFamily="18" charset="0"/>
                <a:cs typeface="Times New Roman" pitchFamily="18" charset="0"/>
              </a:rPr>
              <a:t>Higher import prices or higher export prices or both may generate inflation in the economy.</a:t>
            </a:r>
          </a:p>
          <a:p>
            <a:pPr algn="just">
              <a:lnSpc>
                <a:spcPct val="160000"/>
              </a:lnSpc>
              <a:buNone/>
            </a:pPr>
            <a:r>
              <a:rPr lang="en-IN" b="1" dirty="0" smtClean="0">
                <a:latin typeface="Times New Roman" pitchFamily="18" charset="0"/>
                <a:cs typeface="Times New Roman" pitchFamily="18" charset="0"/>
              </a:rPr>
              <a:t>Measure of Inflation: </a:t>
            </a:r>
            <a:r>
              <a:rPr lang="en-IN" dirty="0" smtClean="0">
                <a:latin typeface="Times New Roman" pitchFamily="18" charset="0"/>
                <a:cs typeface="Times New Roman" pitchFamily="18" charset="0"/>
              </a:rPr>
              <a:t>The most widely used measure of inflation is Consumer Price Index (CPI). It measures the cost of a basket of goods and services. A price index is a weighted average of prices of number of commodities. Weights are assigned to the price of each commodity according to the importance of the commodity.</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lgn="just">
              <a:lnSpc>
                <a:spcPct val="150000"/>
              </a:lnSpc>
              <a:buNone/>
            </a:pPr>
            <a:r>
              <a:rPr lang="en-IN" b="1" dirty="0" smtClean="0">
                <a:solidFill>
                  <a:srgbClr val="C00000"/>
                </a:solidFill>
                <a:latin typeface="Times New Roman" pitchFamily="18" charset="0"/>
                <a:cs typeface="Times New Roman" pitchFamily="18" charset="0"/>
              </a:rPr>
              <a:t>Concepts of National Income</a:t>
            </a:r>
          </a:p>
          <a:p>
            <a:pPr marL="514350" indent="-514350" algn="just">
              <a:lnSpc>
                <a:spcPct val="150000"/>
              </a:lnSpc>
              <a:buAutoNum type="arabicPeriod"/>
            </a:pPr>
            <a:r>
              <a:rPr lang="en-IN" dirty="0" smtClean="0">
                <a:latin typeface="Times New Roman" pitchFamily="18" charset="0"/>
                <a:cs typeface="Times New Roman" pitchFamily="18" charset="0"/>
              </a:rPr>
              <a:t>Gross Domestic Product(GDP)</a:t>
            </a:r>
          </a:p>
          <a:p>
            <a:pPr marL="514350" indent="-514350" algn="just">
              <a:lnSpc>
                <a:spcPct val="150000"/>
              </a:lnSpc>
              <a:buAutoNum type="arabicPeriod"/>
            </a:pPr>
            <a:r>
              <a:rPr lang="en-IN" dirty="0" smtClean="0">
                <a:latin typeface="Times New Roman" pitchFamily="18" charset="0"/>
                <a:cs typeface="Times New Roman" pitchFamily="18" charset="0"/>
              </a:rPr>
              <a:t>Gross National Product (GNP)</a:t>
            </a:r>
          </a:p>
          <a:p>
            <a:pPr marL="514350" indent="-514350" algn="just">
              <a:lnSpc>
                <a:spcPct val="150000"/>
              </a:lnSpc>
              <a:buAutoNum type="arabicPeriod"/>
            </a:pPr>
            <a:r>
              <a:rPr lang="en-IN" dirty="0" smtClean="0">
                <a:latin typeface="Times New Roman" pitchFamily="18" charset="0"/>
                <a:cs typeface="Times New Roman" pitchFamily="18" charset="0"/>
              </a:rPr>
              <a:t>Net National Product (NNP) at Market Prices</a:t>
            </a:r>
          </a:p>
          <a:p>
            <a:pPr marL="514350" indent="-514350" algn="just">
              <a:lnSpc>
                <a:spcPct val="150000"/>
              </a:lnSpc>
              <a:buAutoNum type="arabicPeriod"/>
            </a:pPr>
            <a:r>
              <a:rPr lang="en-IN" dirty="0" smtClean="0">
                <a:latin typeface="Times New Roman" pitchFamily="18" charset="0"/>
                <a:cs typeface="Times New Roman" pitchFamily="18" charset="0"/>
              </a:rPr>
              <a:t>Net National Product (NNP) at Factor Cost or National Income</a:t>
            </a:r>
          </a:p>
          <a:p>
            <a:pPr marL="514350" indent="-514350" algn="just">
              <a:lnSpc>
                <a:spcPct val="150000"/>
              </a:lnSpc>
              <a:buAutoNum type="arabicPeriod"/>
            </a:pPr>
            <a:r>
              <a:rPr lang="en-IN" dirty="0" smtClean="0">
                <a:latin typeface="Times New Roman" pitchFamily="18" charset="0"/>
                <a:cs typeface="Times New Roman" pitchFamily="18" charset="0"/>
              </a:rPr>
              <a:t>Personal Income</a:t>
            </a:r>
          </a:p>
          <a:p>
            <a:pPr marL="514350" indent="-514350" algn="just">
              <a:lnSpc>
                <a:spcPct val="150000"/>
              </a:lnSpc>
              <a:buAutoNum type="arabicPeriod"/>
            </a:pPr>
            <a:r>
              <a:rPr lang="en-IN" dirty="0" smtClean="0">
                <a:latin typeface="Times New Roman" pitchFamily="18" charset="0"/>
                <a:cs typeface="Times New Roman" pitchFamily="18" charset="0"/>
              </a:rPr>
              <a:t>Disposal Income</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172200"/>
          </a:xfrm>
        </p:spPr>
        <p:txBody>
          <a:bodyPr>
            <a:normAutofit fontScale="62500" lnSpcReduction="20000"/>
          </a:bodyPr>
          <a:lstStyle/>
          <a:p>
            <a:pPr algn="just">
              <a:lnSpc>
                <a:spcPct val="170000"/>
              </a:lnSpc>
              <a:buNone/>
            </a:pPr>
            <a:r>
              <a:rPr lang="en-IN" b="1" dirty="0" smtClean="0">
                <a:latin typeface="Times New Roman" pitchFamily="18" charset="0"/>
                <a:cs typeface="Times New Roman" pitchFamily="18" charset="0"/>
              </a:rPr>
              <a:t>GDP: </a:t>
            </a:r>
            <a:r>
              <a:rPr lang="en-IN" dirty="0" smtClean="0">
                <a:latin typeface="Times New Roman" pitchFamily="18" charset="0"/>
                <a:cs typeface="Times New Roman" pitchFamily="18" charset="0"/>
              </a:rPr>
              <a:t>is the total market value of all final goods and services currently produced within the domestic territory of a country in a year.</a:t>
            </a:r>
          </a:p>
          <a:p>
            <a:pPr algn="just">
              <a:lnSpc>
                <a:spcPct val="170000"/>
              </a:lnSpc>
              <a:buNone/>
            </a:pPr>
            <a:r>
              <a:rPr lang="en-IN" b="1" dirty="0" smtClean="0">
                <a:latin typeface="Times New Roman" pitchFamily="18" charset="0"/>
                <a:cs typeface="Times New Roman" pitchFamily="18" charset="0"/>
              </a:rPr>
              <a:t>GNP: </a:t>
            </a:r>
            <a:r>
              <a:rPr lang="en-IN" dirty="0" smtClean="0">
                <a:latin typeface="Times New Roman" pitchFamily="18" charset="0"/>
                <a:cs typeface="Times New Roman" pitchFamily="18" charset="0"/>
              </a:rPr>
              <a:t>is the total market value of all final goods and services produced in a year. GNP includes income from abroad whereas GDP does not. </a:t>
            </a:r>
          </a:p>
          <a:p>
            <a:pPr algn="just">
              <a:lnSpc>
                <a:spcPct val="170000"/>
              </a:lnSpc>
              <a:buNone/>
            </a:pPr>
            <a:r>
              <a:rPr lang="en-IN" dirty="0" smtClean="0">
                <a:latin typeface="Times New Roman" pitchFamily="18" charset="0"/>
                <a:cs typeface="Times New Roman" pitchFamily="18" charset="0"/>
              </a:rPr>
              <a:t>		GNP= GDP+ Net factor Income from abroad.</a:t>
            </a:r>
          </a:p>
          <a:p>
            <a:pPr algn="just">
              <a:lnSpc>
                <a:spcPct val="170000"/>
              </a:lnSpc>
              <a:buNone/>
            </a:pPr>
            <a:r>
              <a:rPr lang="en-IN" dirty="0" smtClean="0">
                <a:latin typeface="Times New Roman" pitchFamily="18" charset="0"/>
                <a:cs typeface="Times New Roman" pitchFamily="18" charset="0"/>
              </a:rPr>
              <a:t>		Net factor income from abroad = Factor income received by Indian Nationals from abroad – factor income paid to foreign nationals working in India.</a:t>
            </a:r>
          </a:p>
          <a:p>
            <a:pPr algn="just">
              <a:lnSpc>
                <a:spcPct val="170000"/>
              </a:lnSpc>
              <a:buNone/>
            </a:pPr>
            <a:r>
              <a:rPr lang="en-IN" b="1" dirty="0" smtClean="0">
                <a:latin typeface="Times New Roman" pitchFamily="18" charset="0"/>
                <a:cs typeface="Times New Roman" pitchFamily="18" charset="0"/>
              </a:rPr>
              <a:t>NNP at Market Price:</a:t>
            </a:r>
            <a:r>
              <a:rPr lang="en-IN" dirty="0" smtClean="0">
                <a:latin typeface="Times New Roman" pitchFamily="18" charset="0"/>
                <a:cs typeface="Times New Roman" pitchFamily="18" charset="0"/>
              </a:rPr>
              <a:t> NNP is the market value of all final goods and services after providing for depreciation. That is, when charges for depreciation are deducted from the GNP we get NNP at market price.</a:t>
            </a:r>
          </a:p>
          <a:p>
            <a:pPr algn="just">
              <a:lnSpc>
                <a:spcPct val="170000"/>
              </a:lnSpc>
              <a:buNone/>
            </a:pPr>
            <a:r>
              <a:rPr lang="en-IN" dirty="0" smtClean="0">
                <a:latin typeface="Times New Roman" pitchFamily="18" charset="0"/>
                <a:cs typeface="Times New Roman" pitchFamily="18" charset="0"/>
              </a:rPr>
              <a:t>		NNP= GNP- Depreciation</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096000"/>
          </a:xfrm>
        </p:spPr>
        <p:txBody>
          <a:bodyPr>
            <a:normAutofit fontScale="92500"/>
          </a:bodyPr>
          <a:lstStyle/>
          <a:p>
            <a:pPr algn="just">
              <a:lnSpc>
                <a:spcPct val="150000"/>
              </a:lnSpc>
              <a:buNone/>
            </a:pPr>
            <a:r>
              <a:rPr lang="en-IN" sz="2000" b="1" dirty="0" smtClean="0">
                <a:latin typeface="Times New Roman" pitchFamily="18" charset="0"/>
                <a:cs typeface="Times New Roman" pitchFamily="18" charset="0"/>
              </a:rPr>
              <a:t>Net National Product </a:t>
            </a:r>
            <a:r>
              <a:rPr lang="en-IN" sz="2000" dirty="0" smtClean="0">
                <a:latin typeface="Times New Roman" pitchFamily="18" charset="0"/>
                <a:cs typeface="Times New Roman" pitchFamily="18" charset="0"/>
              </a:rPr>
              <a:t>at </a:t>
            </a:r>
            <a:r>
              <a:rPr lang="en-IN" sz="2000" b="1" dirty="0" smtClean="0">
                <a:latin typeface="Times New Roman" pitchFamily="18" charset="0"/>
                <a:cs typeface="Times New Roman" pitchFamily="18" charset="0"/>
              </a:rPr>
              <a:t>factor</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cost</a:t>
            </a:r>
            <a:r>
              <a:rPr lang="en-IN" sz="2000" dirty="0" smtClean="0">
                <a:latin typeface="Times New Roman" pitchFamily="18" charset="0"/>
                <a:cs typeface="Times New Roman" pitchFamily="18" charset="0"/>
              </a:rPr>
              <a:t> is also called as national income. Net National Product at </a:t>
            </a:r>
            <a:r>
              <a:rPr lang="en-IN" sz="2000" b="1" dirty="0" smtClean="0">
                <a:latin typeface="Times New Roman" pitchFamily="18" charset="0"/>
                <a:cs typeface="Times New Roman" pitchFamily="18" charset="0"/>
              </a:rPr>
              <a:t>factor</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cost</a:t>
            </a:r>
            <a:r>
              <a:rPr lang="en-IN" sz="2000" dirty="0" smtClean="0">
                <a:latin typeface="Times New Roman" pitchFamily="18" charset="0"/>
                <a:cs typeface="Times New Roman" pitchFamily="18" charset="0"/>
              </a:rPr>
              <a:t> is equal to sum total of value added at factor cost or net domestic product at factor cost and net factor income from abroad. </a:t>
            </a:r>
            <a:r>
              <a:rPr lang="en-IN" sz="2000" b="1" dirty="0" smtClean="0">
                <a:latin typeface="Times New Roman" pitchFamily="18" charset="0"/>
                <a:cs typeface="Times New Roman" pitchFamily="18" charset="0"/>
              </a:rPr>
              <a:t>NNP</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at</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Factor</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Cost</a:t>
            </a:r>
            <a:r>
              <a:rPr lang="en-IN" sz="2000" dirty="0" smtClean="0">
                <a:latin typeface="Times New Roman" pitchFamily="18" charset="0"/>
                <a:cs typeface="Times New Roman" pitchFamily="18" charset="0"/>
              </a:rPr>
              <a:t> = </a:t>
            </a:r>
            <a:r>
              <a:rPr lang="en-IN" sz="2000" b="1" dirty="0" smtClean="0">
                <a:latin typeface="Times New Roman" pitchFamily="18" charset="0"/>
                <a:cs typeface="Times New Roman" pitchFamily="18" charset="0"/>
              </a:rPr>
              <a:t>NNP</a:t>
            </a:r>
            <a:r>
              <a:rPr lang="en-IN" sz="2000" dirty="0" smtClean="0">
                <a:latin typeface="Times New Roman" pitchFamily="18" charset="0"/>
                <a:cs typeface="Times New Roman" pitchFamily="18" charset="0"/>
              </a:rPr>
              <a:t> at Market Price –Net Indirect tax.</a:t>
            </a:r>
          </a:p>
          <a:p>
            <a:pPr algn="just">
              <a:lnSpc>
                <a:spcPct val="150000"/>
              </a:lnSpc>
              <a:buNone/>
            </a:pPr>
            <a:r>
              <a:rPr lang="en-IN" sz="2000" b="1" dirty="0" smtClean="0">
                <a:latin typeface="Times New Roman" pitchFamily="18" charset="0"/>
                <a:cs typeface="Times New Roman" pitchFamily="18" charset="0"/>
              </a:rPr>
              <a:t>Personal</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income</a:t>
            </a:r>
            <a:r>
              <a:rPr lang="en-IN" sz="2000" dirty="0" smtClean="0">
                <a:latin typeface="Times New Roman" pitchFamily="18" charset="0"/>
                <a:cs typeface="Times New Roman" pitchFamily="18" charset="0"/>
              </a:rPr>
              <a:t> is the amount of money collectively received by the inhabitants of a country. Sources of </a:t>
            </a:r>
            <a:r>
              <a:rPr lang="en-IN" sz="2000" b="1" dirty="0" smtClean="0">
                <a:latin typeface="Times New Roman" pitchFamily="18" charset="0"/>
                <a:cs typeface="Times New Roman" pitchFamily="18" charset="0"/>
              </a:rPr>
              <a:t>personal</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income</a:t>
            </a:r>
            <a:r>
              <a:rPr lang="en-IN" sz="2000" dirty="0" smtClean="0">
                <a:latin typeface="Times New Roman" pitchFamily="18" charset="0"/>
                <a:cs typeface="Times New Roman" pitchFamily="18" charset="0"/>
              </a:rPr>
              <a:t> include money earned from employment, dividends and distributions paid by investments, rents derived from property ownership, and profit sharing from businesses. </a:t>
            </a:r>
            <a:r>
              <a:rPr lang="en-IN" sz="2000" b="1" dirty="0" smtClean="0">
                <a:latin typeface="Times New Roman" pitchFamily="18" charset="0"/>
                <a:cs typeface="Times New Roman" pitchFamily="18" charset="0"/>
              </a:rPr>
              <a:t>Personal</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income</a:t>
            </a:r>
            <a:r>
              <a:rPr lang="en-IN" sz="2000" dirty="0" smtClean="0">
                <a:latin typeface="Times New Roman" pitchFamily="18" charset="0"/>
                <a:cs typeface="Times New Roman" pitchFamily="18" charset="0"/>
              </a:rPr>
              <a:t> is generally subject to taxation.</a:t>
            </a:r>
          </a:p>
          <a:p>
            <a:pPr algn="just">
              <a:lnSpc>
                <a:spcPct val="150000"/>
              </a:lnSpc>
              <a:buNone/>
            </a:pPr>
            <a:r>
              <a:rPr lang="en-IN" sz="2000" b="1" dirty="0" smtClean="0">
                <a:latin typeface="Times New Roman" pitchFamily="18" charset="0"/>
                <a:cs typeface="Times New Roman" pitchFamily="18" charset="0"/>
              </a:rPr>
              <a:t>National</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Disposable</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Income</a:t>
            </a:r>
            <a:r>
              <a:rPr lang="en-IN" sz="2000" dirty="0" smtClean="0">
                <a:latin typeface="Times New Roman" pitchFamily="18" charset="0"/>
                <a:cs typeface="Times New Roman" pitchFamily="18" charset="0"/>
              </a:rPr>
              <a:t> gives us an idea of what is the maximum amount of goods and services the domestic economy has at its disposal. The formula for </a:t>
            </a:r>
            <a:r>
              <a:rPr lang="en-IN" sz="2000" b="1" dirty="0" smtClean="0">
                <a:latin typeface="Times New Roman" pitchFamily="18" charset="0"/>
                <a:cs typeface="Times New Roman" pitchFamily="18" charset="0"/>
              </a:rPr>
              <a:t>National</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Disposable</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Income</a:t>
            </a:r>
            <a:r>
              <a:rPr lang="en-IN" sz="2000" dirty="0" smtClean="0">
                <a:latin typeface="Times New Roman" pitchFamily="18" charset="0"/>
                <a:cs typeface="Times New Roman" pitchFamily="18" charset="0"/>
              </a:rPr>
              <a:t> is </a:t>
            </a:r>
            <a:r>
              <a:rPr lang="en-IN" sz="2000" b="1" dirty="0" smtClean="0">
                <a:latin typeface="Times New Roman" pitchFamily="18" charset="0"/>
                <a:cs typeface="Times New Roman" pitchFamily="18" charset="0"/>
              </a:rPr>
              <a:t>National</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Disposable</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Income</a:t>
            </a:r>
            <a:r>
              <a:rPr lang="en-IN" sz="2000" dirty="0" smtClean="0">
                <a:latin typeface="Times New Roman" pitchFamily="18" charset="0"/>
                <a:cs typeface="Times New Roman" pitchFamily="18" charset="0"/>
              </a:rPr>
              <a:t> = Net National Product at market prices + Other current transfers from the rest of the world.</a:t>
            </a: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763000" cy="6705600"/>
          </a:xfrm>
        </p:spPr>
        <p:txBody>
          <a:bodyPr>
            <a:normAutofit fontScale="70000" lnSpcReduction="20000"/>
          </a:bodyPr>
          <a:lstStyle/>
          <a:p>
            <a:pPr algn="ctr">
              <a:lnSpc>
                <a:spcPct val="170000"/>
              </a:lnSpc>
              <a:buNone/>
            </a:pPr>
            <a:r>
              <a:rPr lang="en-IN" sz="4500" b="1" dirty="0" smtClean="0">
                <a:solidFill>
                  <a:srgbClr val="C00000"/>
                </a:solidFill>
                <a:latin typeface="Times New Roman" pitchFamily="18" charset="0"/>
                <a:cs typeface="Times New Roman" pitchFamily="18" charset="0"/>
              </a:rPr>
              <a:t>MONEY</a:t>
            </a:r>
          </a:p>
          <a:p>
            <a:pPr algn="just">
              <a:lnSpc>
                <a:spcPct val="170000"/>
              </a:lnSpc>
              <a:buNone/>
            </a:pPr>
            <a:r>
              <a:rPr lang="en-IN" dirty="0" smtClean="0">
                <a:latin typeface="Times New Roman" pitchFamily="18" charset="0"/>
                <a:cs typeface="Times New Roman" pitchFamily="18" charset="0"/>
              </a:rPr>
              <a:t>The term ‘Money’, include “all media of exchange (gold, silver, copper, paper, money cheques) and payments, whose acceptance is required by law in discharge of debts. Money is anything generally accepted as a medium of exchange and express in terms National Unit of account.</a:t>
            </a:r>
          </a:p>
          <a:p>
            <a:pPr algn="just">
              <a:lnSpc>
                <a:spcPct val="170000"/>
              </a:lnSpc>
              <a:buNone/>
            </a:pPr>
            <a:r>
              <a:rPr lang="en-IN" b="1" dirty="0" smtClean="0">
                <a:solidFill>
                  <a:srgbClr val="FF0000"/>
                </a:solidFill>
                <a:latin typeface="Times New Roman" pitchFamily="18" charset="0"/>
                <a:cs typeface="Times New Roman" pitchFamily="18" charset="0"/>
              </a:rPr>
              <a:t>Types of Money</a:t>
            </a:r>
          </a:p>
          <a:p>
            <a:pPr algn="just">
              <a:lnSpc>
                <a:spcPct val="170000"/>
              </a:lnSpc>
              <a:buNone/>
            </a:pPr>
            <a:r>
              <a:rPr lang="en-IN" b="1" dirty="0" smtClean="0">
                <a:latin typeface="Times New Roman" pitchFamily="18" charset="0"/>
                <a:cs typeface="Times New Roman" pitchFamily="18" charset="0"/>
              </a:rPr>
              <a:t>Bank Money: </a:t>
            </a:r>
            <a:r>
              <a:rPr lang="en-IN" dirty="0" smtClean="0">
                <a:latin typeface="Times New Roman" pitchFamily="18" charset="0"/>
                <a:cs typeface="Times New Roman" pitchFamily="18" charset="0"/>
              </a:rPr>
              <a:t>consists of bank notes and deposits in a bank including over draft facilities.</a:t>
            </a:r>
          </a:p>
          <a:p>
            <a:pPr algn="just">
              <a:lnSpc>
                <a:spcPct val="170000"/>
              </a:lnSpc>
              <a:buNone/>
            </a:pPr>
            <a:r>
              <a:rPr lang="en-IN" b="1" dirty="0" smtClean="0">
                <a:latin typeface="Times New Roman" pitchFamily="18" charset="0"/>
                <a:cs typeface="Times New Roman" pitchFamily="18" charset="0"/>
              </a:rPr>
              <a:t>Standard Money: </a:t>
            </a:r>
            <a:r>
              <a:rPr lang="en-IN" dirty="0" smtClean="0">
                <a:latin typeface="Times New Roman" pitchFamily="18" charset="0"/>
                <a:cs typeface="Times New Roman" pitchFamily="18" charset="0"/>
              </a:rPr>
              <a:t>is that with reference to which the value of all other forms of money are measured. A precious metal is often chosen for standard money.</a:t>
            </a:r>
          </a:p>
          <a:p>
            <a:pPr algn="just">
              <a:lnSpc>
                <a:spcPct val="170000"/>
              </a:lnSpc>
              <a:buNone/>
            </a:pPr>
            <a:r>
              <a:rPr lang="en-IN" b="1" dirty="0" err="1" smtClean="0">
                <a:latin typeface="Times New Roman" pitchFamily="18" charset="0"/>
                <a:cs typeface="Times New Roman" pitchFamily="18" charset="0"/>
              </a:rPr>
              <a:t>Eg</a:t>
            </a:r>
            <a:r>
              <a:rPr lang="en-IN" b="1"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Gold or Silver Coins.</a:t>
            </a:r>
            <a:endParaRPr lang="en-IN"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77500" lnSpcReduction="20000"/>
          </a:bodyPr>
          <a:lstStyle/>
          <a:p>
            <a:pPr algn="just">
              <a:lnSpc>
                <a:spcPct val="150000"/>
              </a:lnSpc>
              <a:buNone/>
            </a:pPr>
            <a:r>
              <a:rPr lang="en-IN" b="1" dirty="0" smtClean="0">
                <a:latin typeface="Times New Roman" pitchFamily="18" charset="0"/>
                <a:cs typeface="Times New Roman" pitchFamily="18" charset="0"/>
              </a:rPr>
              <a:t>Paper Money: </a:t>
            </a:r>
            <a:r>
              <a:rPr lang="en-IN" dirty="0" smtClean="0">
                <a:latin typeface="Times New Roman" pitchFamily="18" charset="0"/>
                <a:cs typeface="Times New Roman" pitchFamily="18" charset="0"/>
              </a:rPr>
              <a:t>it applies to bank notes and government notes which pass from hand to hand without difficulty and without any question.</a:t>
            </a:r>
          </a:p>
          <a:p>
            <a:pPr algn="just">
              <a:lnSpc>
                <a:spcPct val="150000"/>
              </a:lnSpc>
              <a:buNone/>
            </a:pPr>
            <a:r>
              <a:rPr lang="en-IN" b="1" dirty="0" err="1" smtClean="0">
                <a:latin typeface="Times New Roman" pitchFamily="18" charset="0"/>
                <a:cs typeface="Times New Roman" pitchFamily="18" charset="0"/>
              </a:rPr>
              <a:t>Eg</a:t>
            </a:r>
            <a:r>
              <a:rPr lang="en-IN" b="1" dirty="0" smtClean="0">
                <a:latin typeface="Times New Roman" pitchFamily="18" charset="0"/>
                <a:cs typeface="Times New Roman" pitchFamily="18" charset="0"/>
              </a:rPr>
              <a:t>:</a:t>
            </a:r>
            <a:r>
              <a:rPr lang="en-IN" dirty="0" smtClean="0">
                <a:latin typeface="Times New Roman" pitchFamily="18" charset="0"/>
                <a:cs typeface="Times New Roman" pitchFamily="18" charset="0"/>
              </a:rPr>
              <a:t> Bill </a:t>
            </a:r>
            <a:r>
              <a:rPr lang="en-IN" dirty="0" smtClean="0">
                <a:latin typeface="Times New Roman" pitchFamily="18" charset="0"/>
                <a:cs typeface="Times New Roman" pitchFamily="18" charset="0"/>
              </a:rPr>
              <a:t>of </a:t>
            </a:r>
            <a:r>
              <a:rPr lang="en-IN" dirty="0" smtClean="0">
                <a:latin typeface="Times New Roman" pitchFamily="18" charset="0"/>
                <a:cs typeface="Times New Roman" pitchFamily="18" charset="0"/>
              </a:rPr>
              <a:t>Exchange and Cheques </a:t>
            </a:r>
          </a:p>
          <a:p>
            <a:pPr algn="just">
              <a:lnSpc>
                <a:spcPct val="150000"/>
              </a:lnSpc>
              <a:buNone/>
            </a:pPr>
            <a:r>
              <a:rPr lang="en-IN" b="1" dirty="0" smtClean="0">
                <a:latin typeface="Times New Roman" pitchFamily="18" charset="0"/>
                <a:cs typeface="Times New Roman" pitchFamily="18" charset="0"/>
              </a:rPr>
              <a:t>Legal Tender Money: </a:t>
            </a:r>
            <a:r>
              <a:rPr lang="en-IN" dirty="0" smtClean="0">
                <a:latin typeface="Times New Roman" pitchFamily="18" charset="0"/>
                <a:cs typeface="Times New Roman" pitchFamily="18" charset="0"/>
              </a:rPr>
              <a:t>means the tender or payment of which constitutes by law sufficient for discharge of debt.</a:t>
            </a:r>
          </a:p>
          <a:p>
            <a:pPr algn="just">
              <a:lnSpc>
                <a:spcPct val="150000"/>
              </a:lnSpc>
              <a:buNone/>
            </a:pPr>
            <a:r>
              <a:rPr lang="en-IN" b="1" dirty="0" err="1" smtClean="0">
                <a:latin typeface="Times New Roman" pitchFamily="18" charset="0"/>
                <a:cs typeface="Times New Roman" pitchFamily="18" charset="0"/>
              </a:rPr>
              <a:t>Eg</a:t>
            </a:r>
            <a:r>
              <a:rPr lang="en-IN" b="1" dirty="0" smtClean="0">
                <a:latin typeface="Times New Roman" pitchFamily="18" charset="0"/>
                <a:cs typeface="Times New Roman" pitchFamily="18" charset="0"/>
              </a:rPr>
              <a:t>:</a:t>
            </a:r>
            <a:r>
              <a:rPr lang="en-IN" dirty="0" smtClean="0">
                <a:latin typeface="Times New Roman" pitchFamily="18" charset="0"/>
                <a:cs typeface="Times New Roman" pitchFamily="18" charset="0"/>
              </a:rPr>
              <a:t> Credit card swipes</a:t>
            </a:r>
          </a:p>
          <a:p>
            <a:pPr algn="just">
              <a:lnSpc>
                <a:spcPct val="150000"/>
              </a:lnSpc>
              <a:buNone/>
            </a:pPr>
            <a:r>
              <a:rPr lang="en-IN" b="1" dirty="0" smtClean="0">
                <a:latin typeface="Times New Roman" pitchFamily="18" charset="0"/>
                <a:cs typeface="Times New Roman" pitchFamily="18" charset="0"/>
              </a:rPr>
              <a:t>Token Money:</a:t>
            </a:r>
            <a:r>
              <a:rPr lang="en-IN" dirty="0" smtClean="0">
                <a:latin typeface="Times New Roman" pitchFamily="18" charset="0"/>
                <a:cs typeface="Times New Roman" pitchFamily="18" charset="0"/>
              </a:rPr>
              <a:t> is the one for which an official value is given and will be usually more than the value of its metallic content or face value.</a:t>
            </a:r>
          </a:p>
          <a:p>
            <a:pPr algn="just">
              <a:lnSpc>
                <a:spcPct val="150000"/>
              </a:lnSpc>
              <a:buNone/>
            </a:pPr>
            <a:r>
              <a:rPr lang="en-IN" b="1" dirty="0" err="1" smtClean="0">
                <a:latin typeface="Times New Roman" pitchFamily="18" charset="0"/>
                <a:cs typeface="Times New Roman" pitchFamily="18" charset="0"/>
              </a:rPr>
              <a:t>Eg</a:t>
            </a:r>
            <a:r>
              <a:rPr lang="en-IN" b="1" dirty="0" smtClean="0">
                <a:latin typeface="Times New Roman" pitchFamily="18" charset="0"/>
                <a:cs typeface="Times New Roman" pitchFamily="18" charset="0"/>
              </a:rPr>
              <a:t>:</a:t>
            </a:r>
            <a:r>
              <a:rPr lang="en-IN" dirty="0" smtClean="0">
                <a:latin typeface="Times New Roman" pitchFamily="18" charset="0"/>
                <a:cs typeface="Times New Roman" pitchFamily="18" charset="0"/>
              </a:rPr>
              <a:t> All Currencies (Coins and Notes)</a:t>
            </a:r>
          </a:p>
          <a:p>
            <a:pPr>
              <a:buNone/>
            </a:pP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77000"/>
          </a:xfrm>
        </p:spPr>
        <p:txBody>
          <a:bodyPr>
            <a:normAutofit fontScale="70000" lnSpcReduction="20000"/>
          </a:bodyPr>
          <a:lstStyle/>
          <a:p>
            <a:pPr algn="just">
              <a:lnSpc>
                <a:spcPct val="160000"/>
              </a:lnSpc>
              <a:buNone/>
            </a:pPr>
            <a:r>
              <a:rPr lang="en-IN" b="1" dirty="0" smtClean="0">
                <a:solidFill>
                  <a:srgbClr val="FF0000"/>
                </a:solidFill>
                <a:latin typeface="Times New Roman" pitchFamily="18" charset="0"/>
                <a:cs typeface="Times New Roman" pitchFamily="18" charset="0"/>
              </a:rPr>
              <a:t>Functions of Money</a:t>
            </a:r>
          </a:p>
          <a:p>
            <a:pPr algn="just">
              <a:lnSpc>
                <a:spcPct val="160000"/>
              </a:lnSpc>
              <a:buNone/>
            </a:pPr>
            <a:r>
              <a:rPr lang="en-IN" dirty="0" smtClean="0">
                <a:latin typeface="Times New Roman" pitchFamily="18" charset="0"/>
                <a:cs typeface="Times New Roman" pitchFamily="18" charset="0"/>
              </a:rPr>
              <a:t>Money performs five important functions. The first three functions are called as primary functions and the other two functions are called as secondary functions.</a:t>
            </a:r>
          </a:p>
          <a:p>
            <a:pPr algn="just">
              <a:lnSpc>
                <a:spcPct val="160000"/>
              </a:lnSpc>
              <a:buNone/>
            </a:pPr>
            <a:r>
              <a:rPr lang="en-IN" b="1" dirty="0" smtClean="0">
                <a:solidFill>
                  <a:srgbClr val="002060"/>
                </a:solidFill>
                <a:latin typeface="Times New Roman" pitchFamily="18" charset="0"/>
                <a:cs typeface="Times New Roman" pitchFamily="18" charset="0"/>
              </a:rPr>
              <a:t>Primary Functions</a:t>
            </a:r>
          </a:p>
          <a:p>
            <a:pPr algn="just">
              <a:lnSpc>
                <a:spcPct val="160000"/>
              </a:lnSpc>
              <a:buFont typeface="Wingdings" pitchFamily="2" charset="2"/>
              <a:buChar char="Ø"/>
            </a:pPr>
            <a:r>
              <a:rPr lang="en-IN" dirty="0" smtClean="0">
                <a:latin typeface="Times New Roman" pitchFamily="18" charset="0"/>
                <a:cs typeface="Times New Roman" pitchFamily="18" charset="0"/>
              </a:rPr>
              <a:t>It serves as a medium of exchange, thereby solving all difficulties of barter system. It helps in trade.</a:t>
            </a:r>
          </a:p>
          <a:p>
            <a:pPr algn="just">
              <a:lnSpc>
                <a:spcPct val="160000"/>
              </a:lnSpc>
              <a:buFont typeface="Wingdings" pitchFamily="2" charset="2"/>
              <a:buChar char="Ø"/>
            </a:pPr>
            <a:r>
              <a:rPr lang="en-IN" dirty="0" smtClean="0">
                <a:latin typeface="Times New Roman" pitchFamily="18" charset="0"/>
                <a:cs typeface="Times New Roman" pitchFamily="18" charset="0"/>
              </a:rPr>
              <a:t>It is used as a store value, i.e. It helps a person to keep his assets liquid.</a:t>
            </a:r>
          </a:p>
          <a:p>
            <a:pPr algn="just">
              <a:lnSpc>
                <a:spcPct val="160000"/>
              </a:lnSpc>
              <a:buFont typeface="Wingdings" pitchFamily="2" charset="2"/>
              <a:buChar char="Ø"/>
            </a:pPr>
            <a:r>
              <a:rPr lang="en-IN" dirty="0" smtClean="0">
                <a:latin typeface="Times New Roman" pitchFamily="18" charset="0"/>
                <a:cs typeface="Times New Roman" pitchFamily="18" charset="0"/>
              </a:rPr>
              <a:t>It is a standard for measuring values. As a standard for measurement of value, it helps in arriving at relative value for different commodities.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10000"/>
          </a:bodyPr>
          <a:lstStyle/>
          <a:p>
            <a:pPr algn="just">
              <a:lnSpc>
                <a:spcPct val="150000"/>
              </a:lnSpc>
              <a:buNone/>
            </a:pPr>
            <a:r>
              <a:rPr lang="en-IN" b="1" dirty="0" smtClean="0">
                <a:solidFill>
                  <a:srgbClr val="002060"/>
                </a:solidFill>
                <a:latin typeface="Times New Roman" pitchFamily="18" charset="0"/>
                <a:cs typeface="Times New Roman" pitchFamily="18" charset="0"/>
              </a:rPr>
              <a:t>Secondary Functions</a:t>
            </a:r>
          </a:p>
          <a:p>
            <a:pPr algn="just">
              <a:lnSpc>
                <a:spcPct val="150000"/>
              </a:lnSpc>
              <a:buFont typeface="Wingdings" pitchFamily="2" charset="2"/>
              <a:buChar char="Ø"/>
            </a:pPr>
            <a:r>
              <a:rPr lang="en-IN" dirty="0" smtClean="0">
                <a:latin typeface="Times New Roman" pitchFamily="18" charset="0"/>
                <a:cs typeface="Times New Roman" pitchFamily="18" charset="0"/>
              </a:rPr>
              <a:t>Money is a means of transferring value. It helps in transferring values from place to place and from time to time. i.e. one can sell all his properties in one place and buy it elsewhere by means of money.</a:t>
            </a:r>
          </a:p>
          <a:p>
            <a:pPr algn="just">
              <a:lnSpc>
                <a:spcPct val="150000"/>
              </a:lnSpc>
              <a:buFont typeface="Wingdings" pitchFamily="2" charset="2"/>
              <a:buChar char="Ø"/>
            </a:pPr>
            <a:r>
              <a:rPr lang="en-IN" dirty="0" smtClean="0">
                <a:latin typeface="Times New Roman" pitchFamily="18" charset="0"/>
                <a:cs typeface="Times New Roman" pitchFamily="18" charset="0"/>
              </a:rPr>
              <a:t>Money is a standard for deferred payment. It is not only used for present transactions but also for future transactions. It facilitates lending and borrowing and all types of credit transactions.</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IN" sz="3600" b="1" dirty="0" smtClean="0">
                <a:solidFill>
                  <a:srgbClr val="7030A0"/>
                </a:solidFill>
                <a:latin typeface="Times New Roman" pitchFamily="18" charset="0"/>
                <a:cs typeface="Times New Roman" pitchFamily="18" charset="0"/>
              </a:rPr>
              <a:t>INFLATION</a:t>
            </a:r>
            <a:endParaRPr lang="en-IN" sz="3600" b="1"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610600" cy="5638800"/>
          </a:xfrm>
        </p:spPr>
        <p:txBody>
          <a:bodyPr>
            <a:normAutofit fontScale="62500" lnSpcReduction="20000"/>
          </a:bodyPr>
          <a:lstStyle/>
          <a:p>
            <a:pPr algn="just">
              <a:lnSpc>
                <a:spcPct val="160000"/>
              </a:lnSpc>
              <a:buFont typeface="Wingdings" pitchFamily="2" charset="2"/>
              <a:buChar char="Ø"/>
            </a:pPr>
            <a:r>
              <a:rPr lang="en-IN" dirty="0" smtClean="0">
                <a:latin typeface="Times New Roman" pitchFamily="18" charset="0"/>
                <a:cs typeface="Times New Roman" pitchFamily="18" charset="0"/>
              </a:rPr>
              <a:t>Inflation simply means process of rising prices.</a:t>
            </a:r>
          </a:p>
          <a:p>
            <a:pPr algn="just">
              <a:lnSpc>
                <a:spcPct val="160000"/>
              </a:lnSpc>
              <a:buFont typeface="Wingdings" pitchFamily="2" charset="2"/>
              <a:buChar char="Ø"/>
            </a:pPr>
            <a:r>
              <a:rPr lang="en-IN" dirty="0" smtClean="0">
                <a:latin typeface="Times New Roman" pitchFamily="18" charset="0"/>
                <a:cs typeface="Times New Roman" pitchFamily="18" charset="0"/>
              </a:rPr>
              <a:t>Inflation may be defined as a persistence and appreciable rise in the general price level.</a:t>
            </a:r>
          </a:p>
          <a:p>
            <a:pPr algn="just">
              <a:lnSpc>
                <a:spcPct val="160000"/>
              </a:lnSpc>
              <a:buNone/>
            </a:pPr>
            <a:r>
              <a:rPr lang="en-IN" b="1" dirty="0" smtClean="0">
                <a:solidFill>
                  <a:srgbClr val="C00000"/>
                </a:solidFill>
                <a:latin typeface="Times New Roman" pitchFamily="18" charset="0"/>
                <a:cs typeface="Times New Roman" pitchFamily="18" charset="0"/>
              </a:rPr>
              <a:t>Types of Inflation:</a:t>
            </a:r>
          </a:p>
          <a:p>
            <a:pPr algn="just">
              <a:lnSpc>
                <a:spcPct val="160000"/>
              </a:lnSpc>
              <a:buNone/>
            </a:pPr>
            <a:r>
              <a:rPr lang="en-IN" b="1" dirty="0" smtClean="0">
                <a:latin typeface="Times New Roman" pitchFamily="18" charset="0"/>
                <a:cs typeface="Times New Roman" pitchFamily="18" charset="0"/>
              </a:rPr>
              <a:t>Creeping Inflation: </a:t>
            </a:r>
            <a:r>
              <a:rPr lang="en-IN" dirty="0" smtClean="0">
                <a:latin typeface="Times New Roman" pitchFamily="18" charset="0"/>
                <a:cs typeface="Times New Roman" pitchFamily="18" charset="0"/>
              </a:rPr>
              <a:t>When the rise in prices is very slow (less than 3% per annum) like that of a snail or creeper, it is called creeping inflation. Such as increase in prices is regarded safe and essential for economic growth</a:t>
            </a:r>
          </a:p>
          <a:p>
            <a:pPr algn="just">
              <a:lnSpc>
                <a:spcPct val="160000"/>
              </a:lnSpc>
              <a:buNone/>
            </a:pPr>
            <a:r>
              <a:rPr lang="en-IN" b="1" dirty="0" smtClean="0">
                <a:latin typeface="Times New Roman" pitchFamily="18" charset="0"/>
                <a:cs typeface="Times New Roman" pitchFamily="18" charset="0"/>
              </a:rPr>
              <a:t>Walking or Trotting Inflation: </a:t>
            </a:r>
            <a:r>
              <a:rPr lang="en-IN" dirty="0" smtClean="0">
                <a:latin typeface="Times New Roman" pitchFamily="18" charset="0"/>
                <a:cs typeface="Times New Roman" pitchFamily="18" charset="0"/>
              </a:rPr>
              <a:t>When prices rise moderately and the annual inflation rate is a single digit (3%-10%), it is called walking or trotting inflation. Inflation at this rate is a warning signal for the government to control it before it turns into running inflation.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960</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INFLATION</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chandra kanth</dc:creator>
  <cp:lastModifiedBy>HP-PC</cp:lastModifiedBy>
  <cp:revision>19</cp:revision>
  <dcterms:created xsi:type="dcterms:W3CDTF">2006-08-16T00:00:00Z</dcterms:created>
  <dcterms:modified xsi:type="dcterms:W3CDTF">2022-05-30T04:50:38Z</dcterms:modified>
</cp:coreProperties>
</file>