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>                         TAXONOMY AND NOMENCLATURE OF FUNGI</a:t>
            </a:r>
            <a:endParaRPr lang="en-US" sz="1800" dirty="0" smtClean="0"/>
          </a:p>
          <a:p>
            <a:pPr algn="l"/>
            <a:r>
              <a:rPr lang="en-US" sz="1800" b="1" dirty="0" smtClean="0"/>
              <a:t>Taxonomy </a:t>
            </a:r>
            <a:r>
              <a:rPr lang="en-US" sz="1800" dirty="0" smtClean="0"/>
              <a:t>: The science of classification. It is concerned with </a:t>
            </a:r>
            <a:r>
              <a:rPr lang="en-US" sz="1800" dirty="0" err="1" smtClean="0"/>
              <a:t>pricnciples</a:t>
            </a:r>
            <a:r>
              <a:rPr lang="en-US" sz="1800" dirty="0" smtClean="0"/>
              <a:t> of classification.</a:t>
            </a:r>
          </a:p>
          <a:p>
            <a:pPr algn="l"/>
            <a:r>
              <a:rPr lang="en-US" sz="1800" b="1" dirty="0" smtClean="0"/>
              <a:t>Classification</a:t>
            </a:r>
            <a:r>
              <a:rPr lang="en-US" sz="1800" dirty="0" smtClean="0"/>
              <a:t>: Grouping of organisms into </a:t>
            </a:r>
            <a:r>
              <a:rPr lang="en-US" sz="1800" dirty="0" err="1" smtClean="0"/>
              <a:t>classes,orders,families,genera</a:t>
            </a:r>
            <a:r>
              <a:rPr lang="en-US" sz="1800" dirty="0" smtClean="0"/>
              <a:t>, species etc.</a:t>
            </a:r>
          </a:p>
          <a:p>
            <a:pPr algn="l"/>
            <a:r>
              <a:rPr lang="en-US" sz="1800" b="1" dirty="0" smtClean="0"/>
              <a:t>Nomenclature </a:t>
            </a:r>
            <a:r>
              <a:rPr lang="en-US" sz="1800" dirty="0" smtClean="0"/>
              <a:t>: Art of naming living organisms.</a:t>
            </a:r>
          </a:p>
          <a:p>
            <a:pPr algn="l"/>
            <a:r>
              <a:rPr lang="en-US" sz="1900" b="1" dirty="0" smtClean="0"/>
              <a:t>Some important rules of nomenclature :</a:t>
            </a:r>
            <a:endParaRPr lang="en-US" sz="1900" dirty="0" smtClean="0"/>
          </a:p>
          <a:p>
            <a:pPr algn="l"/>
            <a:r>
              <a:rPr lang="en-US" sz="1900" dirty="0" smtClean="0"/>
              <a:t>1.According to </a:t>
            </a:r>
            <a:r>
              <a:rPr lang="en-US" sz="1900" b="1" dirty="0" smtClean="0"/>
              <a:t>International code of Botanical Nomenclature</a:t>
            </a:r>
            <a:r>
              <a:rPr lang="en-US" sz="1900" dirty="0" smtClean="0"/>
              <a:t>, the names of organisms should be binomial. </a:t>
            </a:r>
            <a:r>
              <a:rPr lang="en-US" sz="1900" dirty="0" err="1" smtClean="0"/>
              <a:t>Eg</a:t>
            </a:r>
            <a:r>
              <a:rPr lang="en-US" sz="1900" dirty="0" smtClean="0"/>
              <a:t>. </a:t>
            </a:r>
            <a:r>
              <a:rPr lang="en-US" sz="1900" i="1" dirty="0" err="1" smtClean="0"/>
              <a:t>Puccinia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graminis</a:t>
            </a:r>
            <a:r>
              <a:rPr lang="en-US" sz="1900" i="1" dirty="0" smtClean="0"/>
              <a:t>.</a:t>
            </a:r>
            <a:endParaRPr lang="en-US" sz="1900" dirty="0" smtClean="0"/>
          </a:p>
          <a:p>
            <a:pPr algn="l"/>
            <a:endParaRPr lang="en-US" sz="1900" dirty="0" smtClean="0"/>
          </a:p>
          <a:p>
            <a:pPr algn="l"/>
            <a:r>
              <a:rPr lang="en-US" sz="1900" dirty="0" smtClean="0"/>
              <a:t>2.Binomials are usually derived from Greek or Latin.</a:t>
            </a:r>
          </a:p>
          <a:p>
            <a:pPr algn="l"/>
            <a:endParaRPr lang="en-US" sz="1900" dirty="0" smtClean="0"/>
          </a:p>
          <a:p>
            <a:pPr algn="l"/>
            <a:r>
              <a:rPr lang="en-US" sz="1900" dirty="0" smtClean="0"/>
              <a:t>3.Binomials when hand written should be underlined and when printed </a:t>
            </a:r>
            <a:r>
              <a:rPr lang="en-US" sz="1900" dirty="0" err="1" smtClean="0"/>
              <a:t>italicised</a:t>
            </a:r>
            <a:r>
              <a:rPr lang="en-US" sz="1900" dirty="0" smtClean="0"/>
              <a:t>.</a:t>
            </a:r>
          </a:p>
          <a:p>
            <a:pPr algn="l"/>
            <a:r>
              <a:rPr lang="en-US" sz="1900" dirty="0" err="1" smtClean="0"/>
              <a:t>Eg</a:t>
            </a:r>
            <a:r>
              <a:rPr lang="en-US" sz="1900" dirty="0" smtClean="0"/>
              <a:t>.. </a:t>
            </a:r>
            <a:r>
              <a:rPr lang="en-US" sz="1900" u="sng" dirty="0" err="1" smtClean="0"/>
              <a:t>Puccinia</a:t>
            </a:r>
            <a:r>
              <a:rPr lang="en-US" sz="1900" dirty="0" smtClean="0"/>
              <a:t> </a:t>
            </a:r>
            <a:r>
              <a:rPr lang="en-US" sz="1900" dirty="0" smtClean="0"/>
              <a:t> </a:t>
            </a:r>
            <a:r>
              <a:rPr lang="en-US" sz="1900" u="sng" dirty="0" err="1" smtClean="0"/>
              <a:t>graminis</a:t>
            </a:r>
            <a:r>
              <a:rPr lang="en-US" sz="1900" dirty="0" smtClean="0"/>
              <a:t> ( hand written)</a:t>
            </a:r>
          </a:p>
          <a:p>
            <a:pPr algn="l"/>
            <a:r>
              <a:rPr lang="en-US" sz="1900" i="1" dirty="0" err="1" smtClean="0"/>
              <a:t>Puccinia</a:t>
            </a:r>
            <a:r>
              <a:rPr lang="en-US" sz="1900" i="1" dirty="0" smtClean="0"/>
              <a:t>  </a:t>
            </a:r>
            <a:r>
              <a:rPr lang="en-US" sz="1900" i="1" dirty="0" err="1" smtClean="0"/>
              <a:t>graminis</a:t>
            </a:r>
            <a:r>
              <a:rPr lang="en-US" sz="1900" i="1" dirty="0" smtClean="0"/>
              <a:t> ( </a:t>
            </a:r>
            <a:r>
              <a:rPr lang="en-US" sz="1900" dirty="0" smtClean="0"/>
              <a:t>printed)</a:t>
            </a:r>
          </a:p>
          <a:p>
            <a:pPr algn="l"/>
            <a:endParaRPr lang="en-US" sz="1900" dirty="0" smtClean="0"/>
          </a:p>
          <a:p>
            <a:pPr algn="l"/>
            <a:r>
              <a:rPr lang="en-US" sz="1900" dirty="0" smtClean="0"/>
              <a:t>4. Citation of authors name: The full name or </a:t>
            </a:r>
            <a:r>
              <a:rPr lang="en-US" sz="1900" dirty="0" err="1" smtClean="0"/>
              <a:t>abbrevation</a:t>
            </a:r>
            <a:r>
              <a:rPr lang="en-US" sz="1900" dirty="0" smtClean="0"/>
              <a:t> name of scientist who described fungus first, follows the species </a:t>
            </a:r>
            <a:r>
              <a:rPr lang="en-US" sz="1900" dirty="0" err="1" smtClean="0"/>
              <a:t>name.Eg</a:t>
            </a:r>
            <a:r>
              <a:rPr lang="en-US" sz="1900" dirty="0" smtClean="0"/>
              <a:t>. </a:t>
            </a:r>
            <a:r>
              <a:rPr lang="en-US" sz="1900" i="1" dirty="0" err="1" smtClean="0"/>
              <a:t>Puccinia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graminis</a:t>
            </a:r>
            <a:r>
              <a:rPr lang="en-US" sz="1900" i="1" dirty="0" smtClean="0"/>
              <a:t> </a:t>
            </a:r>
            <a:r>
              <a:rPr lang="en-US" sz="1900" dirty="0" err="1" smtClean="0"/>
              <a:t>Persoon</a:t>
            </a:r>
            <a:r>
              <a:rPr lang="en-US" sz="1900" dirty="0" smtClean="0"/>
              <a:t> or Pers.</a:t>
            </a:r>
          </a:p>
          <a:p>
            <a:pPr algn="l"/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5. Citation of two authors names: If name of species is transferred to another genus from original ( </a:t>
            </a:r>
            <a:r>
              <a:rPr lang="en-US" sz="1800" i="1" dirty="0" smtClean="0"/>
              <a:t>Botrytis </a:t>
            </a:r>
            <a:r>
              <a:rPr lang="en-US" sz="1800" i="1" dirty="0" err="1" smtClean="0"/>
              <a:t>infestans</a:t>
            </a:r>
            <a:r>
              <a:rPr lang="en-US" sz="1800" i="1" dirty="0" smtClean="0"/>
              <a:t> </a:t>
            </a:r>
            <a:r>
              <a:rPr lang="en-US" sz="1800" dirty="0" smtClean="0"/>
              <a:t>), the name of first author who first described species must be kept in parenthesis followed by name of second author . </a:t>
            </a:r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Phytophthora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infestans</a:t>
            </a:r>
            <a:r>
              <a:rPr lang="en-US" sz="1800" i="1" dirty="0" smtClean="0"/>
              <a:t> </a:t>
            </a:r>
          </a:p>
          <a:p>
            <a:pPr algn="l"/>
            <a:r>
              <a:rPr lang="en-US" sz="1800" dirty="0" smtClean="0"/>
              <a:t>( Mont.) de </a:t>
            </a:r>
            <a:r>
              <a:rPr lang="en-US" sz="1800" dirty="0" err="1" smtClean="0"/>
              <a:t>Bary</a:t>
            </a:r>
            <a:r>
              <a:rPr lang="en-US" sz="1800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6. The </a:t>
            </a:r>
            <a:r>
              <a:rPr lang="en-US" sz="1800" dirty="0" err="1" smtClean="0"/>
              <a:t>taxa</a:t>
            </a:r>
            <a:r>
              <a:rPr lang="en-US" sz="1800" dirty="0" smtClean="0"/>
              <a:t> ( groups) used in classification are Kingdom, Division, Class, Order, Family, Genus and Species.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7. </a:t>
            </a:r>
            <a:r>
              <a:rPr lang="en-US" sz="1800" b="1" dirty="0" smtClean="0">
                <a:solidFill>
                  <a:srgbClr val="FFFF00"/>
                </a:solidFill>
              </a:rPr>
              <a:t>Species</a:t>
            </a:r>
            <a:r>
              <a:rPr lang="en-US" sz="1800" b="1" dirty="0" smtClean="0"/>
              <a:t> </a:t>
            </a:r>
            <a:r>
              <a:rPr lang="en-US" sz="1800" dirty="0" smtClean="0"/>
              <a:t>is the unit of classification or basic taxonomic category ( </a:t>
            </a:r>
            <a:r>
              <a:rPr lang="en-US" sz="1800" dirty="0" err="1" smtClean="0"/>
              <a:t>taxon</a:t>
            </a:r>
            <a:r>
              <a:rPr lang="en-US" sz="1800" dirty="0" smtClean="0"/>
              <a:t>).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8. Species some times broken into variety / </a:t>
            </a:r>
            <a:r>
              <a:rPr lang="en-US" sz="1800" dirty="0" err="1" smtClean="0"/>
              <a:t>formae</a:t>
            </a:r>
            <a:r>
              <a:rPr lang="en-US" sz="1800" dirty="0" smtClean="0"/>
              <a:t> </a:t>
            </a:r>
            <a:r>
              <a:rPr lang="en-US" sz="1800" dirty="0" err="1" smtClean="0"/>
              <a:t>speciales</a:t>
            </a:r>
            <a:r>
              <a:rPr lang="en-US" sz="1800" dirty="0" smtClean="0"/>
              <a:t> ( </a:t>
            </a:r>
            <a:r>
              <a:rPr lang="en-US" sz="1800" dirty="0" err="1" smtClean="0"/>
              <a:t>f.sp</a:t>
            </a:r>
            <a:r>
              <a:rPr lang="en-US" sz="1800" dirty="0" smtClean="0"/>
              <a:t>.) and varieties into races and races into biotypes.</a:t>
            </a:r>
          </a:p>
          <a:p>
            <a:pPr algn="l"/>
            <a:endParaRPr lang="en-US" sz="1800" b="1" dirty="0" smtClean="0"/>
          </a:p>
          <a:p>
            <a:pPr algn="l"/>
            <a:r>
              <a:rPr lang="en-US" sz="1800" b="1" dirty="0" smtClean="0"/>
              <a:t>Standard endings of TAXA</a:t>
            </a:r>
            <a:r>
              <a:rPr lang="en-US" sz="1800" dirty="0" smtClean="0"/>
              <a:t>:</a:t>
            </a:r>
          </a:p>
          <a:p>
            <a:pPr algn="l"/>
            <a:r>
              <a:rPr lang="en-US" sz="1800" dirty="0" smtClean="0"/>
              <a:t>Division </a:t>
            </a:r>
            <a:r>
              <a:rPr lang="en-US" sz="1800" dirty="0" smtClean="0"/>
              <a:t>ends with </a:t>
            </a:r>
            <a:r>
              <a:rPr lang="en-US" sz="1800" b="1" dirty="0" err="1" smtClean="0"/>
              <a:t>mycota</a:t>
            </a:r>
            <a:endParaRPr lang="en-US" sz="1800" dirty="0" smtClean="0"/>
          </a:p>
          <a:p>
            <a:pPr algn="l"/>
            <a:r>
              <a:rPr lang="en-US" sz="1800" dirty="0" smtClean="0"/>
              <a:t>Sub- Division ends with </a:t>
            </a:r>
            <a:r>
              <a:rPr lang="en-US" sz="1800" b="1" dirty="0" err="1" smtClean="0"/>
              <a:t>mycotina</a:t>
            </a:r>
            <a:endParaRPr lang="en-US" sz="1800" dirty="0" smtClean="0"/>
          </a:p>
          <a:p>
            <a:pPr algn="l"/>
            <a:r>
              <a:rPr lang="en-US" sz="1800" dirty="0" smtClean="0"/>
              <a:t>Class with </a:t>
            </a:r>
            <a:r>
              <a:rPr lang="en-US" sz="1800" b="1" dirty="0" err="1" smtClean="0"/>
              <a:t>mycetes</a:t>
            </a:r>
            <a:endParaRPr lang="en-US" sz="1800" dirty="0" smtClean="0"/>
          </a:p>
          <a:p>
            <a:pPr algn="l"/>
            <a:r>
              <a:rPr lang="en-US" sz="1800" dirty="0" smtClean="0"/>
              <a:t>Sub- class with </a:t>
            </a:r>
            <a:r>
              <a:rPr lang="en-US" sz="1800" b="1" dirty="0" err="1" smtClean="0"/>
              <a:t>mycetidae</a:t>
            </a:r>
            <a:endParaRPr lang="en-US" sz="1800" dirty="0" smtClean="0"/>
          </a:p>
          <a:p>
            <a:pPr algn="l"/>
            <a:r>
              <a:rPr lang="en-US" sz="1800" dirty="0" smtClean="0"/>
              <a:t>Order with </a:t>
            </a:r>
            <a:r>
              <a:rPr lang="en-US" sz="1800" b="1" dirty="0" smtClean="0"/>
              <a:t>ales</a:t>
            </a:r>
            <a:endParaRPr lang="en-US" sz="1800" dirty="0" smtClean="0"/>
          </a:p>
          <a:p>
            <a:pPr algn="l"/>
            <a:r>
              <a:rPr lang="en-US" sz="1800" dirty="0" smtClean="0"/>
              <a:t>Family with </a:t>
            </a:r>
            <a:r>
              <a:rPr lang="en-US" sz="1800" b="1" dirty="0" err="1" smtClean="0"/>
              <a:t>aceae</a:t>
            </a:r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763000" cy="63246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>KEY TO IDENTIFICATION OFIMPORTANT CHARACTERISTIS OF DIVISIONS AND SUB-DIVISIONS</a:t>
            </a:r>
            <a:r>
              <a:rPr lang="en-US" sz="1800" dirty="0" smtClean="0"/>
              <a:t> </a:t>
            </a:r>
          </a:p>
          <a:p>
            <a:pPr algn="l"/>
            <a:r>
              <a:rPr lang="en-US" sz="1800" b="1" dirty="0" smtClean="0"/>
              <a:t>DIVISIONS </a:t>
            </a:r>
            <a:r>
              <a:rPr lang="en-US" sz="1800" dirty="0" smtClean="0"/>
              <a:t>:</a:t>
            </a:r>
          </a:p>
          <a:p>
            <a:pPr marL="342900" indent="-342900" algn="l"/>
            <a:r>
              <a:rPr lang="en-US" sz="1800" b="1" dirty="0" smtClean="0"/>
              <a:t>1. MYXOMYCOTA: </a:t>
            </a:r>
            <a:r>
              <a:rPr lang="en-US" sz="1800" dirty="0" err="1" smtClean="0"/>
              <a:t>Plasmodial</a:t>
            </a:r>
            <a:r>
              <a:rPr lang="en-US" sz="1800" dirty="0" smtClean="0"/>
              <a:t> forms with out cell wall. Plasmodium is a naked multinucleate mass of </a:t>
            </a:r>
            <a:r>
              <a:rPr lang="en-US" sz="1800" dirty="0" err="1" smtClean="0"/>
              <a:t>prAlso</a:t>
            </a:r>
            <a:r>
              <a:rPr lang="en-US" sz="1800" dirty="0" smtClean="0"/>
              <a:t> called slime molds.</a:t>
            </a:r>
          </a:p>
          <a:p>
            <a:pPr marL="342900" indent="-342900" algn="l"/>
            <a:endParaRPr lang="en-US" sz="1800" dirty="0" smtClean="0"/>
          </a:p>
          <a:p>
            <a:pPr marL="342900" indent="-342900" algn="l"/>
            <a:r>
              <a:rPr lang="en-US" sz="1800" dirty="0" smtClean="0"/>
              <a:t>2. </a:t>
            </a:r>
            <a:r>
              <a:rPr lang="en-US" sz="1800" b="1" dirty="0" smtClean="0"/>
              <a:t>EUMYCOTA</a:t>
            </a:r>
            <a:r>
              <a:rPr lang="en-US" sz="1800" dirty="0" smtClean="0"/>
              <a:t>: True fungi. </a:t>
            </a:r>
            <a:r>
              <a:rPr lang="en-US" sz="1800" dirty="0" err="1" smtClean="0"/>
              <a:t>Thallus</a:t>
            </a:r>
            <a:r>
              <a:rPr lang="en-US" sz="1800" dirty="0" smtClean="0"/>
              <a:t> is typically filamentous with cell wall. Plasmodium absent.</a:t>
            </a:r>
          </a:p>
          <a:p>
            <a:pPr algn="l"/>
            <a:endParaRPr lang="en-US" sz="1800" b="1" dirty="0" smtClean="0"/>
          </a:p>
          <a:p>
            <a:pPr algn="l"/>
            <a:r>
              <a:rPr lang="en-US" sz="1800" b="1" dirty="0" smtClean="0"/>
              <a:t>SUB DIVISIONS OF EUMYCOTA </a:t>
            </a:r>
            <a:r>
              <a:rPr lang="en-US" sz="1800" dirty="0" smtClean="0"/>
              <a:t>:</a:t>
            </a:r>
          </a:p>
          <a:p>
            <a:pPr algn="l"/>
            <a:r>
              <a:rPr lang="en-US" sz="1800" dirty="0" smtClean="0"/>
              <a:t>1. </a:t>
            </a:r>
            <a:r>
              <a:rPr lang="en-US" sz="1800" b="1" dirty="0" smtClean="0"/>
              <a:t>MASTIGOMYCOTINA </a:t>
            </a:r>
            <a:r>
              <a:rPr lang="en-US" sz="1800" dirty="0" smtClean="0"/>
              <a:t>:</a:t>
            </a:r>
          </a:p>
          <a:p>
            <a:pPr algn="l"/>
            <a:r>
              <a:rPr lang="en-US" sz="1800" dirty="0" err="1" smtClean="0"/>
              <a:t>Thallus</a:t>
            </a:r>
            <a:r>
              <a:rPr lang="en-US" sz="1800" dirty="0" smtClean="0"/>
              <a:t> is unicellular . Asexual spores are zoospores (motile spores).Sexual spores are oospores. Sexual reproduction by </a:t>
            </a:r>
            <a:r>
              <a:rPr lang="en-US" sz="1800" dirty="0" err="1" smtClean="0"/>
              <a:t>gametangial</a:t>
            </a:r>
            <a:r>
              <a:rPr lang="en-US" sz="1800" dirty="0" smtClean="0"/>
              <a:t> contact.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2. </a:t>
            </a:r>
            <a:r>
              <a:rPr lang="en-US" sz="1800" b="1" dirty="0" smtClean="0"/>
              <a:t>ZYGOMYCOTINA </a:t>
            </a:r>
            <a:r>
              <a:rPr lang="en-US" sz="1800" dirty="0" smtClean="0"/>
              <a:t>:</a:t>
            </a:r>
          </a:p>
          <a:p>
            <a:pPr algn="l"/>
            <a:r>
              <a:rPr lang="en-US" sz="1800" dirty="0" err="1" smtClean="0"/>
              <a:t>Thallus</a:t>
            </a:r>
            <a:r>
              <a:rPr lang="en-US" sz="1800" dirty="0" smtClean="0"/>
              <a:t> is </a:t>
            </a:r>
            <a:r>
              <a:rPr lang="en-US" sz="1800" dirty="0" err="1" smtClean="0"/>
              <a:t>aseptate</a:t>
            </a:r>
            <a:r>
              <a:rPr lang="en-US" sz="1800" dirty="0" smtClean="0"/>
              <a:t> mycelium. Motile spores are absent. Asexual spores are </a:t>
            </a:r>
            <a:r>
              <a:rPr lang="en-US" sz="1800" dirty="0" err="1" smtClean="0"/>
              <a:t>sporangiospores</a:t>
            </a:r>
            <a:r>
              <a:rPr lang="en-US" sz="1800" dirty="0" smtClean="0"/>
              <a:t> (</a:t>
            </a:r>
            <a:r>
              <a:rPr lang="en-US" sz="1800" dirty="0" err="1" smtClean="0"/>
              <a:t>aplanospores</a:t>
            </a:r>
            <a:r>
              <a:rPr lang="en-US" sz="1800" dirty="0" smtClean="0"/>
              <a:t>).Sexual spores are </a:t>
            </a:r>
            <a:r>
              <a:rPr lang="en-US" sz="1800" dirty="0" err="1" smtClean="0"/>
              <a:t>zygospores.Sexual</a:t>
            </a:r>
            <a:r>
              <a:rPr lang="en-US" sz="1800" dirty="0" smtClean="0"/>
              <a:t> reproduction through </a:t>
            </a:r>
            <a:r>
              <a:rPr lang="en-US" sz="1800" dirty="0" err="1" smtClean="0"/>
              <a:t>gametangial</a:t>
            </a:r>
            <a:r>
              <a:rPr lang="en-US" sz="1800" dirty="0" smtClean="0"/>
              <a:t> copulation.</a:t>
            </a:r>
          </a:p>
          <a:p>
            <a:pPr marL="342900" indent="-342900" algn="l"/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 algn="l"/>
            <a:r>
              <a:rPr lang="en-US" sz="1800" dirty="0" smtClean="0"/>
              <a:t>3. </a:t>
            </a:r>
            <a:r>
              <a:rPr lang="en-US" sz="1800" b="1" dirty="0" smtClean="0"/>
              <a:t>ASCOMYCOTINA :</a:t>
            </a:r>
            <a:endParaRPr lang="en-US" sz="1800" dirty="0" smtClean="0"/>
          </a:p>
          <a:p>
            <a:pPr algn="l"/>
            <a:r>
              <a:rPr lang="en-US" sz="1800" dirty="0" err="1" smtClean="0"/>
              <a:t>Thallus</a:t>
            </a:r>
            <a:r>
              <a:rPr lang="en-US" sz="1800" dirty="0" smtClean="0"/>
              <a:t> is septate mycelium. Rarely unicellular. Motile spores are absent. Asexual spores are </a:t>
            </a:r>
            <a:r>
              <a:rPr lang="en-US" sz="1800" dirty="0" err="1" smtClean="0"/>
              <a:t>conidia.Sexual</a:t>
            </a:r>
            <a:r>
              <a:rPr lang="en-US" sz="1800" dirty="0" smtClean="0"/>
              <a:t> spores are </a:t>
            </a:r>
            <a:r>
              <a:rPr lang="en-US" sz="1800" dirty="0" err="1" smtClean="0"/>
              <a:t>ascospores</a:t>
            </a:r>
            <a:r>
              <a:rPr lang="en-US" sz="1800" dirty="0" smtClean="0"/>
              <a:t> produced endogenously in an </a:t>
            </a:r>
            <a:r>
              <a:rPr lang="en-US" sz="1800" dirty="0" err="1" smtClean="0"/>
              <a:t>ascus.Sexual</a:t>
            </a:r>
            <a:r>
              <a:rPr lang="en-US" sz="1800" dirty="0" smtClean="0"/>
              <a:t> reproduction mainly by </a:t>
            </a:r>
            <a:r>
              <a:rPr lang="en-US" sz="1800" dirty="0" err="1" smtClean="0"/>
              <a:t>gametangial</a:t>
            </a:r>
            <a:r>
              <a:rPr lang="en-US" sz="1800" dirty="0" smtClean="0"/>
              <a:t> contact 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4. </a:t>
            </a:r>
            <a:r>
              <a:rPr lang="en-US" sz="1800" b="1" dirty="0" smtClean="0"/>
              <a:t>BASIDIOMYCOTINA:</a:t>
            </a:r>
            <a:endParaRPr lang="en-US" sz="1800" dirty="0" smtClean="0"/>
          </a:p>
          <a:p>
            <a:pPr algn="l"/>
            <a:r>
              <a:rPr lang="en-US" sz="1800" dirty="0" err="1" smtClean="0"/>
              <a:t>Thallus</a:t>
            </a:r>
            <a:r>
              <a:rPr lang="en-US" sz="1800" dirty="0" smtClean="0"/>
              <a:t> is septate </a:t>
            </a:r>
            <a:r>
              <a:rPr lang="en-US" sz="1800" dirty="0" err="1" smtClean="0"/>
              <a:t>mycelium.Motile</a:t>
            </a:r>
            <a:r>
              <a:rPr lang="en-US" sz="1800" dirty="0" smtClean="0"/>
              <a:t> spores are </a:t>
            </a:r>
            <a:r>
              <a:rPr lang="en-US" sz="1800" dirty="0" err="1" smtClean="0"/>
              <a:t>absent.Clamp</a:t>
            </a:r>
            <a:r>
              <a:rPr lang="en-US" sz="1800" dirty="0" smtClean="0"/>
              <a:t> connections and </a:t>
            </a:r>
            <a:r>
              <a:rPr lang="en-US" sz="1800" dirty="0" err="1" smtClean="0"/>
              <a:t>dolipore</a:t>
            </a:r>
            <a:r>
              <a:rPr lang="en-US" sz="1800" dirty="0" smtClean="0"/>
              <a:t> septum are </a:t>
            </a:r>
            <a:r>
              <a:rPr lang="en-US" sz="1800" dirty="0" err="1" smtClean="0"/>
              <a:t>present.Sexual</a:t>
            </a:r>
            <a:r>
              <a:rPr lang="en-US" sz="1800" dirty="0" smtClean="0"/>
              <a:t> spores are </a:t>
            </a:r>
            <a:r>
              <a:rPr lang="en-US" sz="1800" dirty="0" err="1" smtClean="0"/>
              <a:t>basidiospores</a:t>
            </a:r>
            <a:r>
              <a:rPr lang="en-US" sz="1800" dirty="0" smtClean="0"/>
              <a:t> produced exogenously on </a:t>
            </a:r>
            <a:r>
              <a:rPr lang="en-US" sz="1800" dirty="0" err="1" smtClean="0"/>
              <a:t>basidium.Sexual</a:t>
            </a:r>
            <a:r>
              <a:rPr lang="en-US" sz="1800" dirty="0" smtClean="0"/>
              <a:t> reproduction is by </a:t>
            </a:r>
            <a:r>
              <a:rPr lang="en-US" sz="1800" dirty="0" err="1" smtClean="0"/>
              <a:t>spermatization</a:t>
            </a:r>
            <a:r>
              <a:rPr lang="en-US" sz="1800" dirty="0" smtClean="0"/>
              <a:t> and </a:t>
            </a:r>
            <a:r>
              <a:rPr lang="en-US" sz="1800" dirty="0" err="1" smtClean="0"/>
              <a:t>somatogamy</a:t>
            </a:r>
            <a:r>
              <a:rPr lang="en-US" sz="1800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5. </a:t>
            </a:r>
            <a:r>
              <a:rPr lang="en-US" sz="1800" b="1" dirty="0" smtClean="0"/>
              <a:t>DEUTEROMYCOTINA:</a:t>
            </a:r>
            <a:endParaRPr lang="en-US" sz="1800" dirty="0" smtClean="0"/>
          </a:p>
          <a:p>
            <a:pPr algn="l"/>
            <a:r>
              <a:rPr lang="en-US" sz="1800" dirty="0" err="1" smtClean="0"/>
              <a:t>Thallus</a:t>
            </a:r>
            <a:r>
              <a:rPr lang="en-US" sz="1800" dirty="0" smtClean="0"/>
              <a:t>: septate mycelium . Motile spores are absent. Sexual spores are absent. Asexual spores /conidia are present.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482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venki</dc:creator>
  <cp:lastModifiedBy>user</cp:lastModifiedBy>
  <cp:revision>14</cp:revision>
  <dcterms:created xsi:type="dcterms:W3CDTF">2006-08-16T00:00:00Z</dcterms:created>
  <dcterms:modified xsi:type="dcterms:W3CDTF">2021-02-23T08:52:48Z</dcterms:modified>
</cp:coreProperties>
</file>