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60" r:id="rId3"/>
    <p:sldId id="271" r:id="rId4"/>
    <p:sldId id="261" r:id="rId5"/>
    <p:sldId id="272" r:id="rId6"/>
    <p:sldId id="268" r:id="rId7"/>
    <p:sldId id="269"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6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644" y="-2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835541-0A46-46B7-B24E-FD02E5E695D8}" type="datetimeFigureOut">
              <a:rPr lang="en-US" smtClean="0"/>
              <a:t>4/15/2020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BA9540-07DD-42BD-920A-D10DBA3FD2A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9BA9540-07DD-42BD-920A-D10DBA3FD2A1}"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360" y="1121879"/>
            <a:ext cx="6857280" cy="2387771"/>
          </a:xfrm>
        </p:spPr>
        <p:txBody>
          <a:bodyPr anchor="b"/>
          <a:lstStyle>
            <a:lvl1pPr algn="ctr">
              <a:defRPr sz="5400"/>
            </a:lvl1pPr>
          </a:lstStyle>
          <a:p>
            <a:r>
              <a:rPr lang="en-US" smtClean="0"/>
              <a:t>Click to edit Master title style</a:t>
            </a:r>
            <a:endParaRPr lang="en-IN"/>
          </a:p>
        </p:txBody>
      </p:sp>
      <p:sp>
        <p:nvSpPr>
          <p:cNvPr id="3" name="Subtitle 2"/>
          <p:cNvSpPr>
            <a:spLocks noGrp="1"/>
          </p:cNvSpPr>
          <p:nvPr>
            <p:ph type="subTitle" idx="1"/>
          </p:nvPr>
        </p:nvSpPr>
        <p:spPr>
          <a:xfrm>
            <a:off x="1143360" y="3601819"/>
            <a:ext cx="6857280" cy="1656174"/>
          </a:xfrm>
        </p:spPr>
        <p:txBody>
          <a:bodyPr/>
          <a:lstStyle>
            <a:lvl1pPr marL="0" indent="0" algn="ctr">
              <a:buNone/>
              <a:defRPr sz="2200"/>
            </a:lvl1pPr>
            <a:lvl2pPr marL="414726" indent="0" algn="ctr">
              <a:buNone/>
              <a:defRPr sz="1800"/>
            </a:lvl2pPr>
            <a:lvl3pPr marL="829452" indent="0" algn="ctr">
              <a:buNone/>
              <a:defRPr sz="1600"/>
            </a:lvl3pPr>
            <a:lvl4pPr marL="1244178" indent="0" algn="ctr">
              <a:buNone/>
              <a:defRPr sz="1500"/>
            </a:lvl4pPr>
            <a:lvl5pPr marL="1658904" indent="0" algn="ctr">
              <a:buNone/>
              <a:defRPr sz="1500"/>
            </a:lvl5pPr>
            <a:lvl6pPr marL="2073631" indent="0" algn="ctr">
              <a:buNone/>
              <a:defRPr sz="1500"/>
            </a:lvl6pPr>
            <a:lvl7pPr marL="2488357" indent="0" algn="ctr">
              <a:buNone/>
              <a:defRPr sz="1500"/>
            </a:lvl7pPr>
            <a:lvl8pPr marL="2903083" indent="0" algn="ctr">
              <a:buNone/>
              <a:defRPr sz="1500"/>
            </a:lvl8pPr>
            <a:lvl9pPr marL="3317809" indent="0" algn="ctr">
              <a:buNone/>
              <a:defRPr sz="1500"/>
            </a:lvl9pPr>
          </a:lstStyle>
          <a:p>
            <a:r>
              <a:rPr lang="en-US" smtClean="0"/>
              <a:t>Click to edit Master subtitle style</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5440" y="273629"/>
            <a:ext cx="2054880" cy="5304077"/>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6480" y="273629"/>
            <a:ext cx="6030720" cy="53040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521" y="1709460"/>
            <a:ext cx="7886880" cy="2852939"/>
          </a:xfrm>
        </p:spPr>
        <p:txBody>
          <a:bodyPr anchor="b"/>
          <a:lstStyle>
            <a:lvl1pPr>
              <a:defRPr sz="5400"/>
            </a:lvl1pPr>
          </a:lstStyle>
          <a:p>
            <a:r>
              <a:rPr lang="en-US" smtClean="0"/>
              <a:t>Click to edit Master title style</a:t>
            </a:r>
            <a:endParaRPr lang="en-IN"/>
          </a:p>
        </p:txBody>
      </p:sp>
      <p:sp>
        <p:nvSpPr>
          <p:cNvPr id="3" name="Text Placeholder 2"/>
          <p:cNvSpPr>
            <a:spLocks noGrp="1"/>
          </p:cNvSpPr>
          <p:nvPr>
            <p:ph type="body" idx="1"/>
          </p:nvPr>
        </p:nvSpPr>
        <p:spPr>
          <a:xfrm>
            <a:off x="623521" y="4589763"/>
            <a:ext cx="7886880" cy="1499197"/>
          </a:xfrm>
        </p:spPr>
        <p:txBody>
          <a:bodyPr/>
          <a:lstStyle>
            <a:lvl1pPr marL="0" indent="0">
              <a:buNone/>
              <a:defRPr sz="2200"/>
            </a:lvl1pPr>
            <a:lvl2pPr marL="414726" indent="0">
              <a:buNone/>
              <a:defRPr sz="1800"/>
            </a:lvl2pPr>
            <a:lvl3pPr marL="829452" indent="0">
              <a:buNone/>
              <a:defRPr sz="1600"/>
            </a:lvl3pPr>
            <a:lvl4pPr marL="1244178" indent="0">
              <a:buNone/>
              <a:defRPr sz="1500"/>
            </a:lvl4pPr>
            <a:lvl5pPr marL="1658904" indent="0">
              <a:buNone/>
              <a:defRPr sz="1500"/>
            </a:lvl5pPr>
            <a:lvl6pPr marL="2073631" indent="0">
              <a:buNone/>
              <a:defRPr sz="1500"/>
            </a:lvl6pPr>
            <a:lvl7pPr marL="2488357" indent="0">
              <a:buNone/>
              <a:defRPr sz="1500"/>
            </a:lvl7pPr>
            <a:lvl8pPr marL="2903083" indent="0">
              <a:buNone/>
              <a:defRPr sz="1500"/>
            </a:lvl8pPr>
            <a:lvl9pPr marL="3317809" indent="0">
              <a:buNone/>
              <a:defRPr sz="1500"/>
            </a:lvl9pPr>
          </a:lstStyle>
          <a:p>
            <a:pPr lvl="0"/>
            <a:r>
              <a:rPr lang="en-US" smtClean="0"/>
              <a:t>Click to edit Master text styles</a:t>
            </a:r>
          </a:p>
        </p:txBody>
      </p:sp>
      <p:sp>
        <p:nvSpPr>
          <p:cNvPr id="4"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5" name="Rectangle 5"/>
          <p:cNvSpPr>
            <a:spLocks noGrp="1" noChangeArrowheads="1"/>
          </p:cNvSpPr>
          <p:nvPr>
            <p:ph type="ftr" idx="11"/>
          </p:nvPr>
        </p:nvSpPr>
        <p:spPr>
          <a:ln/>
        </p:spPr>
        <p:txBody>
          <a:bodyPr/>
          <a:lstStyle>
            <a:lvl1pPr>
              <a:defRPr/>
            </a:lvl1pPr>
          </a:lstStyle>
          <a:p>
            <a:endParaRPr lang="en-US"/>
          </a:p>
        </p:txBody>
      </p:sp>
      <p:sp>
        <p:nvSpPr>
          <p:cNvPr id="6"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6480" y="1604329"/>
            <a:ext cx="404208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36800" y="1604329"/>
            <a:ext cx="4043520" cy="39733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281" y="365798"/>
            <a:ext cx="7886880" cy="1324939"/>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280" y="1680657"/>
            <a:ext cx="386928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629280" y="2504424"/>
            <a:ext cx="386928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600" y="1680657"/>
            <a:ext cx="3886560" cy="823766"/>
          </a:xfrm>
        </p:spPr>
        <p:txBody>
          <a:bodyPr anchor="b"/>
          <a:lstStyle>
            <a:lvl1pPr marL="0" indent="0">
              <a:buNone/>
              <a:defRPr sz="2200" b="1"/>
            </a:lvl1pPr>
            <a:lvl2pPr marL="414726" indent="0">
              <a:buNone/>
              <a:defRPr sz="1800" b="1"/>
            </a:lvl2pPr>
            <a:lvl3pPr marL="829452" indent="0">
              <a:buNone/>
              <a:defRPr sz="1600" b="1"/>
            </a:lvl3pPr>
            <a:lvl4pPr marL="1244178" indent="0">
              <a:buNone/>
              <a:defRPr sz="1500" b="1"/>
            </a:lvl4pPr>
            <a:lvl5pPr marL="1658904" indent="0">
              <a:buNone/>
              <a:defRPr sz="1500" b="1"/>
            </a:lvl5pPr>
            <a:lvl6pPr marL="2073631" indent="0">
              <a:buNone/>
              <a:defRPr sz="1500" b="1"/>
            </a:lvl6pPr>
            <a:lvl7pPr marL="2488357" indent="0">
              <a:buNone/>
              <a:defRPr sz="1500" b="1"/>
            </a:lvl7pPr>
            <a:lvl8pPr marL="2903083" indent="0">
              <a:buNone/>
              <a:defRPr sz="1500" b="1"/>
            </a:lvl8pPr>
            <a:lvl9pPr marL="3317809"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4629600" y="2504424"/>
            <a:ext cx="3886560" cy="368534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8" name="Rectangle 5"/>
          <p:cNvSpPr>
            <a:spLocks noGrp="1" noChangeArrowheads="1"/>
          </p:cNvSpPr>
          <p:nvPr>
            <p:ph type="ftr" idx="11"/>
          </p:nvPr>
        </p:nvSpPr>
        <p:spPr>
          <a:ln/>
        </p:spPr>
        <p:txBody>
          <a:bodyPr/>
          <a:lstStyle>
            <a:lvl1pPr>
              <a:defRPr/>
            </a:lvl1pPr>
          </a:lstStyle>
          <a:p>
            <a:endParaRPr lang="en-US"/>
          </a:p>
        </p:txBody>
      </p:sp>
      <p:sp>
        <p:nvSpPr>
          <p:cNvPr id="9"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4" name="Rectangle 5"/>
          <p:cNvSpPr>
            <a:spLocks noGrp="1" noChangeArrowheads="1"/>
          </p:cNvSpPr>
          <p:nvPr>
            <p:ph type="ftr" idx="11"/>
          </p:nvPr>
        </p:nvSpPr>
        <p:spPr>
          <a:ln/>
        </p:spPr>
        <p:txBody>
          <a:bodyPr/>
          <a:lstStyle>
            <a:lvl1pPr>
              <a:defRPr/>
            </a:lvl1pPr>
          </a:lstStyle>
          <a:p>
            <a:endParaRPr lang="en-US"/>
          </a:p>
        </p:txBody>
      </p:sp>
      <p:sp>
        <p:nvSpPr>
          <p:cNvPr id="5"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3" name="Rectangle 5"/>
          <p:cNvSpPr>
            <a:spLocks noGrp="1" noChangeArrowheads="1"/>
          </p:cNvSpPr>
          <p:nvPr>
            <p:ph type="ftr" idx="11"/>
          </p:nvPr>
        </p:nvSpPr>
        <p:spPr>
          <a:ln/>
        </p:spPr>
        <p:txBody>
          <a:bodyPr/>
          <a:lstStyle>
            <a:lvl1pPr>
              <a:defRPr/>
            </a:lvl1pPr>
          </a:lstStyle>
          <a:p>
            <a:endParaRPr lang="en-US"/>
          </a:p>
        </p:txBody>
      </p:sp>
      <p:sp>
        <p:nvSpPr>
          <p:cNvPr id="4"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Content Placeholder 2"/>
          <p:cNvSpPr>
            <a:spLocks noGrp="1"/>
          </p:cNvSpPr>
          <p:nvPr>
            <p:ph idx="1"/>
          </p:nvPr>
        </p:nvSpPr>
        <p:spPr>
          <a:xfrm>
            <a:off x="3888000" y="987944"/>
            <a:ext cx="4628160" cy="4873472"/>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280" y="456528"/>
            <a:ext cx="2949120" cy="1601448"/>
          </a:xfrm>
        </p:spPr>
        <p:txBody>
          <a:bodyPr anchor="b"/>
          <a:lstStyle>
            <a:lvl1pPr>
              <a:defRPr sz="2900"/>
            </a:lvl1pPr>
          </a:lstStyle>
          <a:p>
            <a:r>
              <a:rPr lang="en-US" smtClean="0"/>
              <a:t>Click to edit Master title style</a:t>
            </a:r>
            <a:endParaRPr lang="en-IN"/>
          </a:p>
        </p:txBody>
      </p:sp>
      <p:sp>
        <p:nvSpPr>
          <p:cNvPr id="3" name="Picture Placeholder 2"/>
          <p:cNvSpPr>
            <a:spLocks noGrp="1"/>
          </p:cNvSpPr>
          <p:nvPr>
            <p:ph type="pic" idx="1"/>
          </p:nvPr>
        </p:nvSpPr>
        <p:spPr>
          <a:xfrm>
            <a:off x="3888000" y="987944"/>
            <a:ext cx="4628160" cy="4873472"/>
          </a:xfrm>
        </p:spPr>
        <p:txBody>
          <a:bodyPr/>
          <a:lstStyle>
            <a:lvl1pPr marL="0" indent="0">
              <a:buNone/>
              <a:defRPr sz="2900"/>
            </a:lvl1pPr>
            <a:lvl2pPr marL="414726" indent="0">
              <a:buNone/>
              <a:defRPr sz="2500"/>
            </a:lvl2pPr>
            <a:lvl3pPr marL="829452" indent="0">
              <a:buNone/>
              <a:defRPr sz="2200"/>
            </a:lvl3pPr>
            <a:lvl4pPr marL="1244178" indent="0">
              <a:buNone/>
              <a:defRPr sz="1800"/>
            </a:lvl4pPr>
            <a:lvl5pPr marL="1658904" indent="0">
              <a:buNone/>
              <a:defRPr sz="1800"/>
            </a:lvl5pPr>
            <a:lvl6pPr marL="2073631" indent="0">
              <a:buNone/>
              <a:defRPr sz="1800"/>
            </a:lvl6pPr>
            <a:lvl7pPr marL="2488357" indent="0">
              <a:buNone/>
              <a:defRPr sz="1800"/>
            </a:lvl7pPr>
            <a:lvl8pPr marL="2903083" indent="0">
              <a:buNone/>
              <a:defRPr sz="1800"/>
            </a:lvl8pPr>
            <a:lvl9pPr marL="3317809" indent="0">
              <a:buNone/>
              <a:defRPr sz="1800"/>
            </a:lvl9pPr>
          </a:lstStyle>
          <a:p>
            <a:pPr lvl="0"/>
            <a:r>
              <a:rPr lang="en-US" noProof="0" smtClean="0"/>
              <a:t>Click icon to add picture</a:t>
            </a:r>
            <a:endParaRPr lang="en-IN" noProof="0" smtClean="0"/>
          </a:p>
        </p:txBody>
      </p:sp>
      <p:sp>
        <p:nvSpPr>
          <p:cNvPr id="4" name="Text Placeholder 3"/>
          <p:cNvSpPr>
            <a:spLocks noGrp="1"/>
          </p:cNvSpPr>
          <p:nvPr>
            <p:ph type="body" sz="half" idx="2"/>
          </p:nvPr>
        </p:nvSpPr>
        <p:spPr>
          <a:xfrm>
            <a:off x="629280" y="2057977"/>
            <a:ext cx="2949120" cy="3810640"/>
          </a:xfrm>
        </p:spPr>
        <p:txBody>
          <a:bodyPr/>
          <a:lstStyle>
            <a:lvl1pPr marL="0" indent="0">
              <a:buNone/>
              <a:defRPr sz="1500"/>
            </a:lvl1pPr>
            <a:lvl2pPr marL="414726" indent="0">
              <a:buNone/>
              <a:defRPr sz="1300"/>
            </a:lvl2pPr>
            <a:lvl3pPr marL="829452" indent="0">
              <a:buNone/>
              <a:defRPr sz="1100"/>
            </a:lvl3pPr>
            <a:lvl4pPr marL="1244178" indent="0">
              <a:buNone/>
              <a:defRPr sz="900"/>
            </a:lvl4pPr>
            <a:lvl5pPr marL="1658904" indent="0">
              <a:buNone/>
              <a:defRPr sz="900"/>
            </a:lvl5pPr>
            <a:lvl6pPr marL="2073631" indent="0">
              <a:buNone/>
              <a:defRPr sz="900"/>
            </a:lvl6pPr>
            <a:lvl7pPr marL="2488357" indent="0">
              <a:buNone/>
              <a:defRPr sz="900"/>
            </a:lvl7pPr>
            <a:lvl8pPr marL="2903083" indent="0">
              <a:buNone/>
              <a:defRPr sz="900"/>
            </a:lvl8pPr>
            <a:lvl9pPr marL="3317809" indent="0">
              <a:buNone/>
              <a:defRPr sz="900"/>
            </a:lvl9pPr>
          </a:lstStyle>
          <a:p>
            <a:pPr lvl="0"/>
            <a:r>
              <a:rPr lang="en-US" smtClean="0"/>
              <a:t>Click to edit Master text styles</a:t>
            </a:r>
          </a:p>
        </p:txBody>
      </p:sp>
      <p:sp>
        <p:nvSpPr>
          <p:cNvPr id="5" name="Rectangle 4"/>
          <p:cNvSpPr>
            <a:spLocks noGrp="1" noChangeArrowheads="1"/>
          </p:cNvSpPr>
          <p:nvPr>
            <p:ph type="dt" idx="10"/>
          </p:nvPr>
        </p:nvSpPr>
        <p:spPr>
          <a:ln/>
        </p:spPr>
        <p:txBody>
          <a:bodyPr/>
          <a:lstStyle>
            <a:lvl1pPr>
              <a:defRPr/>
            </a:lvl1pPr>
          </a:lstStyle>
          <a:p>
            <a:fld id="{1D8BD707-D9CF-40AE-B4C6-C98DA3205C09}" type="datetimeFigureOut">
              <a:rPr lang="en-US" smtClean="0"/>
              <a:pPr/>
              <a:t>4/15/2020</a:t>
            </a:fld>
            <a:endParaRPr lang="en-US"/>
          </a:p>
        </p:txBody>
      </p:sp>
      <p:sp>
        <p:nvSpPr>
          <p:cNvPr id="6" name="Rectangle 5"/>
          <p:cNvSpPr>
            <a:spLocks noGrp="1" noChangeArrowheads="1"/>
          </p:cNvSpPr>
          <p:nvPr>
            <p:ph type="ftr" idx="11"/>
          </p:nvPr>
        </p:nvSpPr>
        <p:spPr>
          <a:ln/>
        </p:spPr>
        <p:txBody>
          <a:bodyPr/>
          <a:lstStyle>
            <a:lvl1pPr>
              <a:defRPr/>
            </a:lvl1pPr>
          </a:lstStyle>
          <a:p>
            <a:endParaRPr lang="en-US"/>
          </a:p>
        </p:txBody>
      </p:sp>
      <p:sp>
        <p:nvSpPr>
          <p:cNvPr id="7" name="Rectangle 6"/>
          <p:cNvSpPr>
            <a:spLocks noGrp="1" noChangeArrowheads="1"/>
          </p:cNvSpPr>
          <p:nvPr>
            <p:ph type="sldNum" idx="12"/>
          </p:nvPr>
        </p:nvSpPr>
        <p:spPr>
          <a:ln/>
        </p:spPr>
        <p:txBody>
          <a:bodyPr/>
          <a:lstStyle>
            <a:lvl1pPr>
              <a:defRPr/>
            </a:lvl1p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177121" y="27364"/>
            <a:ext cx="8894880" cy="6858000"/>
          </a:xfrm>
          <a:prstGeom prst="rect">
            <a:avLst/>
          </a:prstGeom>
          <a:noFill/>
          <a:ln w="9525">
            <a:noFill/>
            <a:round/>
            <a:headEnd/>
            <a:tailEnd/>
          </a:ln>
        </p:spPr>
      </p:pic>
      <p:sp>
        <p:nvSpPr>
          <p:cNvPr id="1027" name="Rectangle 2"/>
          <p:cNvSpPr>
            <a:spLocks noGrp="1" noChangeArrowheads="1"/>
          </p:cNvSpPr>
          <p:nvPr>
            <p:ph type="title"/>
          </p:nvPr>
        </p:nvSpPr>
        <p:spPr bwMode="auto">
          <a:xfrm>
            <a:off x="456480" y="273629"/>
            <a:ext cx="8223840" cy="11406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en-US" smtClean="0"/>
              <a:t>Click to edit the title text format</a:t>
            </a:r>
          </a:p>
        </p:txBody>
      </p:sp>
      <p:sp>
        <p:nvSpPr>
          <p:cNvPr id="1028" name="Rectangle 3"/>
          <p:cNvSpPr>
            <a:spLocks noGrp="1" noChangeArrowheads="1"/>
          </p:cNvSpPr>
          <p:nvPr>
            <p:ph type="body" idx="1"/>
          </p:nvPr>
        </p:nvSpPr>
        <p:spPr bwMode="auto">
          <a:xfrm>
            <a:off x="456480" y="1604329"/>
            <a:ext cx="8223840" cy="3973378"/>
          </a:xfrm>
          <a:prstGeom prst="rect">
            <a:avLst/>
          </a:prstGeom>
          <a:noFill/>
          <a:ln w="9525">
            <a:noFill/>
            <a:round/>
            <a:headEnd/>
            <a:tailEnd/>
          </a:ln>
        </p:spPr>
        <p:txBody>
          <a:bodyPr vert="horz" wrap="square" lIns="0" tIns="25798" rIns="0" bIns="0" numCol="1" anchor="t" anchorCtr="0" compatLnSpc="1">
            <a:prstTxWarp prst="textNoShape">
              <a:avLst/>
            </a:prstTxWarp>
          </a:bodyPr>
          <a:lstStyle/>
          <a:p>
            <a:pPr lvl="0"/>
            <a:r>
              <a:rPr lang="en-GB" altLang="en-US" smtClean="0"/>
              <a:t>Click to edit the outline text format</a:t>
            </a:r>
          </a:p>
          <a:p>
            <a:pPr lvl="1"/>
            <a:r>
              <a:rPr lang="en-GB" altLang="en-US" smtClean="0"/>
              <a:t>Second Outline Level</a:t>
            </a:r>
          </a:p>
          <a:p>
            <a:pPr lvl="2"/>
            <a:r>
              <a:rPr lang="en-GB" altLang="en-US" smtClean="0"/>
              <a:t>Third Outline Level</a:t>
            </a:r>
          </a:p>
          <a:p>
            <a:pPr lvl="3"/>
            <a:r>
              <a:rPr lang="en-GB" altLang="en-US" smtClean="0"/>
              <a:t>Fourth Outline Level</a:t>
            </a:r>
          </a:p>
          <a:p>
            <a:pPr lvl="4"/>
            <a:r>
              <a:rPr lang="en-GB" altLang="en-US" smtClean="0"/>
              <a:t>Fifth Outline Level</a:t>
            </a:r>
          </a:p>
          <a:p>
            <a:pPr lvl="4"/>
            <a:r>
              <a:rPr lang="en-GB" altLang="en-US" smtClean="0"/>
              <a:t>Sixth Outline Level</a:t>
            </a:r>
          </a:p>
          <a:p>
            <a:pPr lvl="4"/>
            <a:r>
              <a:rPr lang="en-GB" altLang="en-US" smtClean="0"/>
              <a:t>Seventh Outline Level</a:t>
            </a:r>
          </a:p>
        </p:txBody>
      </p:sp>
      <p:sp>
        <p:nvSpPr>
          <p:cNvPr id="2" name="Rectangle 4"/>
          <p:cNvSpPr>
            <a:spLocks noGrp="1" noChangeArrowheads="1"/>
          </p:cNvSpPr>
          <p:nvPr>
            <p:ph type="dt"/>
          </p:nvPr>
        </p:nvSpPr>
        <p:spPr bwMode="auto">
          <a:xfrm>
            <a:off x="3127680"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fld id="{1D8BD707-D9CF-40AE-B4C6-C98DA3205C09}" type="datetimeFigureOut">
              <a:rPr lang="en-US" smtClean="0"/>
              <a:pPr/>
              <a:t>4/15/2020</a:t>
            </a:fld>
            <a:endParaRPr lang="en-US"/>
          </a:p>
        </p:txBody>
      </p:sp>
      <p:sp>
        <p:nvSpPr>
          <p:cNvPr id="1029" name="Rectangle 5"/>
          <p:cNvSpPr>
            <a:spLocks noGrp="1" noChangeArrowheads="1"/>
          </p:cNvSpPr>
          <p:nvPr>
            <p:ph type="ftr"/>
          </p:nvPr>
        </p:nvSpPr>
        <p:spPr bwMode="auto">
          <a:xfrm>
            <a:off x="6556321" y="6247376"/>
            <a:ext cx="289440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ctr" eaLnBrk="1">
              <a:lnSpc>
                <a:spcPct val="93000"/>
              </a:lnSpc>
              <a:buClrTx/>
              <a:buSzPct val="100000"/>
              <a:buFontTx/>
              <a:buNone/>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anose="02020603050405020304" pitchFamily="18" charset="0"/>
                <a:ea typeface="DejaVu Sans" charset="0"/>
                <a:cs typeface="DejaVu Sans" charset="0"/>
              </a:defRPr>
            </a:lvl1pPr>
          </a:lstStyle>
          <a:p>
            <a:endParaRPr lang="en-US"/>
          </a:p>
        </p:txBody>
      </p:sp>
      <p:sp>
        <p:nvSpPr>
          <p:cNvPr id="1030" name="Rectangle 6"/>
          <p:cNvSpPr>
            <a:spLocks noGrp="1" noChangeArrowheads="1"/>
          </p:cNvSpPr>
          <p:nvPr>
            <p:ph type="sldNum"/>
          </p:nvPr>
        </p:nvSpPr>
        <p:spPr bwMode="auto">
          <a:xfrm>
            <a:off x="456480" y="6247376"/>
            <a:ext cx="2125440" cy="46805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eaLnBrk="1">
              <a:lnSpc>
                <a:spcPct val="93000"/>
              </a:lnSpc>
              <a:buSzPct val="100000"/>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defRPr sz="1300">
                <a:solidFill>
                  <a:srgbClr val="000000"/>
                </a:solidFill>
                <a:latin typeface="Times New Roman" pitchFamily="16" charset="0"/>
                <a:ea typeface="DejaVu Sans" charset="0"/>
                <a:cs typeface="DejaVu Sans"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07526" rtl="0" eaLnBrk="1" fontAlgn="base" hangingPunct="1">
        <a:lnSpc>
          <a:spcPct val="93000"/>
        </a:lnSpc>
        <a:spcBef>
          <a:spcPct val="0"/>
        </a:spcBef>
        <a:spcAft>
          <a:spcPct val="0"/>
        </a:spcAft>
        <a:buClr>
          <a:srgbClr val="000000"/>
        </a:buClr>
        <a:buSzPct val="100000"/>
        <a:buFont typeface="Times New Roman" pitchFamily="16" charset="0"/>
        <a:defRPr sz="4000" kern="1200">
          <a:solidFill>
            <a:srgbClr val="000000"/>
          </a:solidFill>
          <a:latin typeface="+mj-lt"/>
          <a:ea typeface="+mj-ea"/>
          <a:cs typeface="+mj-cs"/>
        </a:defRPr>
      </a:lvl1pPr>
      <a:lvl2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2pPr>
      <a:lvl3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3pPr>
      <a:lvl4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4pPr>
      <a:lvl5pPr algn="ctr" defTabSz="407526" rtl="0" eaLnBrk="1" fontAlgn="base" hangingPunct="1">
        <a:lnSpc>
          <a:spcPct val="93000"/>
        </a:lnSpc>
        <a:spcBef>
          <a:spcPct val="0"/>
        </a:spcBef>
        <a:spcAft>
          <a:spcPct val="0"/>
        </a:spcAft>
        <a:buClr>
          <a:srgbClr val="000000"/>
        </a:buClr>
        <a:buSzPct val="100000"/>
        <a:buFont typeface="Times New Roman" pitchFamily="16" charset="0"/>
        <a:defRPr sz="4000">
          <a:solidFill>
            <a:srgbClr val="000000"/>
          </a:solidFill>
          <a:latin typeface="Arial" panose="020B0604020202020204" pitchFamily="34" charset="0"/>
          <a:ea typeface="Noto Sans CJK SC Regular" charset="0"/>
          <a:cs typeface="Noto Sans CJK SC Regular" charset="0"/>
        </a:defRPr>
      </a:lvl5pPr>
      <a:lvl6pPr marL="2280994"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6pPr>
      <a:lvl7pPr marL="2695720"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7pPr>
      <a:lvl8pPr marL="3110446"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8pPr>
      <a:lvl9pPr marL="3525172" indent="-207363" algn="ctr" defTabSz="407526" rtl="0" eaLnBrk="1" fontAlgn="base" hangingPunct="1">
        <a:lnSpc>
          <a:spcPct val="93000"/>
        </a:lnSpc>
        <a:spcBef>
          <a:spcPct val="0"/>
        </a:spcBef>
        <a:spcAft>
          <a:spcPct val="0"/>
        </a:spcAft>
        <a:buClr>
          <a:srgbClr val="000000"/>
        </a:buClr>
        <a:buSzPct val="100000"/>
        <a:buFont typeface="Times New Roman" panose="02020603050405020304" pitchFamily="18" charset="0"/>
        <a:defRPr sz="4000">
          <a:solidFill>
            <a:srgbClr val="000000"/>
          </a:solidFill>
          <a:latin typeface="Arial" panose="020B0604020202020204" pitchFamily="34" charset="0"/>
          <a:ea typeface="Noto Sans CJK SC Regular" charset="0"/>
          <a:cs typeface="Noto Sans CJK SC Regular" charset="0"/>
        </a:defRPr>
      </a:lvl9pPr>
    </p:titleStyle>
    <p:bodyStyle>
      <a:lvl1pPr marL="311045" indent="-311045" algn="l" defTabSz="407526" rtl="0" eaLnBrk="1" fontAlgn="base" hangingPunct="1">
        <a:lnSpc>
          <a:spcPct val="93000"/>
        </a:lnSpc>
        <a:spcBef>
          <a:spcPts val="1293"/>
        </a:spcBef>
        <a:spcAft>
          <a:spcPct val="0"/>
        </a:spcAft>
        <a:buClr>
          <a:srgbClr val="000000"/>
        </a:buClr>
        <a:buSzPct val="100000"/>
        <a:buFont typeface="Times New Roman" pitchFamily="16" charset="0"/>
        <a:buChar char="•"/>
        <a:defRPr sz="2900" kern="1200">
          <a:solidFill>
            <a:srgbClr val="000000"/>
          </a:solidFill>
          <a:latin typeface="+mn-lt"/>
          <a:ea typeface="+mn-ea"/>
          <a:cs typeface="+mn-cs"/>
        </a:defRPr>
      </a:lvl1pPr>
      <a:lvl2pPr marL="673930" indent="-259204" algn="l" defTabSz="407526" rtl="0" eaLnBrk="1" fontAlgn="base" hangingPunct="1">
        <a:lnSpc>
          <a:spcPct val="93000"/>
        </a:lnSpc>
        <a:spcBef>
          <a:spcPts val="1032"/>
        </a:spcBef>
        <a:spcAft>
          <a:spcPct val="0"/>
        </a:spcAft>
        <a:buClr>
          <a:srgbClr val="000000"/>
        </a:buClr>
        <a:buSzPct val="100000"/>
        <a:buFont typeface="Times New Roman" pitchFamily="16" charset="0"/>
        <a:buChar char="–"/>
        <a:defRPr sz="2500" kern="1200">
          <a:solidFill>
            <a:srgbClr val="000000"/>
          </a:solidFill>
          <a:latin typeface="+mn-lt"/>
          <a:ea typeface="+mn-ea"/>
          <a:cs typeface="+mn-cs"/>
        </a:defRPr>
      </a:lvl2pPr>
      <a:lvl3pPr marL="1036815" indent="-207363" algn="l" defTabSz="407526" rtl="0" eaLnBrk="1" fontAlgn="base" hangingPunct="1">
        <a:lnSpc>
          <a:spcPct val="93000"/>
        </a:lnSpc>
        <a:spcBef>
          <a:spcPts val="771"/>
        </a:spcBef>
        <a:spcAft>
          <a:spcPct val="0"/>
        </a:spcAft>
        <a:buClr>
          <a:srgbClr val="000000"/>
        </a:buClr>
        <a:buSzPct val="100000"/>
        <a:buFont typeface="Times New Roman" pitchFamily="16" charset="0"/>
        <a:buChar char="•"/>
        <a:defRPr sz="2200" kern="1200">
          <a:solidFill>
            <a:srgbClr val="000000"/>
          </a:solidFill>
          <a:latin typeface="+mn-lt"/>
          <a:ea typeface="+mn-ea"/>
          <a:cs typeface="+mn-cs"/>
        </a:defRPr>
      </a:lvl3pPr>
      <a:lvl4pPr marL="1451541" indent="-207363" algn="l" defTabSz="407526" rtl="0" eaLnBrk="1" fontAlgn="base" hangingPunct="1">
        <a:lnSpc>
          <a:spcPct val="93000"/>
        </a:lnSpc>
        <a:spcBef>
          <a:spcPts val="522"/>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4pPr>
      <a:lvl5pPr marL="1866268" indent="-207363" algn="l" defTabSz="407526" rtl="0" eaLnBrk="1" fontAlgn="base" hangingPunct="1">
        <a:lnSpc>
          <a:spcPct val="93000"/>
        </a:lnSpc>
        <a:spcBef>
          <a:spcPts val="261"/>
        </a:spcBef>
        <a:spcAft>
          <a:spcPct val="0"/>
        </a:spcAft>
        <a:buClr>
          <a:srgbClr val="000000"/>
        </a:buClr>
        <a:buSzPct val="100000"/>
        <a:buFont typeface="Times New Roman" pitchFamily="16" charset="0"/>
        <a:buChar char="»"/>
        <a:defRPr sz="1800" kern="1200">
          <a:solidFill>
            <a:srgbClr val="000000"/>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829452" rtl="0" eaLnBrk="1" latinLnBrk="0" hangingPunct="1">
        <a:defRPr sz="1600" kern="1200">
          <a:solidFill>
            <a:schemeClr val="tx1"/>
          </a:solidFill>
          <a:latin typeface="+mn-lt"/>
          <a:ea typeface="+mn-ea"/>
          <a:cs typeface="+mn-cs"/>
        </a:defRPr>
      </a:lvl1pPr>
      <a:lvl2pPr marL="414726" algn="l" defTabSz="829452" rtl="0" eaLnBrk="1" latinLnBrk="0" hangingPunct="1">
        <a:defRPr sz="1600" kern="1200">
          <a:solidFill>
            <a:schemeClr val="tx1"/>
          </a:solidFill>
          <a:latin typeface="+mn-lt"/>
          <a:ea typeface="+mn-ea"/>
          <a:cs typeface="+mn-cs"/>
        </a:defRPr>
      </a:lvl2pPr>
      <a:lvl3pPr marL="829452" algn="l" defTabSz="829452" rtl="0" eaLnBrk="1" latinLnBrk="0" hangingPunct="1">
        <a:defRPr sz="1600" kern="1200">
          <a:solidFill>
            <a:schemeClr val="tx1"/>
          </a:solidFill>
          <a:latin typeface="+mn-lt"/>
          <a:ea typeface="+mn-ea"/>
          <a:cs typeface="+mn-cs"/>
        </a:defRPr>
      </a:lvl3pPr>
      <a:lvl4pPr marL="1244178" algn="l" defTabSz="829452" rtl="0" eaLnBrk="1" latinLnBrk="0" hangingPunct="1">
        <a:defRPr sz="1600" kern="1200">
          <a:solidFill>
            <a:schemeClr val="tx1"/>
          </a:solidFill>
          <a:latin typeface="+mn-lt"/>
          <a:ea typeface="+mn-ea"/>
          <a:cs typeface="+mn-cs"/>
        </a:defRPr>
      </a:lvl4pPr>
      <a:lvl5pPr marL="1658904" algn="l" defTabSz="829452" rtl="0" eaLnBrk="1" latinLnBrk="0" hangingPunct="1">
        <a:defRPr sz="1600" kern="1200">
          <a:solidFill>
            <a:schemeClr val="tx1"/>
          </a:solidFill>
          <a:latin typeface="+mn-lt"/>
          <a:ea typeface="+mn-ea"/>
          <a:cs typeface="+mn-cs"/>
        </a:defRPr>
      </a:lvl5pPr>
      <a:lvl6pPr marL="2073631" algn="l" defTabSz="829452" rtl="0" eaLnBrk="1" latinLnBrk="0" hangingPunct="1">
        <a:defRPr sz="1600" kern="1200">
          <a:solidFill>
            <a:schemeClr val="tx1"/>
          </a:solidFill>
          <a:latin typeface="+mn-lt"/>
          <a:ea typeface="+mn-ea"/>
          <a:cs typeface="+mn-cs"/>
        </a:defRPr>
      </a:lvl6pPr>
      <a:lvl7pPr marL="2488357" algn="l" defTabSz="829452" rtl="0" eaLnBrk="1" latinLnBrk="0" hangingPunct="1">
        <a:defRPr sz="1600" kern="1200">
          <a:solidFill>
            <a:schemeClr val="tx1"/>
          </a:solidFill>
          <a:latin typeface="+mn-lt"/>
          <a:ea typeface="+mn-ea"/>
          <a:cs typeface="+mn-cs"/>
        </a:defRPr>
      </a:lvl7pPr>
      <a:lvl8pPr marL="2903083" algn="l" defTabSz="829452" rtl="0" eaLnBrk="1" latinLnBrk="0" hangingPunct="1">
        <a:defRPr sz="1600" kern="1200">
          <a:solidFill>
            <a:schemeClr val="tx1"/>
          </a:solidFill>
          <a:latin typeface="+mn-lt"/>
          <a:ea typeface="+mn-ea"/>
          <a:cs typeface="+mn-cs"/>
        </a:defRPr>
      </a:lvl8pPr>
      <a:lvl9pPr marL="3317809" algn="l" defTabSz="82945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533401"/>
            <a:ext cx="6400800" cy="5257800"/>
          </a:xfrm>
        </p:spPr>
        <p:txBody>
          <a:bodyPr/>
          <a:lstStyle/>
          <a:p>
            <a:r>
              <a:rPr lang="en-US" sz="4400" b="1" dirty="0" smtClean="0"/>
              <a:t/>
            </a:r>
            <a:br>
              <a:rPr lang="en-US" sz="4400" b="1" dirty="0" smtClean="0"/>
            </a:br>
            <a:r>
              <a:rPr lang="en-US" sz="4000" b="1" dirty="0" smtClean="0">
                <a:solidFill>
                  <a:srgbClr val="FF0000"/>
                </a:solidFill>
                <a:latin typeface="Times New Roman" pitchFamily="18" charset="0"/>
                <a:cs typeface="Times New Roman" pitchFamily="18" charset="0"/>
              </a:rPr>
              <a:t>Lecture </a:t>
            </a:r>
            <a:r>
              <a:rPr lang="en-US" sz="4000" b="1" dirty="0" smtClean="0">
                <a:solidFill>
                  <a:srgbClr val="FF0000"/>
                </a:solidFill>
                <a:latin typeface="Times New Roman" pitchFamily="18" charset="0"/>
                <a:cs typeface="Times New Roman" pitchFamily="18" charset="0"/>
              </a:rPr>
              <a:t>-</a:t>
            </a:r>
            <a:r>
              <a:rPr lang="en-US" sz="4000" b="1" dirty="0" smtClean="0">
                <a:solidFill>
                  <a:srgbClr val="FF0000"/>
                </a:solidFill>
                <a:latin typeface="Times New Roman" pitchFamily="18" charset="0"/>
                <a:cs typeface="Times New Roman" pitchFamily="18" charset="0"/>
              </a:rPr>
              <a:t>21, 22 &amp; 23</a:t>
            </a:r>
            <a:r>
              <a:rPr lang="en-US" sz="4000" b="1" dirty="0" smtClean="0">
                <a:solidFill>
                  <a:srgbClr val="FF0000"/>
                </a:solidFill>
                <a:latin typeface="Times New Roman" pitchFamily="18" charset="0"/>
                <a:cs typeface="Times New Roman" pitchFamily="18" charset="0"/>
              </a:rPr>
              <a:t/>
            </a:r>
            <a:br>
              <a:rPr lang="en-US" sz="4000" b="1" dirty="0" smtClean="0">
                <a:solidFill>
                  <a:srgbClr val="FF0000"/>
                </a:solidFill>
                <a:latin typeface="Times New Roman" pitchFamily="18" charset="0"/>
                <a:cs typeface="Times New Roman" pitchFamily="18" charset="0"/>
              </a:rPr>
            </a:br>
            <a:r>
              <a:rPr lang="en-US" sz="4000" b="1" dirty="0" smtClean="0">
                <a:solidFill>
                  <a:srgbClr val="FF0000"/>
                </a:solidFill>
                <a:latin typeface="Times New Roman" pitchFamily="18" charset="0"/>
                <a:cs typeface="Times New Roman" pitchFamily="18" charset="0"/>
              </a:rPr>
              <a:t/>
            </a:r>
            <a:br>
              <a:rPr lang="en-US" sz="4000" b="1" dirty="0" smtClean="0">
                <a:solidFill>
                  <a:srgbClr val="FF0000"/>
                </a:solidFill>
                <a:latin typeface="Times New Roman" pitchFamily="18" charset="0"/>
                <a:cs typeface="Times New Roman" pitchFamily="18" charset="0"/>
              </a:rPr>
            </a:br>
            <a:r>
              <a:rPr lang="en-US" sz="4000" b="1" dirty="0" smtClean="0">
                <a:solidFill>
                  <a:srgbClr val="FF0000"/>
                </a:solidFill>
                <a:latin typeface="Times New Roman" pitchFamily="18" charset="0"/>
                <a:cs typeface="Times New Roman" pitchFamily="18" charset="0"/>
              </a:rPr>
              <a:t/>
            </a:r>
            <a:br>
              <a:rPr lang="en-US" sz="4000" b="1" dirty="0" smtClean="0">
                <a:solidFill>
                  <a:srgbClr val="FF0000"/>
                </a:solidFill>
                <a:latin typeface="Times New Roman" pitchFamily="18" charset="0"/>
                <a:cs typeface="Times New Roman" pitchFamily="18" charset="0"/>
              </a:rPr>
            </a:br>
            <a:r>
              <a:rPr lang="en-US" sz="4000" b="1" dirty="0" smtClean="0">
                <a:latin typeface="Times New Roman" pitchFamily="18" charset="0"/>
                <a:cs typeface="Times New Roman" pitchFamily="18" charset="0"/>
              </a:rPr>
              <a:t>Organic nutrient resources and its fortification and Restrictions to nutrient use in organic farming</a:t>
            </a:r>
            <a:endParaRPr lang="en-IN" sz="40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3840" cy="564571"/>
          </a:xfrm>
        </p:spPr>
        <p:txBody>
          <a:bodyPr/>
          <a:lstStyle/>
          <a:p>
            <a:r>
              <a:rPr lang="en-US" dirty="0" smtClean="0"/>
              <a:t>Methods of composting </a:t>
            </a:r>
            <a:endParaRPr lang="en-US" dirty="0"/>
          </a:p>
        </p:txBody>
      </p:sp>
      <p:sp>
        <p:nvSpPr>
          <p:cNvPr id="3" name="Content Placeholder 2"/>
          <p:cNvSpPr>
            <a:spLocks noGrp="1"/>
          </p:cNvSpPr>
          <p:nvPr>
            <p:ph idx="1"/>
          </p:nvPr>
        </p:nvSpPr>
        <p:spPr>
          <a:xfrm>
            <a:off x="1752600" y="1066800"/>
            <a:ext cx="6927720" cy="4510907"/>
          </a:xfrm>
        </p:spPr>
        <p:txBody>
          <a:bodyPr/>
          <a:lstStyle/>
          <a:p>
            <a:pPr algn="just"/>
            <a:r>
              <a:rPr lang="en-US" sz="2800" dirty="0" smtClean="0">
                <a:latin typeface="Times New Roman" pitchFamily="18" charset="0"/>
                <a:cs typeface="Times New Roman" pitchFamily="18" charset="0"/>
              </a:rPr>
              <a:t>In </a:t>
            </a:r>
            <a:r>
              <a:rPr lang="en-US" sz="2800" b="1" dirty="0" smtClean="0">
                <a:latin typeface="Times New Roman" pitchFamily="18" charset="0"/>
                <a:cs typeface="Times New Roman" pitchFamily="18" charset="0"/>
              </a:rPr>
              <a:t>Coimbatore method</a:t>
            </a:r>
            <a:r>
              <a:rPr lang="en-US" sz="2800" dirty="0" smtClean="0">
                <a:latin typeface="Times New Roman" pitchFamily="18" charset="0"/>
                <a:cs typeface="Times New Roman" pitchFamily="18" charset="0"/>
              </a:rPr>
              <a:t>, composting is done in pits of different sizes depending on the waste material available. A layer of waste materials is first laid in the pit. It is moistened with a suspension of 5-10 kg cow dung in 2.5 to 5.0 I of water and 0.5 to 1.0 kg fine bone meal sprinkled over it uniformly. Similar layers are laid one over the other till the material rises 0.75 m above the ground level. It is finally plastered with wet mud and left undisturbed for 8 to 10 weeks. Plaster is then removed, material moistened with water, given a turning and made into a rectangular heap under a shade. It is left undisturbed till its use.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81000"/>
            <a:ext cx="6851520" cy="5196707"/>
          </a:xfrm>
        </p:spPr>
        <p:txBody>
          <a:bodyPr/>
          <a:lstStyle/>
          <a:p>
            <a:pPr algn="just"/>
            <a:r>
              <a:rPr lang="en-US" sz="2800" dirty="0" smtClean="0">
                <a:latin typeface="Times New Roman" pitchFamily="18" charset="0"/>
                <a:cs typeface="Times New Roman" pitchFamily="18" charset="0"/>
              </a:rPr>
              <a:t>In the </a:t>
            </a:r>
            <a:r>
              <a:rPr lang="en-US" sz="2800" b="1" dirty="0" smtClean="0">
                <a:latin typeface="Times New Roman" pitchFamily="18" charset="0"/>
                <a:cs typeface="Times New Roman" pitchFamily="18" charset="0"/>
              </a:rPr>
              <a:t>Indore method</a:t>
            </a:r>
            <a:r>
              <a:rPr lang="en-US" sz="2800" dirty="0" smtClean="0">
                <a:latin typeface="Times New Roman" pitchFamily="18" charset="0"/>
                <a:cs typeface="Times New Roman" pitchFamily="18" charset="0"/>
              </a:rPr>
              <a:t> of composting, organic wastes are spread in the cattle shed to serve as bedding. Urine soaked material along with dung is removed every day and formed into a layer of about 15 cm thick at suitable sites. Urine soaked earth, scraped from cattle sheds is mixed with water and sprinkled over the layer of wastes twice or thrice a day. Layering process continued for about a fortnight. A thin layer of well decomposed compost is sprinkled over top and the heap given a turning and reformed. Old compost acts as </a:t>
            </a:r>
            <a:r>
              <a:rPr lang="en-US" sz="2800" dirty="0" err="1" smtClean="0">
                <a:latin typeface="Times New Roman" pitchFamily="18" charset="0"/>
                <a:cs typeface="Times New Roman" pitchFamily="18" charset="0"/>
              </a:rPr>
              <a:t>inoculum</a:t>
            </a:r>
            <a:r>
              <a:rPr lang="en-US" sz="2800" dirty="0" smtClean="0">
                <a:latin typeface="Times New Roman" pitchFamily="18" charset="0"/>
                <a:cs typeface="Times New Roman" pitchFamily="18" charset="0"/>
              </a:rPr>
              <a:t> for decomposing the material. The heap is left undisturbed for about a month. </a:t>
            </a:r>
            <a:r>
              <a:rPr lang="en-US" sz="2800" dirty="0" smtClean="0">
                <a:latin typeface="Times New Roman" pitchFamily="18" charset="0"/>
                <a:cs typeface="Times New Roman" pitchFamily="18" charset="0"/>
              </a:rPr>
              <a:t>The </a:t>
            </a:r>
            <a:r>
              <a:rPr lang="en-US" sz="2800" dirty="0" smtClean="0">
                <a:latin typeface="Times New Roman" pitchFamily="18" charset="0"/>
                <a:cs typeface="Times New Roman" pitchFamily="18" charset="0"/>
              </a:rPr>
              <a:t>compost is ready for application in another month.</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r>
              <a:rPr lang="en-US" sz="2800" dirty="0" smtClean="0">
                <a:latin typeface="Times New Roman" pitchFamily="18" charset="0"/>
                <a:cs typeface="Times New Roman" pitchFamily="18" charset="0"/>
              </a:rPr>
              <a:t>In the </a:t>
            </a:r>
            <a:r>
              <a:rPr lang="en-US" sz="2800" b="1" dirty="0" smtClean="0">
                <a:latin typeface="Times New Roman" pitchFamily="18" charset="0"/>
                <a:cs typeface="Times New Roman" pitchFamily="18" charset="0"/>
              </a:rPr>
              <a:t>Bangalore method</a:t>
            </a:r>
            <a:r>
              <a:rPr lang="en-US" sz="2800" dirty="0" smtClean="0">
                <a:latin typeface="Times New Roman" pitchFamily="18" charset="0"/>
                <a:cs typeface="Times New Roman" pitchFamily="18" charset="0"/>
              </a:rPr>
              <a:t> of composting, dry waste material of 25 cm thick is spread in a pit and a thick suspension of cow dung in water is sprinkled over for moistening. A thin layer of dry waste is laid over the moistened layer. The pit is filled alternately with dry layers of material and cow dung suspension till it rises 0.5 m above ground level. It is left exposed without covering for 15 days. It is given a turning, plastered with wet mud and left undisturbed for about 5 months or till required.</a:t>
            </a:r>
            <a:endParaRPr lang="en-US"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73629"/>
            <a:ext cx="6851520" cy="793171"/>
          </a:xfrm>
        </p:spPr>
        <p:txBody>
          <a:bodyPr/>
          <a:lstStyle/>
          <a:p>
            <a:r>
              <a:rPr lang="en-US" b="1" dirty="0" smtClean="0"/>
              <a:t> </a:t>
            </a:r>
            <a:r>
              <a:rPr lang="en-US" dirty="0" smtClean="0"/>
              <a:t/>
            </a:r>
            <a:br>
              <a:rPr lang="en-US" dirty="0" smtClean="0"/>
            </a:br>
            <a:r>
              <a:rPr lang="en-US" sz="3200" b="1" dirty="0" smtClean="0">
                <a:latin typeface="Times New Roman" pitchFamily="18" charset="0"/>
                <a:cs typeface="Times New Roman" pitchFamily="18" charset="0"/>
              </a:rPr>
              <a:t>NADEP method of composting</a:t>
            </a:r>
            <a:r>
              <a:rPr lang="en-US" dirty="0" smtClean="0"/>
              <a:t/>
            </a:r>
            <a:br>
              <a:rPr lang="en-US" dirty="0" smtClean="0"/>
            </a:br>
            <a:endParaRPr lang="en-US" dirty="0"/>
          </a:p>
        </p:txBody>
      </p:sp>
      <p:sp>
        <p:nvSpPr>
          <p:cNvPr id="3" name="Content Placeholder 2"/>
          <p:cNvSpPr>
            <a:spLocks noGrp="1"/>
          </p:cNvSpPr>
          <p:nvPr>
            <p:ph idx="1"/>
          </p:nvPr>
        </p:nvSpPr>
        <p:spPr>
          <a:xfrm>
            <a:off x="1828800" y="1066800"/>
            <a:ext cx="6851520" cy="4510907"/>
          </a:xfrm>
        </p:spPr>
        <p:txBody>
          <a:bodyPr/>
          <a:lstStyle/>
          <a:p>
            <a:pPr lvl="0" algn="just">
              <a:buNone/>
            </a:pPr>
            <a:r>
              <a:rPr lang="en-US" sz="2800" dirty="0" smtClean="0">
                <a:latin typeface="Times New Roman" pitchFamily="18" charset="0"/>
                <a:cs typeface="Times New Roman" pitchFamily="18" charset="0"/>
              </a:rPr>
              <a:t>Raw materials required for filling NADEP tank:</a:t>
            </a:r>
          </a:p>
          <a:p>
            <a:pPr lvl="0" algn="just"/>
            <a:r>
              <a:rPr lang="en-US" sz="2800" dirty="0" smtClean="0">
                <a:latin typeface="Times New Roman" pitchFamily="18" charset="0"/>
                <a:cs typeface="Times New Roman" pitchFamily="18" charset="0"/>
              </a:rPr>
              <a:t>Agricultural waste (Dry &amp; green) – 1350-1400 </a:t>
            </a:r>
            <a:r>
              <a:rPr lang="en-US" sz="2800" dirty="0" err="1" smtClean="0">
                <a:latin typeface="Times New Roman" pitchFamily="18" charset="0"/>
                <a:cs typeface="Times New Roman" pitchFamily="18" charset="0"/>
              </a:rPr>
              <a:t>kgs</a:t>
            </a:r>
            <a:r>
              <a:rPr lang="en-US" sz="2800" dirty="0" smtClean="0">
                <a:latin typeface="Times New Roman" pitchFamily="18" charset="0"/>
                <a:cs typeface="Times New Roman" pitchFamily="18" charset="0"/>
              </a:rPr>
              <a:t>.</a:t>
            </a:r>
          </a:p>
          <a:p>
            <a:pPr lvl="0" algn="just"/>
            <a:r>
              <a:rPr lang="en-US" sz="2800" dirty="0" err="1" smtClean="0">
                <a:latin typeface="Times New Roman" pitchFamily="18" charset="0"/>
                <a:cs typeface="Times New Roman" pitchFamily="18" charset="0"/>
              </a:rPr>
              <a:t>Cattledung</a:t>
            </a:r>
            <a:r>
              <a:rPr lang="en-US" sz="2800" dirty="0" smtClean="0">
                <a:latin typeface="Times New Roman" pitchFamily="18" charset="0"/>
                <a:cs typeface="Times New Roman" pitchFamily="18" charset="0"/>
              </a:rPr>
              <a:t> or biogas slurry – 98 – 100 </a:t>
            </a:r>
            <a:r>
              <a:rPr lang="en-US" sz="2800" dirty="0" err="1" smtClean="0">
                <a:latin typeface="Times New Roman" pitchFamily="18" charset="0"/>
                <a:cs typeface="Times New Roman" pitchFamily="18" charset="0"/>
              </a:rPr>
              <a:t>kgs</a:t>
            </a:r>
            <a:r>
              <a:rPr lang="en-US" sz="2800" dirty="0" smtClean="0">
                <a:latin typeface="Times New Roman" pitchFamily="18" charset="0"/>
                <a:cs typeface="Times New Roman" pitchFamily="18" charset="0"/>
              </a:rPr>
              <a:t>.</a:t>
            </a:r>
          </a:p>
          <a:p>
            <a:pPr lvl="0" algn="just"/>
            <a:r>
              <a:rPr lang="en-US" sz="2800" dirty="0" smtClean="0">
                <a:latin typeface="Times New Roman" pitchFamily="18" charset="0"/>
                <a:cs typeface="Times New Roman" pitchFamily="18" charset="0"/>
              </a:rPr>
              <a:t>Fine sieved soil – 1675 </a:t>
            </a:r>
            <a:r>
              <a:rPr lang="en-US" sz="2800" dirty="0" err="1" smtClean="0">
                <a:latin typeface="Times New Roman" pitchFamily="18" charset="0"/>
                <a:cs typeface="Times New Roman" pitchFamily="18" charset="0"/>
              </a:rPr>
              <a:t>kgs</a:t>
            </a:r>
            <a:r>
              <a:rPr lang="en-US" sz="2800" dirty="0" smtClean="0">
                <a:latin typeface="Times New Roman" pitchFamily="18" charset="0"/>
                <a:cs typeface="Times New Roman" pitchFamily="18" charset="0"/>
              </a:rPr>
              <a:t>.</a:t>
            </a:r>
          </a:p>
          <a:p>
            <a:pPr lvl="0" algn="just"/>
            <a:r>
              <a:rPr lang="en-US" sz="2800" dirty="0" smtClean="0">
                <a:latin typeface="Times New Roman" pitchFamily="18" charset="0"/>
                <a:cs typeface="Times New Roman" pitchFamily="18" charset="0"/>
              </a:rPr>
              <a:t>Water – 1350-1400 </a:t>
            </a:r>
            <a:r>
              <a:rPr lang="en-US" sz="2800" dirty="0" err="1" smtClean="0">
                <a:latin typeface="Times New Roman" pitchFamily="18" charset="0"/>
                <a:cs typeface="Times New Roman" pitchFamily="18" charset="0"/>
              </a:rPr>
              <a:t>litres</a:t>
            </a:r>
            <a:r>
              <a:rPr lang="en-US" sz="2800" dirty="0" smtClean="0">
                <a:latin typeface="Times New Roman" pitchFamily="18" charset="0"/>
                <a:cs typeface="Times New Roman" pitchFamily="18" charset="0"/>
              </a:rPr>
              <a: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533400"/>
            <a:ext cx="6699120" cy="5044307"/>
          </a:xfrm>
        </p:spPr>
        <p:txBody>
          <a:bodyPr/>
          <a:lstStyle/>
          <a:p>
            <a:pPr algn="just">
              <a:buNone/>
            </a:pPr>
            <a:r>
              <a:rPr lang="en-US" sz="2800" b="1" dirty="0" smtClean="0">
                <a:latin typeface="Times New Roman" pitchFamily="18" charset="0"/>
                <a:cs typeface="Times New Roman" pitchFamily="18" charset="0"/>
              </a:rPr>
              <a:t>Sub-layer-1</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4 to </a:t>
            </a:r>
            <a:r>
              <a:rPr lang="en-US" sz="2800" dirty="0" smtClean="0">
                <a:latin typeface="Times New Roman" pitchFamily="18" charset="0"/>
                <a:cs typeface="Times New Roman" pitchFamily="18" charset="0"/>
              </a:rPr>
              <a:t>6 inches thick </a:t>
            </a:r>
            <a:r>
              <a:rPr lang="en-US" sz="2800" dirty="0" smtClean="0">
                <a:latin typeface="Times New Roman" pitchFamily="18" charset="0"/>
                <a:cs typeface="Times New Roman" pitchFamily="18" charset="0"/>
              </a:rPr>
              <a:t>layer of fine sticks, stems, (To facilitate aeration) followed by 4 to </a:t>
            </a:r>
            <a:r>
              <a:rPr lang="en-US" sz="2800" dirty="0" smtClean="0">
                <a:latin typeface="Times New Roman" pitchFamily="18" charset="0"/>
                <a:cs typeface="Times New Roman" pitchFamily="18" charset="0"/>
              </a:rPr>
              <a:t>6</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inches </a:t>
            </a:r>
            <a:r>
              <a:rPr lang="en-US" sz="2800" dirty="0" smtClean="0">
                <a:latin typeface="Times New Roman" pitchFamily="18" charset="0"/>
                <a:cs typeface="Times New Roman" pitchFamily="18" charset="0"/>
              </a:rPr>
              <a:t>layer </a:t>
            </a:r>
            <a:r>
              <a:rPr lang="en-US" sz="2800" dirty="0" smtClean="0">
                <a:latin typeface="Times New Roman" pitchFamily="18" charset="0"/>
                <a:cs typeface="Times New Roman" pitchFamily="18" charset="0"/>
              </a:rPr>
              <a:t>of dry </a:t>
            </a:r>
            <a:r>
              <a:rPr lang="en-US" sz="2800" dirty="0" smtClean="0">
                <a:latin typeface="Times New Roman" pitchFamily="18" charset="0"/>
                <a:cs typeface="Times New Roman" pitchFamily="18" charset="0"/>
              </a:rPr>
              <a:t>and green biomass.</a:t>
            </a:r>
          </a:p>
          <a:p>
            <a:pPr algn="just">
              <a:buNone/>
            </a:pPr>
            <a:r>
              <a:rPr lang="en-US" sz="2800" b="1" dirty="0" smtClean="0">
                <a:latin typeface="Times New Roman" pitchFamily="18" charset="0"/>
                <a:cs typeface="Times New Roman" pitchFamily="18" charset="0"/>
              </a:rPr>
              <a:t>Sub-layer-2</a:t>
            </a:r>
          </a:p>
          <a:p>
            <a:pPr algn="just"/>
            <a:r>
              <a:rPr lang="en-US" sz="2800" dirty="0" smtClean="0">
                <a:latin typeface="Times New Roman" pitchFamily="18" charset="0"/>
                <a:cs typeface="Times New Roman" pitchFamily="18" charset="0"/>
              </a:rPr>
              <a:t>4 </a:t>
            </a:r>
            <a:r>
              <a:rPr lang="en-US" sz="2800" dirty="0" err="1" smtClean="0">
                <a:latin typeface="Times New Roman" pitchFamily="18" charset="0"/>
                <a:cs typeface="Times New Roman" pitchFamily="18" charset="0"/>
              </a:rPr>
              <a:t>kgs</a:t>
            </a:r>
            <a:r>
              <a:rPr lang="en-US" sz="2800" dirty="0" smtClean="0">
                <a:latin typeface="Times New Roman" pitchFamily="18" charset="0"/>
                <a:cs typeface="Times New Roman" pitchFamily="18" charset="0"/>
              </a:rPr>
              <a:t>. Cow dung is mixed with 100 </a:t>
            </a:r>
            <a:r>
              <a:rPr lang="en-US" sz="2800" dirty="0" err="1" smtClean="0">
                <a:latin typeface="Times New Roman" pitchFamily="18" charset="0"/>
                <a:cs typeface="Times New Roman" pitchFamily="18" charset="0"/>
              </a:rPr>
              <a:t>litres</a:t>
            </a:r>
            <a:r>
              <a:rPr lang="en-US" sz="2800" dirty="0" smtClean="0">
                <a:latin typeface="Times New Roman" pitchFamily="18" charset="0"/>
                <a:cs typeface="Times New Roman" pitchFamily="18" charset="0"/>
              </a:rPr>
              <a:t> of water and sprinkled thoroughly on the agricultural waste to facilitate microbial activity</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buNone/>
            </a:pPr>
            <a:r>
              <a:rPr lang="en-US" b="1" dirty="0" smtClean="0">
                <a:latin typeface="Times New Roman" pitchFamily="18" charset="0"/>
                <a:cs typeface="Times New Roman" pitchFamily="18" charset="0"/>
              </a:rPr>
              <a:t>Sub-layer-3</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60 </a:t>
            </a:r>
            <a:r>
              <a:rPr lang="en-US" dirty="0" err="1" smtClean="0">
                <a:latin typeface="Times New Roman" pitchFamily="18" charset="0"/>
                <a:cs typeface="Times New Roman" pitchFamily="18" charset="0"/>
              </a:rPr>
              <a:t>kgs</a:t>
            </a:r>
            <a:r>
              <a:rPr lang="en-US" dirty="0" smtClean="0">
                <a:latin typeface="Times New Roman" pitchFamily="18" charset="0"/>
                <a:cs typeface="Times New Roman" pitchFamily="18" charset="0"/>
              </a:rPr>
              <a:t>. of fine dry soil is spread uniformly over the soaked biomass for moisture retention and acts as a buffer during biodegradation. Thus the proportion of organic materials for each layer is 100 </a:t>
            </a:r>
            <a:r>
              <a:rPr lang="en-US" dirty="0" err="1" smtClean="0">
                <a:latin typeface="Times New Roman" pitchFamily="18" charset="0"/>
                <a:cs typeface="Times New Roman" pitchFamily="18" charset="0"/>
              </a:rPr>
              <a:t>kgs</a:t>
            </a:r>
            <a:r>
              <a:rPr lang="en-US" dirty="0" smtClean="0">
                <a:latin typeface="Times New Roman" pitchFamily="18" charset="0"/>
                <a:cs typeface="Times New Roman" pitchFamily="18" charset="0"/>
              </a:rPr>
              <a:t>. organic biomass: 4kgs. </a:t>
            </a:r>
            <a:r>
              <a:rPr lang="en-US" dirty="0" err="1" smtClean="0">
                <a:latin typeface="Times New Roman" pitchFamily="18" charset="0"/>
                <a:cs typeface="Times New Roman" pitchFamily="18" charset="0"/>
              </a:rPr>
              <a:t>cowdung</a:t>
            </a:r>
            <a:r>
              <a:rPr lang="en-US" dirty="0" smtClean="0">
                <a:latin typeface="Times New Roman" pitchFamily="18" charset="0"/>
                <a:cs typeface="Times New Roman" pitchFamily="18" charset="0"/>
              </a:rPr>
              <a:t> + 100 </a:t>
            </a:r>
            <a:r>
              <a:rPr lang="en-US" dirty="0" err="1" smtClean="0">
                <a:latin typeface="Times New Roman" pitchFamily="18" charset="0"/>
                <a:cs typeface="Times New Roman" pitchFamily="18" charset="0"/>
              </a:rPr>
              <a:t>litres</a:t>
            </a:r>
            <a:r>
              <a:rPr lang="en-US" dirty="0" smtClean="0">
                <a:latin typeface="Times New Roman" pitchFamily="18" charset="0"/>
                <a:cs typeface="Times New Roman" pitchFamily="18" charset="0"/>
              </a:rPr>
              <a:t> water+60 </a:t>
            </a:r>
            <a:r>
              <a:rPr lang="en-US" dirty="0" err="1" smtClean="0">
                <a:latin typeface="Times New Roman" pitchFamily="18" charset="0"/>
                <a:cs typeface="Times New Roman" pitchFamily="18" charset="0"/>
              </a:rPr>
              <a:t>kgs</a:t>
            </a:r>
            <a:r>
              <a:rPr lang="en-US" dirty="0" smtClean="0">
                <a:latin typeface="Times New Roman" pitchFamily="18" charset="0"/>
                <a:cs typeface="Times New Roman" pitchFamily="18" charset="0"/>
              </a:rPr>
              <a:t> soil. In this way, approximately 10 -12 layers are filled in each tank. After filling the tank, biomass is covered with 3// thick layer of soil and sealed with cow dung +mud plaster.</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04800"/>
            <a:ext cx="6775320" cy="5272907"/>
          </a:xfrm>
        </p:spPr>
        <p:txBody>
          <a:bodyPr/>
          <a:lstStyle/>
          <a:p>
            <a:pPr>
              <a:buNone/>
            </a:pPr>
            <a:r>
              <a:rPr lang="en-US" b="1" dirty="0" smtClean="0"/>
              <a:t>Advantages of Composting</a:t>
            </a:r>
            <a:endParaRPr lang="en-US" dirty="0" smtClean="0"/>
          </a:p>
          <a:p>
            <a:pPr lvl="0" algn="just"/>
            <a:r>
              <a:rPr lang="en-US" sz="2800" dirty="0" smtClean="0">
                <a:latin typeface="Times New Roman" pitchFamily="18" charset="0"/>
                <a:cs typeface="Times New Roman" pitchFamily="18" charset="0"/>
              </a:rPr>
              <a:t>Volume reduction of waste.</a:t>
            </a:r>
          </a:p>
          <a:p>
            <a:pPr lvl="0" algn="just"/>
            <a:r>
              <a:rPr lang="en-US" sz="2800" dirty="0" smtClean="0">
                <a:latin typeface="Times New Roman" pitchFamily="18" charset="0"/>
                <a:cs typeface="Times New Roman" pitchFamily="18" charset="0"/>
              </a:rPr>
              <a:t>Final weight of compost is very less.</a:t>
            </a:r>
          </a:p>
          <a:p>
            <a:pPr lvl="0" algn="just"/>
            <a:r>
              <a:rPr lang="en-US" sz="2800" dirty="0" smtClean="0">
                <a:latin typeface="Times New Roman" pitchFamily="18" charset="0"/>
                <a:cs typeface="Times New Roman" pitchFamily="18" charset="0"/>
              </a:rPr>
              <a:t>Composting temperature kill pathogen, weed seeds and seeds.</a:t>
            </a:r>
          </a:p>
          <a:p>
            <a:pPr lvl="0" algn="just"/>
            <a:r>
              <a:rPr lang="en-US" sz="2800" dirty="0" smtClean="0">
                <a:latin typeface="Times New Roman" pitchFamily="18" charset="0"/>
                <a:cs typeface="Times New Roman" pitchFamily="18" charset="0"/>
              </a:rPr>
              <a:t>Matured compost comes into equilibrium with the soil.</a:t>
            </a:r>
          </a:p>
          <a:p>
            <a:pPr lvl="0" algn="just"/>
            <a:r>
              <a:rPr lang="en-US" sz="2800" dirty="0" smtClean="0">
                <a:latin typeface="Times New Roman" pitchFamily="18" charset="0"/>
                <a:cs typeface="Times New Roman" pitchFamily="18" charset="0"/>
              </a:rPr>
              <a:t>During composting number of wastes from several sources are blended together.</a:t>
            </a:r>
          </a:p>
          <a:p>
            <a:pPr lvl="0" algn="just"/>
            <a:r>
              <a:rPr lang="en-US" sz="2800" dirty="0" smtClean="0">
                <a:latin typeface="Times New Roman" pitchFamily="18" charset="0"/>
                <a:cs typeface="Times New Roman" pitchFamily="18" charset="0"/>
              </a:rPr>
              <a:t>Excellent soil conditioner</a:t>
            </a:r>
          </a:p>
          <a:p>
            <a:pPr lvl="0" algn="just"/>
            <a:r>
              <a:rPr lang="en-US" sz="2800" dirty="0" smtClean="0">
                <a:latin typeface="Times New Roman" pitchFamily="18" charset="0"/>
                <a:cs typeface="Times New Roman" pitchFamily="18" charset="0"/>
              </a:rPr>
              <a:t>Saleable product</a:t>
            </a:r>
          </a:p>
          <a:p>
            <a:pPr lvl="0" algn="just"/>
            <a:r>
              <a:rPr lang="en-US" sz="2800" dirty="0" smtClean="0">
                <a:latin typeface="Times New Roman" pitchFamily="18" charset="0"/>
                <a:cs typeface="Times New Roman" pitchFamily="18" charset="0"/>
              </a:rPr>
              <a:t>Improves manure  handling</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28600"/>
            <a:ext cx="6858000" cy="6172200"/>
          </a:xfrm>
        </p:spPr>
        <p:txBody>
          <a:bodyPr/>
          <a:lstStyle/>
          <a:p>
            <a:pPr algn="just"/>
            <a:r>
              <a:rPr lang="en-US" sz="2800" b="1" dirty="0" smtClean="0">
                <a:latin typeface="Times New Roman" pitchFamily="18" charset="0"/>
                <a:cs typeface="Times New Roman" pitchFamily="18" charset="0"/>
              </a:rPr>
              <a:t>Vermicompost</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is the use of earthworms for composting organic residues. Earthworms can consume practically all kinds of organic matter. Earthworms have the capacity to eat as much matter as their own weight and produce the same amount of manure per day in the form of castings</a:t>
            </a:r>
            <a:r>
              <a:rPr lang="en-US" sz="2800" dirty="0" smtClean="0">
                <a:latin typeface="Times New Roman" pitchFamily="18" charset="0"/>
                <a:cs typeface="Times New Roman" pitchFamily="18" charset="0"/>
              </a:rPr>
              <a:t>.</a:t>
            </a:r>
          </a:p>
          <a:p>
            <a:pPr algn="just"/>
            <a:r>
              <a:rPr lang="en-US" sz="2800" b="1" dirty="0" err="1" smtClean="0">
                <a:latin typeface="Times New Roman" pitchFamily="18" charset="0"/>
                <a:cs typeface="Times New Roman" pitchFamily="18" charset="0"/>
              </a:rPr>
              <a:t>Vermiwash</a:t>
            </a:r>
            <a:endParaRPr lang="en-US" sz="2800" dirty="0" smtClean="0">
              <a:latin typeface="Times New Roman" pitchFamily="18" charset="0"/>
              <a:cs typeface="Times New Roman" pitchFamily="18" charset="0"/>
            </a:endParaRPr>
          </a:p>
          <a:p>
            <a:pPr lvl="0" algn="just"/>
            <a:r>
              <a:rPr lang="en-US" sz="2800" dirty="0" smtClean="0">
                <a:latin typeface="Times New Roman" pitchFamily="18" charset="0"/>
                <a:cs typeface="Times New Roman" pitchFamily="18" charset="0"/>
              </a:rPr>
              <a:t>Liquid fertilizer collected over passage of water through a column of worms in action useful as foliar spray.</a:t>
            </a:r>
          </a:p>
          <a:p>
            <a:pPr lvl="0" algn="just"/>
            <a:r>
              <a:rPr lang="en-US" sz="2800" dirty="0" smtClean="0">
                <a:latin typeface="Times New Roman" pitchFamily="18" charset="0"/>
                <a:cs typeface="Times New Roman" pitchFamily="18" charset="0"/>
              </a:rPr>
              <a:t>Collection of excretory products and mucus secretion of earthworms along with micro nutrients from solid organic molecules. </a:t>
            </a:r>
          </a:p>
          <a:p>
            <a:pPr algn="just"/>
            <a:endParaRPr lang="en-US" sz="2800" dirty="0" smtClean="0">
              <a:latin typeface="Times New Roman" pitchFamily="18" charset="0"/>
              <a:cs typeface="Times New Roman" pitchFamily="18" charset="0"/>
            </a:endParaRPr>
          </a:p>
          <a:p>
            <a:pPr>
              <a:buNone/>
            </a:pPr>
            <a:r>
              <a:rPr lang="en-US" sz="3200" dirty="0" smtClean="0"/>
              <a:t/>
            </a:r>
            <a:br>
              <a:rPr lang="en-US" sz="3200" dirty="0" smtClean="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3840" cy="488371"/>
          </a:xfrm>
        </p:spPr>
        <p:txBody>
          <a:bodyPr/>
          <a:lstStyle/>
          <a:p>
            <a:r>
              <a:rPr lang="en-US" dirty="0" smtClean="0"/>
              <a:t>Advantages </a:t>
            </a:r>
            <a:endParaRPr lang="en-US" dirty="0"/>
          </a:p>
        </p:txBody>
      </p:sp>
      <p:sp>
        <p:nvSpPr>
          <p:cNvPr id="3" name="Content Placeholder 2"/>
          <p:cNvSpPr>
            <a:spLocks noGrp="1"/>
          </p:cNvSpPr>
          <p:nvPr>
            <p:ph idx="1"/>
          </p:nvPr>
        </p:nvSpPr>
        <p:spPr>
          <a:xfrm>
            <a:off x="1752600" y="609600"/>
            <a:ext cx="6851520" cy="4739507"/>
          </a:xfrm>
        </p:spPr>
        <p:txBody>
          <a:bodyPr/>
          <a:lstStyle/>
          <a:p>
            <a:pPr lvl="0" algn="just">
              <a:buFont typeface="Wingdings" pitchFamily="2" charset="2"/>
              <a:buChar char="Ø"/>
            </a:pPr>
            <a:r>
              <a:rPr lang="en-US" sz="2800" dirty="0" smtClean="0">
                <a:latin typeface="Times New Roman" pitchFamily="18" charset="0"/>
                <a:cs typeface="Times New Roman" pitchFamily="18" charset="0"/>
              </a:rPr>
              <a:t>Reduction of noxious qualities of a wide variety of organic waste, elimination of smell, reduction of  harmful microorganisms</a:t>
            </a:r>
          </a:p>
          <a:p>
            <a:pPr lvl="0" algn="just">
              <a:buFont typeface="Wingdings" pitchFamily="2" charset="2"/>
              <a:buChar char="Ø"/>
            </a:pPr>
            <a:r>
              <a:rPr lang="en-US" sz="2800" dirty="0" smtClean="0">
                <a:latin typeface="Times New Roman" pitchFamily="18" charset="0"/>
                <a:cs typeface="Times New Roman" pitchFamily="18" charset="0"/>
              </a:rPr>
              <a:t>Production of marketable organic fertilizer</a:t>
            </a:r>
          </a:p>
          <a:p>
            <a:pPr lvl="0" algn="just">
              <a:buFont typeface="Wingdings" pitchFamily="2" charset="2"/>
              <a:buChar char="Ø"/>
            </a:pPr>
            <a:r>
              <a:rPr lang="en-US" sz="2800" dirty="0" smtClean="0">
                <a:latin typeface="Times New Roman" pitchFamily="18" charset="0"/>
                <a:cs typeface="Times New Roman" pitchFamily="18" charset="0"/>
              </a:rPr>
              <a:t>Production of aqua life, birds and animal food or even human food by drying earthworms</a:t>
            </a:r>
          </a:p>
          <a:p>
            <a:pPr lvl="0" algn="just">
              <a:buFont typeface="Wingdings" pitchFamily="2" charset="2"/>
              <a:buChar char="Ø"/>
            </a:pPr>
            <a:r>
              <a:rPr lang="en-US" sz="2800" dirty="0" smtClean="0">
                <a:latin typeface="Times New Roman" pitchFamily="18" charset="0"/>
                <a:cs typeface="Times New Roman" pitchFamily="18" charset="0"/>
              </a:rPr>
              <a:t>Additional benefit to the farmers</a:t>
            </a:r>
          </a:p>
          <a:p>
            <a:pPr lvl="0" algn="just">
              <a:buFont typeface="Wingdings" pitchFamily="2" charset="2"/>
              <a:buChar char="Ø"/>
            </a:pPr>
            <a:r>
              <a:rPr lang="en-US" sz="2800" dirty="0" smtClean="0">
                <a:latin typeface="Times New Roman" pitchFamily="18" charset="0"/>
                <a:cs typeface="Times New Roman" pitchFamily="18" charset="0"/>
              </a:rPr>
              <a:t>Increases soil fertility and bacterial activity in the soil</a:t>
            </a:r>
          </a:p>
          <a:p>
            <a:pPr lvl="0" algn="just">
              <a:buFont typeface="Wingdings" pitchFamily="2" charset="2"/>
              <a:buChar char="Ø"/>
            </a:pPr>
            <a:r>
              <a:rPr lang="en-US" sz="2800" dirty="0" smtClean="0">
                <a:latin typeface="Times New Roman" pitchFamily="18" charset="0"/>
                <a:cs typeface="Times New Roman" pitchFamily="18" charset="0"/>
              </a:rPr>
              <a:t>Increases micro grains in the soil and enhances water absorption capacity</a:t>
            </a:r>
          </a:p>
          <a:p>
            <a:pPr lvl="0" algn="just">
              <a:buFont typeface="Wingdings" pitchFamily="2" charset="2"/>
              <a:buChar char="Ø"/>
            </a:pPr>
            <a:r>
              <a:rPr lang="en-US" sz="2800" dirty="0" smtClean="0">
                <a:latin typeface="Times New Roman" pitchFamily="18" charset="0"/>
                <a:cs typeface="Times New Roman" pitchFamily="18" charset="0"/>
              </a:rPr>
              <a:t>Helps the plant root get air </a:t>
            </a:r>
            <a:r>
              <a:rPr lang="en-US" sz="2800" dirty="0" smtClean="0">
                <a:latin typeface="Times New Roman" pitchFamily="18" charset="0"/>
                <a:cs typeface="Times New Roman" pitchFamily="18" charset="0"/>
              </a:rPr>
              <a:t>easily.</a:t>
            </a:r>
            <a:endParaRPr lang="en-US" sz="2800"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480" y="273629"/>
            <a:ext cx="8223840" cy="640771"/>
          </a:xfrm>
        </p:spPr>
        <p:txBody>
          <a:bodyPr/>
          <a:lstStyle/>
          <a:p>
            <a:pPr lvl="2"/>
            <a:r>
              <a:rPr lang="en-US" sz="2400" b="1" dirty="0" smtClean="0"/>
              <a:t>Green </a:t>
            </a:r>
            <a:r>
              <a:rPr lang="en-US" sz="2400" b="1" dirty="0" err="1" smtClean="0"/>
              <a:t>Manuring</a:t>
            </a:r>
            <a:r>
              <a:rPr lang="en-US" sz="2000" dirty="0" smtClean="0"/>
              <a:t/>
            </a:r>
            <a:br>
              <a:rPr lang="en-US" sz="2000" dirty="0" smtClean="0"/>
            </a:br>
            <a:endParaRPr lang="en-US" dirty="0"/>
          </a:p>
        </p:txBody>
      </p:sp>
      <p:sp>
        <p:nvSpPr>
          <p:cNvPr id="3" name="Content Placeholder 2"/>
          <p:cNvSpPr>
            <a:spLocks noGrp="1"/>
          </p:cNvSpPr>
          <p:nvPr>
            <p:ph idx="1"/>
          </p:nvPr>
        </p:nvSpPr>
        <p:spPr>
          <a:xfrm>
            <a:off x="1905000" y="685800"/>
            <a:ext cx="6775320" cy="4891907"/>
          </a:xfrm>
        </p:spPr>
        <p:txBody>
          <a:bodyPr/>
          <a:lstStyle/>
          <a:p>
            <a:pPr algn="just">
              <a:buNone/>
            </a:pPr>
            <a:r>
              <a:rPr lang="en-US" sz="2800" dirty="0" smtClean="0">
                <a:latin typeface="Times New Roman" pitchFamily="18" charset="0"/>
                <a:cs typeface="Times New Roman" pitchFamily="18" charset="0"/>
              </a:rPr>
              <a:t>It </a:t>
            </a:r>
            <a:r>
              <a:rPr lang="en-US" sz="2800" dirty="0" smtClean="0">
                <a:latin typeface="Times New Roman" pitchFamily="18" charset="0"/>
                <a:cs typeface="Times New Roman" pitchFamily="18" charset="0"/>
              </a:rPr>
              <a:t>is a practice of </a:t>
            </a:r>
            <a:r>
              <a:rPr lang="en-US" sz="2800" dirty="0" err="1" smtClean="0">
                <a:latin typeface="Times New Roman" pitchFamily="18" charset="0"/>
                <a:cs typeface="Times New Roman" pitchFamily="18" charset="0"/>
              </a:rPr>
              <a:t>ploughing</a:t>
            </a:r>
            <a:r>
              <a:rPr lang="en-US" sz="2800" dirty="0" smtClean="0">
                <a:latin typeface="Times New Roman" pitchFamily="18" charset="0"/>
                <a:cs typeface="Times New Roman" pitchFamily="18" charset="0"/>
              </a:rPr>
              <a:t> in the green plant tissues grown in the field or adding green plants with tender twigs or leaves from outside and incorporating them into the soil for improving the physical structure as well as fertility of the soil. It can be defined as a practice of </a:t>
            </a:r>
            <a:r>
              <a:rPr lang="en-US" sz="2800" dirty="0" err="1" smtClean="0">
                <a:latin typeface="Times New Roman" pitchFamily="18" charset="0"/>
                <a:cs typeface="Times New Roman" pitchFamily="18" charset="0"/>
              </a:rPr>
              <a:t>ploughing</a:t>
            </a:r>
            <a:r>
              <a:rPr lang="en-US" sz="2800" dirty="0" smtClean="0">
                <a:latin typeface="Times New Roman" pitchFamily="18" charset="0"/>
                <a:cs typeface="Times New Roman" pitchFamily="18" charset="0"/>
              </a:rPr>
              <a:t> or turning into the soil, </a:t>
            </a:r>
            <a:r>
              <a:rPr lang="en-US" sz="2800" dirty="0" err="1" smtClean="0">
                <a:latin typeface="Times New Roman" pitchFamily="18" charset="0"/>
                <a:cs typeface="Times New Roman" pitchFamily="18" charset="0"/>
              </a:rPr>
              <a:t>undecomposed</a:t>
            </a:r>
            <a:r>
              <a:rPr lang="en-US" sz="2800" dirty="0" smtClean="0">
                <a:latin typeface="Times New Roman" pitchFamily="18" charset="0"/>
                <a:cs typeface="Times New Roman" pitchFamily="18" charset="0"/>
              </a:rPr>
              <a:t> green plant tissues for the purpose of improving the soil fertility</a:t>
            </a:r>
            <a:r>
              <a:rPr lang="en-US" sz="2800" dirty="0" smtClean="0">
                <a:latin typeface="Times New Roman" pitchFamily="18" charset="0"/>
                <a:cs typeface="Times New Roman" pitchFamily="18" charset="0"/>
              </a:rPr>
              <a:t>.</a:t>
            </a:r>
          </a:p>
          <a:p>
            <a:pPr algn="just">
              <a:buNone/>
            </a:pPr>
            <a:r>
              <a:rPr lang="en-US" sz="2800" b="1" dirty="0" smtClean="0">
                <a:latin typeface="Times New Roman" pitchFamily="18" charset="0"/>
                <a:cs typeface="Times New Roman" pitchFamily="18" charset="0"/>
              </a:rPr>
              <a:t>Types</a:t>
            </a:r>
          </a:p>
          <a:p>
            <a:pPr marL="514350" indent="-514350" algn="just">
              <a:buFont typeface="+mj-lt"/>
              <a:buAutoNum type="arabicPeriod"/>
            </a:pPr>
            <a:r>
              <a:rPr lang="en-US" sz="2800" dirty="0" smtClean="0">
                <a:latin typeface="Times New Roman" pitchFamily="18" charset="0"/>
                <a:cs typeface="Times New Roman" pitchFamily="18" charset="0"/>
              </a:rPr>
              <a:t>Green </a:t>
            </a:r>
            <a:r>
              <a:rPr lang="en-US" sz="2800" dirty="0" err="1" smtClean="0">
                <a:latin typeface="Times New Roman" pitchFamily="18" charset="0"/>
                <a:cs typeface="Times New Roman" pitchFamily="18" charset="0"/>
              </a:rPr>
              <a:t>manuring</a:t>
            </a:r>
            <a:endParaRPr lang="en-US" sz="2800" dirty="0" smtClean="0">
              <a:latin typeface="Times New Roman" pitchFamily="18" charset="0"/>
              <a:cs typeface="Times New Roman" pitchFamily="18" charset="0"/>
            </a:endParaRPr>
          </a:p>
          <a:p>
            <a:pPr marL="514350" indent="-514350" algn="just">
              <a:buFont typeface="+mj-lt"/>
              <a:buAutoNum type="arabicPeriod"/>
            </a:pPr>
            <a:r>
              <a:rPr lang="en-US" sz="2800" dirty="0" smtClean="0">
                <a:latin typeface="Times New Roman" pitchFamily="18" charset="0"/>
                <a:cs typeface="Times New Roman" pitchFamily="18" charset="0"/>
              </a:rPr>
              <a:t>Green leaf </a:t>
            </a:r>
            <a:r>
              <a:rPr lang="en-US" sz="2800" dirty="0" err="1" smtClean="0">
                <a:latin typeface="Times New Roman" pitchFamily="18" charset="0"/>
                <a:cs typeface="Times New Roman" pitchFamily="18" charset="0"/>
              </a:rPr>
              <a:t>manuring</a:t>
            </a: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5272907"/>
          </a:xfrm>
        </p:spPr>
        <p:txBody>
          <a:bodyPr/>
          <a:lstStyle/>
          <a:p>
            <a:pPr algn="just">
              <a:buNone/>
            </a:pPr>
            <a:r>
              <a:rPr lang="en-US" sz="2800" b="1" dirty="0" smtClean="0">
                <a:latin typeface="Times New Roman" pitchFamily="18" charset="0"/>
                <a:cs typeface="Times New Roman" pitchFamily="18" charset="0"/>
              </a:rPr>
              <a:t>Organic </a:t>
            </a:r>
            <a:r>
              <a:rPr lang="en-US" sz="2800" b="1" dirty="0" smtClean="0">
                <a:latin typeface="Times New Roman" pitchFamily="18" charset="0"/>
                <a:cs typeface="Times New Roman" pitchFamily="18" charset="0"/>
              </a:rPr>
              <a:t>manures</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Manures are plant and animal wastes that are used as sources of plant nutrients. They release nutrients after their decomposition</a:t>
            </a:r>
            <a:r>
              <a:rPr lang="en-US"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lvl="0" algn="just"/>
            <a:r>
              <a:rPr lang="en-US" sz="2800" b="1" i="1" dirty="0" smtClean="0">
                <a:latin typeface="Times New Roman" pitchFamily="18" charset="0"/>
                <a:cs typeface="Times New Roman" pitchFamily="18" charset="0"/>
              </a:rPr>
              <a:t>Bulky Organic manures- </a:t>
            </a:r>
            <a:r>
              <a:rPr lang="en-US" sz="2800" dirty="0" smtClean="0">
                <a:latin typeface="Times New Roman" pitchFamily="18" charset="0"/>
                <a:cs typeface="Times New Roman" pitchFamily="18" charset="0"/>
              </a:rPr>
              <a:t>FYM,  Compost and  Green </a:t>
            </a:r>
            <a:r>
              <a:rPr lang="en-US" sz="2800" dirty="0" smtClean="0">
                <a:latin typeface="Times New Roman" pitchFamily="18" charset="0"/>
                <a:cs typeface="Times New Roman" pitchFamily="18" charset="0"/>
              </a:rPr>
              <a:t>manure</a:t>
            </a:r>
            <a:endParaRPr lang="en-US" sz="2800" dirty="0" smtClean="0">
              <a:latin typeface="Times New Roman" pitchFamily="18" charset="0"/>
              <a:cs typeface="Times New Roman" pitchFamily="18" charset="0"/>
            </a:endParaRPr>
          </a:p>
          <a:p>
            <a:pPr lvl="0" algn="just"/>
            <a:r>
              <a:rPr lang="en-US" sz="2800" b="1" i="1" dirty="0" smtClean="0">
                <a:latin typeface="Times New Roman" pitchFamily="18" charset="0"/>
                <a:cs typeface="Times New Roman" pitchFamily="18" charset="0"/>
              </a:rPr>
              <a:t>Concentrated Organic manures- </a:t>
            </a:r>
            <a:r>
              <a:rPr lang="en-US" sz="2800" dirty="0" smtClean="0">
                <a:latin typeface="Times New Roman" pitchFamily="18" charset="0"/>
                <a:cs typeface="Times New Roman" pitchFamily="18" charset="0"/>
              </a:rPr>
              <a:t>Oil seed cakes</a:t>
            </a:r>
          </a:p>
          <a:p>
            <a:pPr algn="just">
              <a:buNone/>
            </a:pPr>
            <a:endParaRPr lang="en-IN" sz="2800" dirty="0"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304800"/>
            <a:ext cx="7156320" cy="5272907"/>
          </a:xfrm>
        </p:spPr>
        <p:txBody>
          <a:bodyPr/>
          <a:lstStyle/>
          <a:p>
            <a:r>
              <a:rPr lang="en-US" sz="3200" b="1" dirty="0" smtClean="0"/>
              <a:t>Desirable characters of green </a:t>
            </a:r>
            <a:r>
              <a:rPr lang="en-US" sz="3200" b="1" dirty="0" err="1" smtClean="0"/>
              <a:t>manuring</a:t>
            </a:r>
            <a:r>
              <a:rPr lang="en-US" sz="3200" b="1" dirty="0" smtClean="0"/>
              <a:t>:</a:t>
            </a:r>
            <a:endParaRPr lang="en-US" sz="2800" dirty="0" smtClean="0"/>
          </a:p>
          <a:p>
            <a:pPr lvl="1" algn="just">
              <a:buFont typeface="Wingdings" pitchFamily="2" charset="2"/>
              <a:buChar char="Ø"/>
            </a:pPr>
            <a:r>
              <a:rPr lang="en-US" sz="2800" dirty="0" smtClean="0">
                <a:latin typeface="Times New Roman" pitchFamily="18" charset="0"/>
                <a:cs typeface="Times New Roman" pitchFamily="18" charset="0"/>
              </a:rPr>
              <a:t>Multipurpose use, short duration, fast growing, high nutrient accumulation ability.</a:t>
            </a:r>
          </a:p>
          <a:p>
            <a:pPr lvl="1" algn="just">
              <a:buFont typeface="Wingdings" pitchFamily="2" charset="2"/>
              <a:buChar char="Ø"/>
            </a:pPr>
            <a:r>
              <a:rPr lang="en-US" sz="2800" dirty="0" smtClean="0">
                <a:latin typeface="Times New Roman" pitchFamily="18" charset="0"/>
                <a:cs typeface="Times New Roman" pitchFamily="18" charset="0"/>
              </a:rPr>
              <a:t>Wide ecological adaptability, tolerance to shade, flood, drought and adverse temperatures  and 	efficient in use of water.</a:t>
            </a:r>
          </a:p>
          <a:p>
            <a:pPr lvl="1" algn="just">
              <a:buFont typeface="Wingdings" pitchFamily="2" charset="2"/>
              <a:buChar char="Ø"/>
            </a:pPr>
            <a:r>
              <a:rPr lang="en-US" sz="2800" dirty="0" smtClean="0">
                <a:latin typeface="Times New Roman" pitchFamily="18" charset="0"/>
                <a:cs typeface="Times New Roman" pitchFamily="18" charset="0"/>
              </a:rPr>
              <a:t>Early onset of biological N-fixation, high N accumulation rates,  timely release of nutrients and 	high N sinks in underground plant parts</a:t>
            </a:r>
          </a:p>
          <a:p>
            <a:pPr lvl="1" algn="just">
              <a:buFont typeface="Wingdings" pitchFamily="2" charset="2"/>
              <a:buChar char="Ø"/>
            </a:pPr>
            <a:r>
              <a:rPr lang="en-US" sz="2800" dirty="0" smtClean="0">
                <a:latin typeface="Times New Roman" pitchFamily="18" charset="0"/>
                <a:cs typeface="Times New Roman" pitchFamily="18" charset="0"/>
              </a:rPr>
              <a:t>Photoperiod insensitivity</a:t>
            </a:r>
            <a:r>
              <a:rPr lang="en-US" sz="2800" dirty="0" smtClean="0">
                <a:latin typeface="Times New Roman" pitchFamily="18" charset="0"/>
                <a:cs typeface="Times New Roman" pitchFamily="18" charset="0"/>
              </a:rPr>
              <a:t>, high </a:t>
            </a:r>
            <a:r>
              <a:rPr lang="en-US" sz="2800" dirty="0" smtClean="0">
                <a:latin typeface="Times New Roman" pitchFamily="18" charset="0"/>
                <a:cs typeface="Times New Roman" pitchFamily="18" charset="0"/>
              </a:rPr>
              <a:t>seed production, high seed viability.</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52400"/>
            <a:ext cx="6927720" cy="5425307"/>
          </a:xfrm>
        </p:spPr>
        <p:txBody>
          <a:bodyPr/>
          <a:lstStyle/>
          <a:p>
            <a:pPr algn="just"/>
            <a:r>
              <a:rPr lang="en-US" sz="2800" dirty="0" err="1" smtClean="0">
                <a:latin typeface="Times New Roman" pitchFamily="18" charset="0"/>
                <a:cs typeface="Times New Roman" pitchFamily="18" charset="0"/>
              </a:rPr>
              <a:t>Biofertilizers</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are defined as preparations containing living cells or latent cells of efficient strains of microorganisms that help crop plants’ uptake of nutrients by their interactions in the </a:t>
            </a:r>
            <a:r>
              <a:rPr lang="en-US" sz="2800" dirty="0" err="1" smtClean="0">
                <a:latin typeface="Times New Roman" pitchFamily="18" charset="0"/>
                <a:cs typeface="Times New Roman" pitchFamily="18" charset="0"/>
              </a:rPr>
              <a:t>rhizosphere</a:t>
            </a:r>
            <a:r>
              <a:rPr lang="en-US" sz="2800" dirty="0" smtClean="0">
                <a:latin typeface="Times New Roman" pitchFamily="18" charset="0"/>
                <a:cs typeface="Times New Roman" pitchFamily="18" charset="0"/>
              </a:rPr>
              <a:t> when applied through seed or soil.   They accelerate certain microbial processes in the soil which augment the extent of availability of nutrients in a form easily assimilated by plants.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828800" y="304800"/>
          <a:ext cx="6705600" cy="6096004"/>
        </p:xfrm>
        <a:graphic>
          <a:graphicData uri="http://schemas.openxmlformats.org/drawingml/2006/table">
            <a:tbl>
              <a:tblPr firstRow="1" bandRow="1">
                <a:tableStyleId>{00A15C55-8517-42AA-B614-E9B94910E393}</a:tableStyleId>
              </a:tblPr>
              <a:tblGrid>
                <a:gridCol w="304800"/>
                <a:gridCol w="1371600"/>
                <a:gridCol w="1676400"/>
                <a:gridCol w="1676400"/>
                <a:gridCol w="1676400"/>
              </a:tblGrid>
              <a:tr h="279950">
                <a:tc gridSpan="2">
                  <a:txBody>
                    <a:bodyPr/>
                    <a:lstStyle/>
                    <a:p>
                      <a:pPr marL="0" marR="0" algn="just">
                        <a:lnSpc>
                          <a:spcPct val="115000"/>
                        </a:lnSpc>
                        <a:spcBef>
                          <a:spcPts val="0"/>
                        </a:spcBef>
                        <a:spcAft>
                          <a:spcPts val="0"/>
                        </a:spcAft>
                      </a:pPr>
                      <a:r>
                        <a:rPr lang="en-US" sz="1200" b="1" dirty="0">
                          <a:latin typeface="Times New Roman"/>
                          <a:ea typeface="Times New Roman"/>
                          <a:cs typeface="Times New Roman"/>
                        </a:rPr>
                        <a:t>S. No. </a:t>
                      </a:r>
                      <a:endParaRPr lang="en-US" sz="1100" dirty="0">
                        <a:latin typeface="Calibri"/>
                        <a:ea typeface="Times New Roman"/>
                        <a:cs typeface="Times New Roman"/>
                      </a:endParaRPr>
                    </a:p>
                  </a:txBody>
                  <a:tcPr marL="0" marR="0" marT="0" marB="0" anchor="ctr"/>
                </a:tc>
                <a:tc hMerge="1">
                  <a:txBody>
                    <a:bodyPr/>
                    <a:lstStyle/>
                    <a:p>
                      <a:endParaRPr lang="en-US"/>
                    </a:p>
                  </a:txBody>
                  <a:tcPr/>
                </a:tc>
                <a:tc>
                  <a:txBody>
                    <a:bodyPr/>
                    <a:lstStyle/>
                    <a:p>
                      <a:pPr marL="0" marR="0" indent="48260" algn="just">
                        <a:lnSpc>
                          <a:spcPct val="115000"/>
                        </a:lnSpc>
                        <a:spcBef>
                          <a:spcPts val="0"/>
                        </a:spcBef>
                        <a:spcAft>
                          <a:spcPts val="0"/>
                        </a:spcAft>
                      </a:pPr>
                      <a:r>
                        <a:rPr lang="en-US" sz="1200" b="1">
                          <a:latin typeface="Times New Roman"/>
                          <a:ea typeface="Times New Roman"/>
                          <a:cs typeface="Times New Roman"/>
                        </a:rPr>
                        <a:t>Groups</a:t>
                      </a: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b="1">
                          <a:latin typeface="Times New Roman"/>
                          <a:ea typeface="Times New Roman"/>
                          <a:cs typeface="Times New Roman"/>
                        </a:rPr>
                        <a:t>Examples</a:t>
                      </a:r>
                      <a:endParaRPr lang="en-US" sz="1100">
                        <a:latin typeface="Calibri"/>
                        <a:ea typeface="Times New Roman"/>
                        <a:cs typeface="Times New Roman"/>
                      </a:endParaRPr>
                    </a:p>
                  </a:txBody>
                  <a:tcPr marL="0" marR="0" marT="0" marB="0" anchor="ctr"/>
                </a:tc>
                <a:tc hMerge="1">
                  <a:txBody>
                    <a:bodyPr/>
                    <a:lstStyle/>
                    <a:p>
                      <a:endParaRPr lang="en-US"/>
                    </a:p>
                  </a:txBody>
                  <a:tcPr/>
                </a:tc>
              </a:tr>
              <a:tr h="279950">
                <a:tc gridSpan="5">
                  <a:txBody>
                    <a:bodyPr/>
                    <a:lstStyle/>
                    <a:p>
                      <a:pPr marL="0" marR="0" algn="just">
                        <a:lnSpc>
                          <a:spcPct val="115000"/>
                        </a:lnSpc>
                        <a:spcBef>
                          <a:spcPts val="0"/>
                        </a:spcBef>
                        <a:spcAft>
                          <a:spcPts val="0"/>
                        </a:spcAft>
                      </a:pPr>
                      <a:r>
                        <a:rPr lang="en-US" sz="1200" b="1" dirty="0">
                          <a:solidFill>
                            <a:srgbClr val="FF0000"/>
                          </a:solidFill>
                          <a:latin typeface="Times New Roman"/>
                          <a:ea typeface="Times New Roman"/>
                          <a:cs typeface="Times New Roman"/>
                        </a:rPr>
                        <a:t>N2  fixing </a:t>
                      </a:r>
                      <a:r>
                        <a:rPr lang="en-US" sz="1200" b="1" dirty="0" err="1">
                          <a:solidFill>
                            <a:srgbClr val="FF0000"/>
                          </a:solidFill>
                          <a:latin typeface="Times New Roman"/>
                          <a:ea typeface="Times New Roman"/>
                          <a:cs typeface="Times New Roman"/>
                        </a:rPr>
                        <a:t>Biofertilizers</a:t>
                      </a:r>
                      <a:endParaRPr lang="en-US" sz="1100" dirty="0">
                        <a:solidFill>
                          <a:srgbClr val="FF0000"/>
                        </a:solidFill>
                        <a:latin typeface="Calibri"/>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5064">
                <a:tc>
                  <a:txBody>
                    <a:bodyPr/>
                    <a:lstStyle/>
                    <a:p>
                      <a:pPr marL="0" marR="0" algn="just">
                        <a:lnSpc>
                          <a:spcPct val="115000"/>
                        </a:lnSpc>
                        <a:spcBef>
                          <a:spcPts val="0"/>
                        </a:spcBef>
                        <a:spcAft>
                          <a:spcPts val="0"/>
                        </a:spcAft>
                      </a:pPr>
                      <a:r>
                        <a:rPr lang="en-US" sz="1200">
                          <a:latin typeface="Times New Roman"/>
                          <a:ea typeface="Times New Roman"/>
                          <a:cs typeface="Times New Roman"/>
                        </a:rPr>
                        <a:t>1.</a:t>
                      </a: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a:latin typeface="Times New Roman"/>
                          <a:ea typeface="Times New Roman"/>
                          <a:cs typeface="Times New Roman"/>
                        </a:rPr>
                        <a:t>Free-living</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indent="57150" algn="just">
                        <a:lnSpc>
                          <a:spcPct val="115000"/>
                        </a:lnSpc>
                        <a:spcBef>
                          <a:spcPts val="0"/>
                        </a:spcBef>
                        <a:spcAft>
                          <a:spcPts val="0"/>
                        </a:spcAft>
                      </a:pPr>
                      <a:r>
                        <a:rPr lang="en-US" sz="1200" i="1">
                          <a:latin typeface="Times New Roman"/>
                          <a:ea typeface="Times New Roman"/>
                          <a:cs typeface="Times New Roman"/>
                        </a:rPr>
                        <a:t>Azotobacter, Beijerinkia, Clostridium, Klebsiella, Anabaena, </a:t>
                      </a:r>
                      <a:endParaRPr lang="en-US" sz="1100">
                        <a:latin typeface="Calibri"/>
                        <a:ea typeface="Times New Roman"/>
                        <a:cs typeface="Times New Roman"/>
                      </a:endParaRPr>
                    </a:p>
                    <a:p>
                      <a:pPr marL="0" marR="0" indent="57150" algn="just">
                        <a:lnSpc>
                          <a:spcPct val="115000"/>
                        </a:lnSpc>
                        <a:spcBef>
                          <a:spcPts val="0"/>
                        </a:spcBef>
                        <a:spcAft>
                          <a:spcPts val="0"/>
                        </a:spcAft>
                      </a:pPr>
                      <a:r>
                        <a:rPr lang="en-US" sz="1200" i="1">
                          <a:latin typeface="Times New Roman"/>
                          <a:ea typeface="Times New Roman"/>
                          <a:cs typeface="Times New Roman"/>
                        </a:rPr>
                        <a:t>Nostoc,  </a:t>
                      </a:r>
                      <a:endParaRPr lang="en-US" sz="1100">
                        <a:latin typeface="Calibri"/>
                        <a:ea typeface="Times New Roman"/>
                        <a:cs typeface="Times New Roman"/>
                      </a:endParaRPr>
                    </a:p>
                  </a:txBody>
                  <a:tcPr marL="0" marR="0" marT="0" marB="0" anchor="ctr"/>
                </a:tc>
                <a:tc hMerge="1">
                  <a:txBody>
                    <a:bodyPr/>
                    <a:lstStyle/>
                    <a:p>
                      <a:pPr marL="0" marR="0" indent="5715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317532">
                <a:tc>
                  <a:txBody>
                    <a:bodyPr/>
                    <a:lstStyle/>
                    <a:p>
                      <a:pPr marL="0" marR="0" algn="just">
                        <a:lnSpc>
                          <a:spcPct val="115000"/>
                        </a:lnSpc>
                        <a:spcBef>
                          <a:spcPts val="0"/>
                        </a:spcBef>
                        <a:spcAft>
                          <a:spcPts val="0"/>
                        </a:spcAft>
                      </a:pPr>
                      <a:r>
                        <a:rPr lang="en-US" sz="1200">
                          <a:latin typeface="Times New Roman"/>
                          <a:ea typeface="Times New Roman"/>
                          <a:cs typeface="Times New Roman"/>
                        </a:rPr>
                        <a:t>2.</a:t>
                      </a: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a:latin typeface="Times New Roman"/>
                          <a:ea typeface="Times New Roman"/>
                          <a:cs typeface="Times New Roman"/>
                        </a:rPr>
                        <a:t>Symbiotic</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indent="57150" algn="just">
                        <a:lnSpc>
                          <a:spcPct val="115000"/>
                        </a:lnSpc>
                        <a:spcBef>
                          <a:spcPts val="0"/>
                        </a:spcBef>
                        <a:spcAft>
                          <a:spcPts val="0"/>
                        </a:spcAft>
                      </a:pPr>
                      <a:r>
                        <a:rPr lang="en-US" sz="1200" i="1">
                          <a:latin typeface="Times New Roman"/>
                          <a:ea typeface="Times New Roman"/>
                          <a:cs typeface="Times New Roman"/>
                        </a:rPr>
                        <a:t>Rhizobium, Frankia, Anabaena azollae</a:t>
                      </a:r>
                      <a:endParaRPr lang="en-US" sz="1100">
                        <a:latin typeface="Calibri"/>
                        <a:ea typeface="Times New Roman"/>
                        <a:cs typeface="Times New Roman"/>
                      </a:endParaRPr>
                    </a:p>
                  </a:txBody>
                  <a:tcPr marL="0" marR="0" marT="0" marB="0" anchor="ctr"/>
                </a:tc>
                <a:tc hMerge="1">
                  <a:txBody>
                    <a:bodyPr/>
                    <a:lstStyle/>
                    <a:p>
                      <a:pPr marL="0" marR="0" indent="5715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a:txBody>
                    <a:bodyPr/>
                    <a:lstStyle/>
                    <a:p>
                      <a:pPr marL="0" marR="0" algn="just">
                        <a:lnSpc>
                          <a:spcPct val="115000"/>
                        </a:lnSpc>
                        <a:spcBef>
                          <a:spcPts val="0"/>
                        </a:spcBef>
                        <a:spcAft>
                          <a:spcPts val="0"/>
                        </a:spcAft>
                      </a:pPr>
                      <a:r>
                        <a:rPr lang="en-US" sz="1200">
                          <a:latin typeface="Times New Roman"/>
                          <a:ea typeface="Times New Roman"/>
                          <a:cs typeface="Times New Roman"/>
                        </a:rPr>
                        <a:t>3.</a:t>
                      </a: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a:latin typeface="Times New Roman"/>
                          <a:ea typeface="Times New Roman"/>
                          <a:cs typeface="Times New Roman"/>
                        </a:rPr>
                        <a:t>Associative Symbiotic</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indent="57150" algn="just">
                        <a:lnSpc>
                          <a:spcPct val="115000"/>
                        </a:lnSpc>
                        <a:spcBef>
                          <a:spcPts val="0"/>
                        </a:spcBef>
                        <a:spcAft>
                          <a:spcPts val="0"/>
                        </a:spcAft>
                      </a:pPr>
                      <a:r>
                        <a:rPr lang="en-US" sz="1200" i="1">
                          <a:latin typeface="Times New Roman"/>
                          <a:ea typeface="Times New Roman"/>
                          <a:cs typeface="Times New Roman"/>
                        </a:rPr>
                        <a:t>Azospirillum</a:t>
                      </a:r>
                      <a:endParaRPr lang="en-US" sz="1100">
                        <a:latin typeface="Calibri"/>
                        <a:ea typeface="Times New Roman"/>
                        <a:cs typeface="Times New Roman"/>
                      </a:endParaRPr>
                    </a:p>
                  </a:txBody>
                  <a:tcPr marL="0" marR="0" marT="0" marB="0" anchor="ctr"/>
                </a:tc>
                <a:tc hMerge="1">
                  <a:txBody>
                    <a:bodyPr/>
                    <a:lstStyle/>
                    <a:p>
                      <a:pPr marL="0" marR="0" indent="5715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gridSpan="5">
                  <a:txBody>
                    <a:bodyPr/>
                    <a:lstStyle/>
                    <a:p>
                      <a:pPr marL="0" marR="0" algn="just">
                        <a:lnSpc>
                          <a:spcPct val="115000"/>
                        </a:lnSpc>
                        <a:spcBef>
                          <a:spcPts val="0"/>
                        </a:spcBef>
                        <a:spcAft>
                          <a:spcPts val="0"/>
                        </a:spcAft>
                      </a:pPr>
                      <a:r>
                        <a:rPr lang="en-US" sz="1200" b="1" dirty="0">
                          <a:solidFill>
                            <a:srgbClr val="FF0000"/>
                          </a:solidFill>
                          <a:latin typeface="Times New Roman"/>
                          <a:ea typeface="Times New Roman"/>
                          <a:cs typeface="Times New Roman"/>
                        </a:rPr>
                        <a:t>P </a:t>
                      </a:r>
                      <a:r>
                        <a:rPr lang="en-US" sz="1200" b="1" dirty="0" err="1">
                          <a:solidFill>
                            <a:srgbClr val="FF0000"/>
                          </a:solidFill>
                          <a:latin typeface="Times New Roman"/>
                          <a:ea typeface="Times New Roman"/>
                          <a:cs typeface="Times New Roman"/>
                        </a:rPr>
                        <a:t>Solubilizing</a:t>
                      </a:r>
                      <a:r>
                        <a:rPr lang="en-US" sz="1200" b="1" dirty="0">
                          <a:solidFill>
                            <a:srgbClr val="FF0000"/>
                          </a:solidFill>
                          <a:latin typeface="Times New Roman"/>
                          <a:ea typeface="Times New Roman"/>
                          <a:cs typeface="Times New Roman"/>
                        </a:rPr>
                        <a:t> </a:t>
                      </a:r>
                      <a:r>
                        <a:rPr lang="en-US" sz="1200" b="1" dirty="0" err="1">
                          <a:solidFill>
                            <a:srgbClr val="FF0000"/>
                          </a:solidFill>
                          <a:latin typeface="Times New Roman"/>
                          <a:ea typeface="Times New Roman"/>
                          <a:cs typeface="Times New Roman"/>
                        </a:rPr>
                        <a:t>Biofertilizers</a:t>
                      </a:r>
                      <a:endParaRPr lang="en-US" sz="1100" dirty="0">
                        <a:solidFill>
                          <a:srgbClr val="FF0000"/>
                        </a:solidFill>
                        <a:latin typeface="Calibri"/>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93830">
                <a:tc>
                  <a:txBody>
                    <a:bodyPr/>
                    <a:lstStyle/>
                    <a:p>
                      <a:pPr marL="0" marR="0" algn="just">
                        <a:lnSpc>
                          <a:spcPct val="115000"/>
                        </a:lnSpc>
                        <a:spcBef>
                          <a:spcPts val="0"/>
                        </a:spcBef>
                        <a:spcAft>
                          <a:spcPts val="0"/>
                        </a:spcAft>
                      </a:pPr>
                      <a:r>
                        <a:rPr lang="en-US" sz="1200">
                          <a:latin typeface="Times New Roman"/>
                          <a:ea typeface="Times New Roman"/>
                          <a:cs typeface="Times New Roman"/>
                        </a:rPr>
                        <a:t>1.</a:t>
                      </a:r>
                      <a:endParaRPr lang="en-US" sz="1100">
                        <a:latin typeface="Calibri"/>
                        <a:ea typeface="Times New Roman"/>
                        <a:cs typeface="Times New Roman"/>
                      </a:endParaRPr>
                    </a:p>
                  </a:txBody>
                  <a:tcPr marL="0" marR="0" marT="0" marB="0" anchor="ctr"/>
                </a:tc>
                <a:tc gridSpan="2">
                  <a:txBody>
                    <a:bodyPr/>
                    <a:lstStyle/>
                    <a:p>
                      <a:pPr marL="8890" marR="0" indent="-8890" algn="just">
                        <a:lnSpc>
                          <a:spcPct val="115000"/>
                        </a:lnSpc>
                        <a:spcBef>
                          <a:spcPts val="0"/>
                        </a:spcBef>
                        <a:spcAft>
                          <a:spcPts val="0"/>
                        </a:spcAft>
                      </a:pPr>
                      <a:r>
                        <a:rPr lang="en-US" sz="1200">
                          <a:latin typeface="Times New Roman"/>
                          <a:ea typeface="Times New Roman"/>
                          <a:cs typeface="Times New Roman"/>
                        </a:rPr>
                        <a:t>Bacteria</a:t>
                      </a:r>
                      <a:endParaRPr lang="en-US" sz="1100">
                        <a:latin typeface="Calibri"/>
                        <a:ea typeface="Times New Roman"/>
                        <a:cs typeface="Times New Roman"/>
                      </a:endParaRPr>
                    </a:p>
                  </a:txBody>
                  <a:tcPr marL="0" marR="0" marT="0" marB="0" anchor="ctr"/>
                </a:tc>
                <a:tc hMerge="1">
                  <a:txBody>
                    <a:bodyPr/>
                    <a:lstStyle/>
                    <a:p>
                      <a:pPr marL="8890" marR="0" indent="-889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24765" marR="0" algn="just">
                        <a:lnSpc>
                          <a:spcPct val="115000"/>
                        </a:lnSpc>
                        <a:spcBef>
                          <a:spcPts val="0"/>
                        </a:spcBef>
                        <a:spcAft>
                          <a:spcPts val="0"/>
                        </a:spcAft>
                      </a:pPr>
                      <a:r>
                        <a:rPr lang="en-US" sz="1200" i="1">
                          <a:latin typeface="Times New Roman"/>
                          <a:ea typeface="Times New Roman"/>
                          <a:cs typeface="Times New Roman"/>
                        </a:rPr>
                        <a:t>Bacillus megaterium</a:t>
                      </a:r>
                      <a:r>
                        <a:rPr lang="en-US" sz="1200">
                          <a:latin typeface="Times New Roman"/>
                          <a:ea typeface="Times New Roman"/>
                          <a:cs typeface="Times New Roman"/>
                        </a:rPr>
                        <a:t> var. </a:t>
                      </a:r>
                      <a:r>
                        <a:rPr lang="en-US" sz="1200" i="1">
                          <a:latin typeface="Times New Roman"/>
                          <a:ea typeface="Times New Roman"/>
                          <a:cs typeface="Times New Roman"/>
                        </a:rPr>
                        <a:t>phosphaticum, Bacillus subtilis</a:t>
                      </a:r>
                      <a:r>
                        <a:rPr lang="en-US" sz="1200">
                          <a:latin typeface="Times New Roman"/>
                          <a:ea typeface="Times New Roman"/>
                          <a:cs typeface="Times New Roman"/>
                        </a:rPr>
                        <a:t/>
                      </a:r>
                      <a:br>
                        <a:rPr lang="en-US" sz="1200">
                          <a:latin typeface="Times New Roman"/>
                          <a:ea typeface="Times New Roman"/>
                          <a:cs typeface="Times New Roman"/>
                        </a:rPr>
                      </a:br>
                      <a:r>
                        <a:rPr lang="en-US" sz="1200" i="1">
                          <a:latin typeface="Times New Roman"/>
                          <a:ea typeface="Times New Roman"/>
                          <a:cs typeface="Times New Roman"/>
                        </a:rPr>
                        <a:t>Bacillus circulans, Pseudomonas striata</a:t>
                      </a:r>
                      <a:endParaRPr lang="en-US" sz="1100">
                        <a:latin typeface="Calibri"/>
                        <a:ea typeface="Times New Roman"/>
                        <a:cs typeface="Times New Roman"/>
                      </a:endParaRPr>
                    </a:p>
                  </a:txBody>
                  <a:tcPr marL="0" marR="0" marT="0" marB="0" anchor="ctr"/>
                </a:tc>
                <a:tc hMerge="1">
                  <a:txBody>
                    <a:bodyPr/>
                    <a:lstStyle/>
                    <a:p>
                      <a:pPr marL="24765"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317532">
                <a:tc>
                  <a:txBody>
                    <a:bodyPr/>
                    <a:lstStyle/>
                    <a:p>
                      <a:pPr marL="0" marR="0" algn="just">
                        <a:lnSpc>
                          <a:spcPct val="115000"/>
                        </a:lnSpc>
                        <a:spcBef>
                          <a:spcPts val="0"/>
                        </a:spcBef>
                        <a:spcAft>
                          <a:spcPts val="0"/>
                        </a:spcAft>
                      </a:pPr>
                      <a:r>
                        <a:rPr lang="en-US" sz="1200">
                          <a:latin typeface="Times New Roman"/>
                          <a:ea typeface="Times New Roman"/>
                          <a:cs typeface="Times New Roman"/>
                        </a:rPr>
                        <a:t>2.</a:t>
                      </a:r>
                      <a:endParaRPr lang="en-US" sz="1100">
                        <a:latin typeface="Calibri"/>
                        <a:ea typeface="Times New Roman"/>
                        <a:cs typeface="Times New Roman"/>
                      </a:endParaRPr>
                    </a:p>
                  </a:txBody>
                  <a:tcPr marL="0" marR="0" marT="0" marB="0" anchor="ctr"/>
                </a:tc>
                <a:tc gridSpan="2">
                  <a:txBody>
                    <a:bodyPr/>
                    <a:lstStyle/>
                    <a:p>
                      <a:pPr marL="8890" marR="0" algn="just">
                        <a:lnSpc>
                          <a:spcPct val="115000"/>
                        </a:lnSpc>
                        <a:spcBef>
                          <a:spcPts val="0"/>
                        </a:spcBef>
                        <a:spcAft>
                          <a:spcPts val="0"/>
                        </a:spcAft>
                      </a:pPr>
                      <a:r>
                        <a:rPr lang="en-US" sz="1200">
                          <a:latin typeface="Times New Roman"/>
                          <a:ea typeface="Times New Roman"/>
                          <a:cs typeface="Times New Roman"/>
                        </a:rPr>
                        <a:t>Fungi</a:t>
                      </a:r>
                      <a:endParaRPr lang="en-US" sz="1100">
                        <a:latin typeface="Calibri"/>
                        <a:ea typeface="Times New Roman"/>
                        <a:cs typeface="Times New Roman"/>
                      </a:endParaRPr>
                    </a:p>
                  </a:txBody>
                  <a:tcPr marL="0" marR="0" marT="0" marB="0" anchor="ctr"/>
                </a:tc>
                <a:tc hMerge="1">
                  <a:txBody>
                    <a:bodyPr/>
                    <a:lstStyle/>
                    <a:p>
                      <a:pPr marL="889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indent="24765" algn="just">
                        <a:lnSpc>
                          <a:spcPct val="115000"/>
                        </a:lnSpc>
                        <a:spcBef>
                          <a:spcPts val="0"/>
                        </a:spcBef>
                        <a:spcAft>
                          <a:spcPts val="0"/>
                        </a:spcAft>
                      </a:pPr>
                      <a:r>
                        <a:rPr lang="en-US" sz="1200" i="1">
                          <a:latin typeface="Times New Roman"/>
                          <a:ea typeface="Times New Roman"/>
                          <a:cs typeface="Times New Roman"/>
                        </a:rPr>
                        <a:t>Penicillium sp, Aspergillus awamori</a:t>
                      </a:r>
                      <a:endParaRPr lang="en-US" sz="1100">
                        <a:latin typeface="Calibri"/>
                        <a:ea typeface="Times New Roman"/>
                        <a:cs typeface="Times New Roman"/>
                      </a:endParaRPr>
                    </a:p>
                  </a:txBody>
                  <a:tcPr marL="0" marR="0" marT="0" marB="0" anchor="ctr"/>
                </a:tc>
                <a:tc hMerge="1">
                  <a:txBody>
                    <a:bodyPr/>
                    <a:lstStyle/>
                    <a:p>
                      <a:pPr marL="0" marR="0" indent="24765"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gridSpan="5">
                  <a:txBody>
                    <a:bodyPr/>
                    <a:lstStyle/>
                    <a:p>
                      <a:pPr marL="57150" marR="0" algn="just">
                        <a:lnSpc>
                          <a:spcPct val="115000"/>
                        </a:lnSpc>
                        <a:spcBef>
                          <a:spcPts val="0"/>
                        </a:spcBef>
                        <a:spcAft>
                          <a:spcPts val="0"/>
                        </a:spcAft>
                      </a:pPr>
                      <a:r>
                        <a:rPr lang="en-US" sz="1200" b="1" dirty="0">
                          <a:solidFill>
                            <a:srgbClr val="FF0000"/>
                          </a:solidFill>
                          <a:latin typeface="Times New Roman"/>
                          <a:ea typeface="Times New Roman"/>
                          <a:cs typeface="Times New Roman"/>
                        </a:rPr>
                        <a:t>P Mobilizing </a:t>
                      </a:r>
                      <a:r>
                        <a:rPr lang="en-US" sz="1200" b="1" dirty="0" err="1">
                          <a:solidFill>
                            <a:srgbClr val="FF0000"/>
                          </a:solidFill>
                          <a:latin typeface="Times New Roman"/>
                          <a:ea typeface="Times New Roman"/>
                          <a:cs typeface="Times New Roman"/>
                        </a:rPr>
                        <a:t>Biofertilizers</a:t>
                      </a:r>
                      <a:endParaRPr lang="en-US" sz="1100" dirty="0">
                        <a:solidFill>
                          <a:srgbClr val="FF0000"/>
                        </a:solidFill>
                        <a:latin typeface="Calibri"/>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5064">
                <a:tc>
                  <a:txBody>
                    <a:bodyPr/>
                    <a:lstStyle/>
                    <a:p>
                      <a:pPr marL="0" marR="0" algn="just">
                        <a:lnSpc>
                          <a:spcPct val="115000"/>
                        </a:lnSpc>
                        <a:spcBef>
                          <a:spcPts val="0"/>
                        </a:spcBef>
                        <a:spcAft>
                          <a:spcPts val="0"/>
                        </a:spcAft>
                      </a:pPr>
                      <a:r>
                        <a:rPr lang="en-US" sz="1200">
                          <a:latin typeface="Times New Roman"/>
                          <a:ea typeface="Times New Roman"/>
                          <a:cs typeface="Times New Roman"/>
                        </a:rPr>
                        <a:t>1.</a:t>
                      </a:r>
                      <a:endParaRPr lang="en-US" sz="1100">
                        <a:latin typeface="Calibri"/>
                        <a:ea typeface="Times New Roman"/>
                        <a:cs typeface="Times New Roman"/>
                      </a:endParaRPr>
                    </a:p>
                  </a:txBody>
                  <a:tcPr marL="0" marR="0" marT="0" marB="0" anchor="ctr"/>
                </a:tc>
                <a:tc gridSpan="2">
                  <a:txBody>
                    <a:bodyPr/>
                    <a:lstStyle/>
                    <a:p>
                      <a:pPr marL="66040" marR="0" algn="just">
                        <a:lnSpc>
                          <a:spcPct val="115000"/>
                        </a:lnSpc>
                        <a:spcBef>
                          <a:spcPts val="0"/>
                        </a:spcBef>
                        <a:spcAft>
                          <a:spcPts val="0"/>
                        </a:spcAft>
                      </a:pPr>
                      <a:r>
                        <a:rPr lang="en-US" sz="1200">
                          <a:latin typeface="Times New Roman"/>
                          <a:ea typeface="Times New Roman"/>
                          <a:cs typeface="Times New Roman"/>
                        </a:rPr>
                        <a:t>Arbuscular mycorrhiza</a:t>
                      </a:r>
                      <a:endParaRPr lang="en-US" sz="1100">
                        <a:latin typeface="Calibri"/>
                        <a:ea typeface="Times New Roman"/>
                        <a:cs typeface="Times New Roman"/>
                      </a:endParaRPr>
                    </a:p>
                  </a:txBody>
                  <a:tcPr marL="0" marR="0" marT="0" marB="0" anchor="ctr"/>
                </a:tc>
                <a:tc hMerge="1">
                  <a:txBody>
                    <a:bodyPr/>
                    <a:lstStyle/>
                    <a:p>
                      <a:pPr marL="6604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81915" marR="0" algn="just">
                        <a:lnSpc>
                          <a:spcPct val="115000"/>
                        </a:lnSpc>
                        <a:spcBef>
                          <a:spcPts val="0"/>
                        </a:spcBef>
                        <a:spcAft>
                          <a:spcPts val="0"/>
                        </a:spcAft>
                      </a:pPr>
                      <a:r>
                        <a:rPr lang="en-US" sz="1200" i="1">
                          <a:latin typeface="Times New Roman"/>
                          <a:ea typeface="Times New Roman"/>
                          <a:cs typeface="Times New Roman"/>
                        </a:rPr>
                        <a:t>Glomus sp.,Gigaspora sp.,Acaulospora sp.</a:t>
                      </a:r>
                      <a:r>
                        <a:rPr lang="en-US" sz="1200">
                          <a:latin typeface="Times New Roman"/>
                          <a:ea typeface="Times New Roman"/>
                          <a:cs typeface="Times New Roman"/>
                        </a:rPr>
                        <a:t>, </a:t>
                      </a:r>
                      <a:br>
                        <a:rPr lang="en-US" sz="1200">
                          <a:latin typeface="Times New Roman"/>
                          <a:ea typeface="Times New Roman"/>
                          <a:cs typeface="Times New Roman"/>
                        </a:rPr>
                      </a:br>
                      <a:r>
                        <a:rPr lang="en-US" sz="1200" i="1">
                          <a:latin typeface="Times New Roman"/>
                          <a:ea typeface="Times New Roman"/>
                          <a:cs typeface="Times New Roman"/>
                        </a:rPr>
                        <a:t>Scutellospora sp. </a:t>
                      </a:r>
                      <a:r>
                        <a:rPr lang="en-US" sz="1200">
                          <a:latin typeface="Times New Roman"/>
                          <a:ea typeface="Times New Roman"/>
                          <a:cs typeface="Times New Roman"/>
                        </a:rPr>
                        <a:t>&amp; </a:t>
                      </a:r>
                      <a:r>
                        <a:rPr lang="en-US" sz="1200" i="1">
                          <a:latin typeface="Times New Roman"/>
                          <a:ea typeface="Times New Roman"/>
                          <a:cs typeface="Times New Roman"/>
                        </a:rPr>
                        <a:t>Sclerocystis sp.</a:t>
                      </a:r>
                      <a:endParaRPr lang="en-US" sz="1100">
                        <a:latin typeface="Calibri"/>
                        <a:ea typeface="Times New Roman"/>
                        <a:cs typeface="Times New Roman"/>
                      </a:endParaRPr>
                    </a:p>
                  </a:txBody>
                  <a:tcPr marL="0" marR="0" marT="0" marB="0" anchor="ctr"/>
                </a:tc>
                <a:tc hMerge="1">
                  <a:txBody>
                    <a:bodyPr/>
                    <a:lstStyle/>
                    <a:p>
                      <a:pPr marL="81915"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317532">
                <a:tc>
                  <a:txBody>
                    <a:bodyPr/>
                    <a:lstStyle/>
                    <a:p>
                      <a:pPr marL="0" marR="0" algn="just">
                        <a:lnSpc>
                          <a:spcPct val="115000"/>
                        </a:lnSpc>
                        <a:spcBef>
                          <a:spcPts val="0"/>
                        </a:spcBef>
                        <a:spcAft>
                          <a:spcPts val="0"/>
                        </a:spcAft>
                      </a:pPr>
                      <a:r>
                        <a:rPr lang="en-US" sz="1200">
                          <a:latin typeface="Times New Roman"/>
                          <a:ea typeface="Times New Roman"/>
                          <a:cs typeface="Times New Roman"/>
                        </a:rPr>
                        <a:t>2.</a:t>
                      </a:r>
                      <a:endParaRPr lang="en-US" sz="1100">
                        <a:latin typeface="Calibri"/>
                        <a:ea typeface="Times New Roman"/>
                        <a:cs typeface="Times New Roman"/>
                      </a:endParaRPr>
                    </a:p>
                  </a:txBody>
                  <a:tcPr marL="0" marR="0" marT="0" marB="0" anchor="ctr"/>
                </a:tc>
                <a:tc gridSpan="2">
                  <a:txBody>
                    <a:bodyPr/>
                    <a:lstStyle/>
                    <a:p>
                      <a:pPr marL="66040" marR="0" algn="just">
                        <a:lnSpc>
                          <a:spcPct val="115000"/>
                        </a:lnSpc>
                        <a:spcBef>
                          <a:spcPts val="0"/>
                        </a:spcBef>
                        <a:spcAft>
                          <a:spcPts val="0"/>
                        </a:spcAft>
                      </a:pPr>
                      <a:r>
                        <a:rPr lang="en-US" sz="1200">
                          <a:latin typeface="Times New Roman"/>
                          <a:ea typeface="Times New Roman"/>
                          <a:cs typeface="Times New Roman"/>
                        </a:rPr>
                        <a:t>Ectomycorrhiza</a:t>
                      </a:r>
                      <a:endParaRPr lang="en-US" sz="1100">
                        <a:latin typeface="Calibri"/>
                        <a:ea typeface="Times New Roman"/>
                        <a:cs typeface="Times New Roman"/>
                      </a:endParaRPr>
                    </a:p>
                  </a:txBody>
                  <a:tcPr marL="0" marR="0" marT="0" marB="0" anchor="ctr"/>
                </a:tc>
                <a:tc hMerge="1">
                  <a:txBody>
                    <a:bodyPr/>
                    <a:lstStyle/>
                    <a:p>
                      <a:pPr marL="6604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i="1">
                          <a:latin typeface="Times New Roman"/>
                          <a:ea typeface="Times New Roman"/>
                          <a:cs typeface="Times New Roman"/>
                        </a:rPr>
                        <a:t>Laccaria sp., Pisolithus sp.</a:t>
                      </a:r>
                      <a:r>
                        <a:rPr lang="en-US" sz="1200">
                          <a:latin typeface="Times New Roman"/>
                          <a:ea typeface="Times New Roman"/>
                          <a:cs typeface="Times New Roman"/>
                        </a:rPr>
                        <a:t>, </a:t>
                      </a:r>
                      <a:r>
                        <a:rPr lang="en-US" sz="1200" i="1">
                          <a:latin typeface="Times New Roman"/>
                          <a:ea typeface="Times New Roman"/>
                          <a:cs typeface="Times New Roman"/>
                        </a:rPr>
                        <a:t>Boletus sp.</a:t>
                      </a:r>
                      <a:r>
                        <a:rPr lang="en-US" sz="1200">
                          <a:latin typeface="Times New Roman"/>
                          <a:ea typeface="Times New Roman"/>
                          <a:cs typeface="Times New Roman"/>
                        </a:rPr>
                        <a:t>, </a:t>
                      </a:r>
                      <a:r>
                        <a:rPr lang="en-US" sz="1200" i="1">
                          <a:latin typeface="Times New Roman"/>
                          <a:ea typeface="Times New Roman"/>
                          <a:cs typeface="Times New Roman"/>
                        </a:rPr>
                        <a:t>Amanita sp.</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a:txBody>
                    <a:bodyPr/>
                    <a:lstStyle/>
                    <a:p>
                      <a:pPr marL="0" marR="0" algn="just">
                        <a:lnSpc>
                          <a:spcPct val="115000"/>
                        </a:lnSpc>
                        <a:spcBef>
                          <a:spcPts val="0"/>
                        </a:spcBef>
                        <a:spcAft>
                          <a:spcPts val="0"/>
                        </a:spcAft>
                      </a:pPr>
                      <a:r>
                        <a:rPr lang="en-US" sz="1200">
                          <a:latin typeface="Times New Roman"/>
                          <a:ea typeface="Times New Roman"/>
                          <a:cs typeface="Times New Roman"/>
                        </a:rPr>
                        <a:t>3.</a:t>
                      </a:r>
                      <a:endParaRPr lang="en-US" sz="1100">
                        <a:latin typeface="Calibri"/>
                        <a:ea typeface="Times New Roman"/>
                        <a:cs typeface="Times New Roman"/>
                      </a:endParaRPr>
                    </a:p>
                  </a:txBody>
                  <a:tcPr marL="0" marR="0" marT="0" marB="0" anchor="ctr"/>
                </a:tc>
                <a:tc gridSpan="2">
                  <a:txBody>
                    <a:bodyPr/>
                    <a:lstStyle/>
                    <a:p>
                      <a:pPr marL="66040" marR="0" algn="just">
                        <a:lnSpc>
                          <a:spcPct val="115000"/>
                        </a:lnSpc>
                        <a:spcBef>
                          <a:spcPts val="0"/>
                        </a:spcBef>
                        <a:spcAft>
                          <a:spcPts val="0"/>
                        </a:spcAft>
                      </a:pPr>
                      <a:r>
                        <a:rPr lang="en-US" sz="1200">
                          <a:latin typeface="Times New Roman"/>
                          <a:ea typeface="Times New Roman"/>
                          <a:cs typeface="Times New Roman"/>
                        </a:rPr>
                        <a:t>Ericoid mycorrhizae</a:t>
                      </a:r>
                      <a:endParaRPr lang="en-US" sz="1100">
                        <a:latin typeface="Calibri"/>
                        <a:ea typeface="Times New Roman"/>
                        <a:cs typeface="Times New Roman"/>
                      </a:endParaRPr>
                    </a:p>
                  </a:txBody>
                  <a:tcPr marL="0" marR="0" marT="0" marB="0" anchor="ctr"/>
                </a:tc>
                <a:tc hMerge="1">
                  <a:txBody>
                    <a:bodyPr/>
                    <a:lstStyle/>
                    <a:p>
                      <a:pPr marL="6604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i="1">
                          <a:latin typeface="Times New Roman"/>
                          <a:ea typeface="Times New Roman"/>
                          <a:cs typeface="Times New Roman"/>
                        </a:rPr>
                        <a:t>Pezizella ericae</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a:txBody>
                    <a:bodyPr/>
                    <a:lstStyle/>
                    <a:p>
                      <a:pPr marL="0" marR="0" algn="just">
                        <a:lnSpc>
                          <a:spcPct val="115000"/>
                        </a:lnSpc>
                        <a:spcBef>
                          <a:spcPts val="0"/>
                        </a:spcBef>
                        <a:spcAft>
                          <a:spcPts val="0"/>
                        </a:spcAft>
                      </a:pPr>
                      <a:r>
                        <a:rPr lang="en-US" sz="1200">
                          <a:latin typeface="Times New Roman"/>
                          <a:ea typeface="Times New Roman"/>
                          <a:cs typeface="Times New Roman"/>
                        </a:rPr>
                        <a:t>4.</a:t>
                      </a:r>
                      <a:endParaRPr lang="en-US" sz="1100">
                        <a:latin typeface="Calibri"/>
                        <a:ea typeface="Times New Roman"/>
                        <a:cs typeface="Times New Roman"/>
                      </a:endParaRPr>
                    </a:p>
                  </a:txBody>
                  <a:tcPr marL="0" marR="0" marT="0" marB="0" anchor="ctr"/>
                </a:tc>
                <a:tc gridSpan="2">
                  <a:txBody>
                    <a:bodyPr/>
                    <a:lstStyle/>
                    <a:p>
                      <a:pPr marL="66040" marR="0" algn="just">
                        <a:lnSpc>
                          <a:spcPct val="115000"/>
                        </a:lnSpc>
                        <a:spcBef>
                          <a:spcPts val="0"/>
                        </a:spcBef>
                        <a:spcAft>
                          <a:spcPts val="0"/>
                        </a:spcAft>
                      </a:pPr>
                      <a:r>
                        <a:rPr lang="en-US" sz="1200">
                          <a:latin typeface="Times New Roman"/>
                          <a:ea typeface="Times New Roman"/>
                          <a:cs typeface="Times New Roman"/>
                        </a:rPr>
                        <a:t>Orchid mycorrhiza</a:t>
                      </a:r>
                      <a:endParaRPr lang="en-US" sz="1100">
                        <a:latin typeface="Calibri"/>
                        <a:ea typeface="Times New Roman"/>
                        <a:cs typeface="Times New Roman"/>
                      </a:endParaRPr>
                    </a:p>
                  </a:txBody>
                  <a:tcPr marL="0" marR="0" marT="0" marB="0" anchor="ctr"/>
                </a:tc>
                <a:tc hMerge="1">
                  <a:txBody>
                    <a:bodyPr/>
                    <a:lstStyle/>
                    <a:p>
                      <a:pPr marL="6604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0" marR="0" algn="just">
                        <a:lnSpc>
                          <a:spcPct val="115000"/>
                        </a:lnSpc>
                        <a:spcBef>
                          <a:spcPts val="0"/>
                        </a:spcBef>
                        <a:spcAft>
                          <a:spcPts val="0"/>
                        </a:spcAft>
                      </a:pPr>
                      <a:r>
                        <a:rPr lang="en-US" sz="1200" i="1">
                          <a:latin typeface="Times New Roman"/>
                          <a:ea typeface="Times New Roman"/>
                          <a:cs typeface="Times New Roman"/>
                        </a:rPr>
                        <a:t>Rhizoctonia solani</a:t>
                      </a:r>
                      <a:endParaRPr lang="en-US" sz="1100">
                        <a:latin typeface="Calibri"/>
                        <a:ea typeface="Times New Roman"/>
                        <a:cs typeface="Times New Roman"/>
                      </a:endParaRPr>
                    </a:p>
                  </a:txBody>
                  <a:tcPr marL="0" marR="0" marT="0" marB="0" anchor="ctr"/>
                </a:tc>
                <a:tc hMerge="1">
                  <a:txBody>
                    <a:bodyPr/>
                    <a:lstStyle/>
                    <a:p>
                      <a:pPr marL="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r>
              <a:tr h="279950">
                <a:tc gridSpan="5">
                  <a:txBody>
                    <a:bodyPr/>
                    <a:lstStyle/>
                    <a:p>
                      <a:pPr marL="0" marR="0" indent="285750" algn="just">
                        <a:lnSpc>
                          <a:spcPct val="115000"/>
                        </a:lnSpc>
                        <a:spcBef>
                          <a:spcPts val="0"/>
                        </a:spcBef>
                        <a:spcAft>
                          <a:spcPts val="0"/>
                        </a:spcAft>
                      </a:pPr>
                      <a:r>
                        <a:rPr lang="en-US" sz="1200" b="1" dirty="0" err="1">
                          <a:solidFill>
                            <a:srgbClr val="FF0000"/>
                          </a:solidFill>
                          <a:latin typeface="Times New Roman"/>
                          <a:ea typeface="Times New Roman"/>
                          <a:cs typeface="Times New Roman"/>
                        </a:rPr>
                        <a:t>Biofertilizers</a:t>
                      </a:r>
                      <a:r>
                        <a:rPr lang="en-US" sz="1200" b="1" dirty="0">
                          <a:solidFill>
                            <a:srgbClr val="FF0000"/>
                          </a:solidFill>
                          <a:latin typeface="Times New Roman"/>
                          <a:ea typeface="Times New Roman"/>
                          <a:cs typeface="Times New Roman"/>
                        </a:rPr>
                        <a:t> for Micro nutrients</a:t>
                      </a:r>
                      <a:endParaRPr lang="en-US" sz="1100" dirty="0">
                        <a:solidFill>
                          <a:srgbClr val="FF0000"/>
                        </a:solidFill>
                        <a:latin typeface="Calibri"/>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950">
                <a:tc>
                  <a:txBody>
                    <a:bodyPr/>
                    <a:lstStyle/>
                    <a:p>
                      <a:pPr marL="0" marR="0" algn="just">
                        <a:lnSpc>
                          <a:spcPct val="115000"/>
                        </a:lnSpc>
                        <a:spcBef>
                          <a:spcPts val="0"/>
                        </a:spcBef>
                        <a:spcAft>
                          <a:spcPts val="0"/>
                        </a:spcAft>
                      </a:pPr>
                      <a:r>
                        <a:rPr lang="en-US" sz="1200">
                          <a:latin typeface="Times New Roman"/>
                          <a:ea typeface="Times New Roman"/>
                          <a:cs typeface="Times New Roman"/>
                        </a:rPr>
                        <a:t>1.</a:t>
                      </a:r>
                      <a:endParaRPr lang="en-US" sz="1100">
                        <a:latin typeface="Calibri"/>
                        <a:ea typeface="Times New Roman"/>
                        <a:cs typeface="Times New Roman"/>
                      </a:endParaRPr>
                    </a:p>
                  </a:txBody>
                  <a:tcPr marL="0" marR="0" marT="0" marB="0" anchor="ctr"/>
                </a:tc>
                <a:tc gridSpan="3">
                  <a:txBody>
                    <a:bodyPr/>
                    <a:lstStyle/>
                    <a:p>
                      <a:pPr marL="8890" marR="0" algn="just">
                        <a:lnSpc>
                          <a:spcPct val="115000"/>
                        </a:lnSpc>
                        <a:spcBef>
                          <a:spcPts val="0"/>
                        </a:spcBef>
                        <a:spcAft>
                          <a:spcPts val="0"/>
                        </a:spcAft>
                      </a:pPr>
                      <a:r>
                        <a:rPr lang="en-US" sz="1200" dirty="0">
                          <a:latin typeface="Times New Roman"/>
                          <a:ea typeface="Times New Roman"/>
                          <a:cs typeface="Times New Roman"/>
                        </a:rPr>
                        <a:t>Silicate and Zinc </a:t>
                      </a:r>
                      <a:r>
                        <a:rPr lang="en-US" sz="1200" dirty="0" err="1">
                          <a:latin typeface="Times New Roman"/>
                          <a:ea typeface="Times New Roman"/>
                          <a:cs typeface="Times New Roman"/>
                        </a:rPr>
                        <a:t>solubilizers</a:t>
                      </a:r>
                      <a:endParaRPr lang="en-US" sz="1100" dirty="0">
                        <a:latin typeface="Calibri"/>
                        <a:ea typeface="Times New Roman"/>
                        <a:cs typeface="Times New Roman"/>
                      </a:endParaRPr>
                    </a:p>
                  </a:txBody>
                  <a:tcPr marL="0" marR="0" marT="0" marB="0" anchor="ctr"/>
                </a:tc>
                <a:tc hMerge="1">
                  <a:txBody>
                    <a:bodyPr/>
                    <a:lstStyle/>
                    <a:p>
                      <a:pPr marL="889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hMerge="1">
                  <a:txBody>
                    <a:bodyPr/>
                    <a:lstStyle/>
                    <a:p>
                      <a:endParaRPr lang="en-US"/>
                    </a:p>
                  </a:txBody>
                  <a:tcPr/>
                </a:tc>
                <a:tc>
                  <a:txBody>
                    <a:bodyPr/>
                    <a:lstStyle/>
                    <a:p>
                      <a:pPr marL="81915" marR="0" algn="just">
                        <a:lnSpc>
                          <a:spcPct val="115000"/>
                        </a:lnSpc>
                        <a:spcBef>
                          <a:spcPts val="0"/>
                        </a:spcBef>
                        <a:spcAft>
                          <a:spcPts val="0"/>
                        </a:spcAft>
                      </a:pPr>
                      <a:r>
                        <a:rPr lang="en-US" sz="1200" i="1">
                          <a:latin typeface="Times New Roman"/>
                          <a:ea typeface="Times New Roman"/>
                          <a:cs typeface="Times New Roman"/>
                        </a:rPr>
                        <a:t>Bacillus</a:t>
                      </a:r>
                      <a:r>
                        <a:rPr lang="en-US" sz="1200">
                          <a:latin typeface="Times New Roman"/>
                          <a:ea typeface="Times New Roman"/>
                          <a:cs typeface="Times New Roman"/>
                        </a:rPr>
                        <a:t> sp.</a:t>
                      </a:r>
                      <a:endParaRPr lang="en-US" sz="1100">
                        <a:latin typeface="Calibri"/>
                        <a:ea typeface="Times New Roman"/>
                        <a:cs typeface="Times New Roman"/>
                      </a:endParaRPr>
                    </a:p>
                  </a:txBody>
                  <a:tcPr marL="0" marR="0" marT="0" marB="0" anchor="ctr"/>
                </a:tc>
              </a:tr>
              <a:tr h="279950">
                <a:tc gridSpan="5">
                  <a:txBody>
                    <a:bodyPr/>
                    <a:lstStyle/>
                    <a:p>
                      <a:pPr marL="57150" marR="0" algn="just">
                        <a:lnSpc>
                          <a:spcPct val="115000"/>
                        </a:lnSpc>
                        <a:spcBef>
                          <a:spcPts val="0"/>
                        </a:spcBef>
                        <a:spcAft>
                          <a:spcPts val="0"/>
                        </a:spcAft>
                      </a:pPr>
                      <a:r>
                        <a:rPr lang="en-US" sz="1200" b="1" dirty="0">
                          <a:solidFill>
                            <a:srgbClr val="FF0000"/>
                          </a:solidFill>
                          <a:latin typeface="Times New Roman"/>
                          <a:ea typeface="Times New Roman"/>
                          <a:cs typeface="Times New Roman"/>
                        </a:rPr>
                        <a:t>Plant Growth Promoting </a:t>
                      </a:r>
                      <a:r>
                        <a:rPr lang="en-US" sz="1200" b="1" dirty="0" err="1">
                          <a:solidFill>
                            <a:srgbClr val="FF0000"/>
                          </a:solidFill>
                          <a:latin typeface="Times New Roman"/>
                          <a:ea typeface="Times New Roman"/>
                          <a:cs typeface="Times New Roman"/>
                        </a:rPr>
                        <a:t>Rhizobacteria</a:t>
                      </a:r>
                      <a:r>
                        <a:rPr lang="en-US" sz="1200" b="1" dirty="0">
                          <a:solidFill>
                            <a:srgbClr val="FF0000"/>
                          </a:solidFill>
                          <a:latin typeface="Times New Roman"/>
                          <a:ea typeface="Times New Roman"/>
                          <a:cs typeface="Times New Roman"/>
                        </a:rPr>
                        <a:t> </a:t>
                      </a:r>
                      <a:endParaRPr lang="en-US" sz="1100" dirty="0">
                        <a:solidFill>
                          <a:srgbClr val="FF0000"/>
                        </a:solidFill>
                        <a:latin typeface="Calibri"/>
                        <a:ea typeface="Times New Roman"/>
                        <a:cs typeface="Times New Roman"/>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9950">
                <a:tc>
                  <a:txBody>
                    <a:bodyPr/>
                    <a:lstStyle/>
                    <a:p>
                      <a:pPr marL="0" marR="0" algn="just">
                        <a:lnSpc>
                          <a:spcPct val="115000"/>
                        </a:lnSpc>
                        <a:spcBef>
                          <a:spcPts val="0"/>
                        </a:spcBef>
                        <a:spcAft>
                          <a:spcPts val="0"/>
                        </a:spcAft>
                      </a:pPr>
                      <a:r>
                        <a:rPr lang="en-US" sz="1200">
                          <a:latin typeface="Times New Roman"/>
                          <a:ea typeface="Times New Roman"/>
                          <a:cs typeface="Times New Roman"/>
                        </a:rPr>
                        <a:t>1.</a:t>
                      </a:r>
                      <a:endParaRPr lang="en-US" sz="1100">
                        <a:latin typeface="Calibri"/>
                        <a:ea typeface="Times New Roman"/>
                        <a:cs typeface="Times New Roman"/>
                      </a:endParaRPr>
                    </a:p>
                  </a:txBody>
                  <a:tcPr marL="0" marR="0" marT="0" marB="0" anchor="ctr"/>
                </a:tc>
                <a:tc gridSpan="2">
                  <a:txBody>
                    <a:bodyPr/>
                    <a:lstStyle/>
                    <a:p>
                      <a:pPr marL="8890" marR="0" algn="just">
                        <a:lnSpc>
                          <a:spcPct val="115000"/>
                        </a:lnSpc>
                        <a:spcBef>
                          <a:spcPts val="0"/>
                        </a:spcBef>
                        <a:spcAft>
                          <a:spcPts val="0"/>
                        </a:spcAft>
                      </a:pPr>
                      <a:r>
                        <a:rPr lang="en-US" sz="1200">
                          <a:latin typeface="Times New Roman"/>
                          <a:ea typeface="Times New Roman"/>
                          <a:cs typeface="Times New Roman"/>
                        </a:rPr>
                        <a:t>Pseudomonas </a:t>
                      </a:r>
                      <a:endParaRPr lang="en-US" sz="1100">
                        <a:latin typeface="Calibri"/>
                        <a:ea typeface="Times New Roman"/>
                        <a:cs typeface="Times New Roman"/>
                      </a:endParaRPr>
                    </a:p>
                  </a:txBody>
                  <a:tcPr marL="0" marR="0" marT="0" marB="0" anchor="ctr"/>
                </a:tc>
                <a:tc hMerge="1">
                  <a:txBody>
                    <a:bodyPr/>
                    <a:lstStyle/>
                    <a:p>
                      <a:pPr marL="8890" marR="0" algn="just">
                        <a:lnSpc>
                          <a:spcPct val="115000"/>
                        </a:lnSpc>
                        <a:spcBef>
                          <a:spcPts val="0"/>
                        </a:spcBef>
                        <a:spcAft>
                          <a:spcPts val="0"/>
                        </a:spcAft>
                      </a:pPr>
                      <a:endParaRPr lang="en-US" sz="1100">
                        <a:latin typeface="Calibri"/>
                        <a:ea typeface="Times New Roman"/>
                        <a:cs typeface="Times New Roman"/>
                      </a:endParaRPr>
                    </a:p>
                  </a:txBody>
                  <a:tcPr marL="0" marR="0" marT="0" marB="0" anchor="ctr"/>
                </a:tc>
                <a:tc gridSpan="2">
                  <a:txBody>
                    <a:bodyPr/>
                    <a:lstStyle/>
                    <a:p>
                      <a:pPr marL="102235" marR="0" algn="just">
                        <a:lnSpc>
                          <a:spcPct val="115000"/>
                        </a:lnSpc>
                        <a:spcBef>
                          <a:spcPts val="0"/>
                        </a:spcBef>
                        <a:spcAft>
                          <a:spcPts val="0"/>
                        </a:spcAft>
                      </a:pPr>
                      <a:r>
                        <a:rPr lang="en-US" sz="1200" i="1" dirty="0">
                          <a:latin typeface="Times New Roman"/>
                          <a:ea typeface="Times New Roman"/>
                          <a:cs typeface="Times New Roman"/>
                        </a:rPr>
                        <a:t>Pseudomonas </a:t>
                      </a:r>
                      <a:r>
                        <a:rPr lang="en-US" sz="1200" i="1" dirty="0" err="1">
                          <a:latin typeface="Times New Roman"/>
                          <a:ea typeface="Times New Roman"/>
                          <a:cs typeface="Times New Roman"/>
                        </a:rPr>
                        <a:t>fluorescens</a:t>
                      </a:r>
                      <a:r>
                        <a:rPr lang="en-US" sz="1200" i="1" dirty="0">
                          <a:latin typeface="Times New Roman"/>
                          <a:ea typeface="Times New Roman"/>
                          <a:cs typeface="Times New Roman"/>
                        </a:rPr>
                        <a:t> </a:t>
                      </a:r>
                      <a:endParaRPr lang="en-US" sz="1100" dirty="0">
                        <a:latin typeface="Calibri"/>
                        <a:ea typeface="Times New Roman"/>
                        <a:cs typeface="Times New Roman"/>
                      </a:endParaRPr>
                    </a:p>
                  </a:txBody>
                  <a:tcPr marL="0" marR="0" marT="0" marB="0" anchor="ctr"/>
                </a:tc>
                <a:tc hMerge="1">
                  <a:txBody>
                    <a:bodyPr/>
                    <a:lstStyle/>
                    <a:p>
                      <a:endParaRPr lang="en-US"/>
                    </a:p>
                  </a:txBody>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28600"/>
            <a:ext cx="6851520" cy="5349107"/>
          </a:xfrm>
        </p:spPr>
        <p:txBody>
          <a:bodyPr/>
          <a:lstStyle/>
          <a:p>
            <a:pPr algn="just">
              <a:buNone/>
            </a:pPr>
            <a:r>
              <a:rPr lang="en-US" sz="2800" dirty="0" err="1" smtClean="0">
                <a:latin typeface="Times New Roman" pitchFamily="18" charset="0"/>
                <a:cs typeface="Times New Roman" pitchFamily="18" charset="0"/>
              </a:rPr>
              <a:t>Rhizobium</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is a soil habitat bacterium, which can able to colonize the legume  roots and fixes the atmospheric  nitrogen symbiotically. They are the most efficient  </a:t>
            </a:r>
            <a:r>
              <a:rPr lang="en-US" sz="2800" dirty="0" err="1" smtClean="0">
                <a:latin typeface="Times New Roman" pitchFamily="18" charset="0"/>
                <a:cs typeface="Times New Roman" pitchFamily="18" charset="0"/>
              </a:rPr>
              <a:t>biofertilizer</a:t>
            </a:r>
            <a:r>
              <a:rPr lang="en-US" sz="2800" dirty="0" smtClean="0">
                <a:latin typeface="Times New Roman" pitchFamily="18" charset="0"/>
                <a:cs typeface="Times New Roman" pitchFamily="18" charset="0"/>
              </a:rPr>
              <a:t> as per the quantity of nitrogen fixed concerned. They have seven genera and highly specific to form nodule in legumes, referred as cross inoculation group. </a:t>
            </a:r>
            <a:endParaRPr lang="en-US" sz="2800" dirty="0" smtClean="0">
              <a:latin typeface="Times New Roman" pitchFamily="18" charset="0"/>
              <a:cs typeface="Times New Roman" pitchFamily="18" charset="0"/>
            </a:endParaRPr>
          </a:p>
          <a:p>
            <a:pPr algn="just">
              <a:buNone/>
            </a:pPr>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457200"/>
            <a:ext cx="6851520" cy="5120507"/>
          </a:xfrm>
        </p:spPr>
        <p:txBody>
          <a:bodyPr/>
          <a:lstStyle/>
          <a:p>
            <a:pPr>
              <a:buNone/>
            </a:pPr>
            <a:r>
              <a:rPr lang="en-US" sz="3200" b="1" i="1" dirty="0" err="1" smtClean="0"/>
              <a:t>Azotobacter</a:t>
            </a:r>
            <a:r>
              <a:rPr lang="en-US" sz="3200" dirty="0" smtClean="0"/>
              <a:t> </a:t>
            </a:r>
            <a:endParaRPr lang="en-US" sz="3200" dirty="0" smtClean="0">
              <a:latin typeface="Times New Roman" pitchFamily="18" charset="0"/>
              <a:cs typeface="Times New Roman" pitchFamily="18" charset="0"/>
            </a:endParaRPr>
          </a:p>
          <a:p>
            <a:pPr algn="just">
              <a:buFont typeface="Wingdings" pitchFamily="2" charset="2"/>
              <a:buChar char="Ø"/>
            </a:pPr>
            <a:r>
              <a:rPr lang="en-US" sz="2800" dirty="0" smtClean="0">
                <a:latin typeface="Times New Roman" pitchFamily="18" charset="0"/>
                <a:cs typeface="Times New Roman" pitchFamily="18" charset="0"/>
              </a:rPr>
              <a:t>Of the several species of </a:t>
            </a:r>
            <a:r>
              <a:rPr lang="en-US" sz="2800" i="1" dirty="0" err="1" smtClean="0">
                <a:latin typeface="Times New Roman" pitchFamily="18" charset="0"/>
                <a:cs typeface="Times New Roman" pitchFamily="18" charset="0"/>
              </a:rPr>
              <a:t>Azotobacter</a:t>
            </a:r>
            <a:r>
              <a:rPr lang="en-US" sz="28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A. </a:t>
            </a:r>
            <a:r>
              <a:rPr lang="en-US" sz="2800" i="1" dirty="0" err="1" smtClean="0">
                <a:latin typeface="Times New Roman" pitchFamily="18" charset="0"/>
                <a:cs typeface="Times New Roman" pitchFamily="18" charset="0"/>
              </a:rPr>
              <a:t>chroococcum</a:t>
            </a:r>
            <a:r>
              <a:rPr lang="en-US" sz="2800" dirty="0" smtClean="0">
                <a:latin typeface="Times New Roman" pitchFamily="18" charset="0"/>
                <a:cs typeface="Times New Roman" pitchFamily="18" charset="0"/>
              </a:rPr>
              <a:t> happens to be the  dominant inhabitant in arable soils  </a:t>
            </a:r>
            <a:r>
              <a:rPr lang="en-US" sz="2800" dirty="0" err="1" smtClean="0">
                <a:latin typeface="Times New Roman" pitchFamily="18" charset="0"/>
                <a:cs typeface="Times New Roman" pitchFamily="18" charset="0"/>
              </a:rPr>
              <a:t>apable</a:t>
            </a:r>
            <a:r>
              <a:rPr lang="en-US" sz="2800" dirty="0" smtClean="0">
                <a:latin typeface="Times New Roman" pitchFamily="18" charset="0"/>
                <a:cs typeface="Times New Roman" pitchFamily="18" charset="0"/>
              </a:rPr>
              <a:t> of fixing N2 (2-15 mg N2 fixed /g of carbon source) in culture media. </a:t>
            </a:r>
          </a:p>
          <a:p>
            <a:pPr algn="just">
              <a:buFont typeface="Wingdings" pitchFamily="2" charset="2"/>
              <a:buChar char="Ø"/>
            </a:pPr>
            <a:r>
              <a:rPr lang="en-US" sz="2800" dirty="0" smtClean="0">
                <a:latin typeface="Times New Roman" pitchFamily="18" charset="0"/>
                <a:cs typeface="Times New Roman" pitchFamily="18" charset="0"/>
              </a:rPr>
              <a:t>The bacterium produces abundant slime which helps in soil aggregation. The numbers of </a:t>
            </a:r>
            <a:r>
              <a:rPr lang="en-US" sz="2800" i="1" dirty="0" smtClean="0">
                <a:latin typeface="Times New Roman" pitchFamily="18" charset="0"/>
                <a:cs typeface="Times New Roman" pitchFamily="18" charset="0"/>
              </a:rPr>
              <a:t>A. </a:t>
            </a:r>
            <a:r>
              <a:rPr lang="en-US" sz="2800" i="1" dirty="0" err="1" smtClean="0">
                <a:latin typeface="Times New Roman" pitchFamily="18" charset="0"/>
                <a:cs typeface="Times New Roman" pitchFamily="18" charset="0"/>
              </a:rPr>
              <a:t>chroococcum</a:t>
            </a:r>
            <a:r>
              <a:rPr lang="en-US" sz="2800" dirty="0" smtClean="0">
                <a:latin typeface="Times New Roman" pitchFamily="18" charset="0"/>
                <a:cs typeface="Times New Roman" pitchFamily="18" charset="0"/>
              </a:rPr>
              <a:t> in Indian  soils rarely exceeds 105/g soil due to  lack of organic matter and the presence of antagonistic microorganisms in soil.</a:t>
            </a:r>
          </a:p>
          <a:p>
            <a:pPr>
              <a:buNone/>
            </a:pPr>
            <a:endParaRPr lang="en-US" sz="3200"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81000"/>
            <a:ext cx="7003920" cy="5196707"/>
          </a:xfrm>
        </p:spPr>
        <p:txBody>
          <a:bodyPr/>
          <a:lstStyle/>
          <a:p>
            <a:r>
              <a:rPr lang="en-US" b="1" dirty="0" err="1" smtClean="0"/>
              <a:t>Azospirillum</a:t>
            </a:r>
            <a:r>
              <a:rPr lang="en-US" dirty="0" smtClean="0"/>
              <a:t> </a:t>
            </a:r>
          </a:p>
          <a:p>
            <a:pPr algn="just"/>
            <a:r>
              <a:rPr lang="en-US" sz="2800" i="1" dirty="0" err="1" smtClean="0">
                <a:latin typeface="Times New Roman" pitchFamily="18" charset="0"/>
                <a:cs typeface="Times New Roman" pitchFamily="18" charset="0"/>
              </a:rPr>
              <a:t>Azospirillum</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lipoferum</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and </a:t>
            </a:r>
            <a:r>
              <a:rPr lang="en-US" sz="2800" i="1" dirty="0" smtClean="0">
                <a:latin typeface="Times New Roman" pitchFamily="18" charset="0"/>
                <a:cs typeface="Times New Roman" pitchFamily="18" charset="0"/>
              </a:rPr>
              <a:t>A. </a:t>
            </a:r>
            <a:r>
              <a:rPr lang="en-US" sz="2800" i="1" dirty="0" err="1" smtClean="0">
                <a:latin typeface="Times New Roman" pitchFamily="18" charset="0"/>
                <a:cs typeface="Times New Roman" pitchFamily="18" charset="0"/>
              </a:rPr>
              <a:t>brasilense</a:t>
            </a:r>
            <a:r>
              <a:rPr lang="en-US" sz="2800"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Spirillum</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lipoferum</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 earlier literature) are primary inhabitants of soil, the </a:t>
            </a:r>
            <a:r>
              <a:rPr lang="en-US" sz="2800" dirty="0" err="1" smtClean="0">
                <a:latin typeface="Times New Roman" pitchFamily="18" charset="0"/>
                <a:cs typeface="Times New Roman" pitchFamily="18" charset="0"/>
              </a:rPr>
              <a:t>rhizosphere</a:t>
            </a:r>
            <a:r>
              <a:rPr lang="en-US" sz="2800" dirty="0" smtClean="0">
                <a:latin typeface="Times New Roman" pitchFamily="18" charset="0"/>
                <a:cs typeface="Times New Roman" pitchFamily="18" charset="0"/>
              </a:rPr>
              <a:t> and intercellular spaces of root cortex of </a:t>
            </a:r>
            <a:r>
              <a:rPr lang="en-US" sz="2800" dirty="0" err="1" smtClean="0">
                <a:latin typeface="Times New Roman" pitchFamily="18" charset="0"/>
                <a:cs typeface="Times New Roman" pitchFamily="18" charset="0"/>
              </a:rPr>
              <a:t>graminaceous</a:t>
            </a:r>
            <a:r>
              <a:rPr lang="en-US" sz="2800" dirty="0" smtClean="0">
                <a:latin typeface="Times New Roman" pitchFamily="18" charset="0"/>
                <a:cs typeface="Times New Roman" pitchFamily="18" charset="0"/>
              </a:rPr>
              <a:t> plants. They perform the associative symbiotic relation with the </a:t>
            </a:r>
            <a:r>
              <a:rPr lang="en-US" sz="2800" dirty="0" err="1" smtClean="0">
                <a:latin typeface="Times New Roman" pitchFamily="18" charset="0"/>
                <a:cs typeface="Times New Roman" pitchFamily="18" charset="0"/>
              </a:rPr>
              <a:t>graminaceous</a:t>
            </a:r>
            <a:r>
              <a:rPr lang="en-US" sz="2800" dirty="0" smtClean="0">
                <a:latin typeface="Times New Roman" pitchFamily="18" charset="0"/>
                <a:cs typeface="Times New Roman" pitchFamily="18" charset="0"/>
              </a:rPr>
              <a:t>  plants.  </a:t>
            </a:r>
          </a:p>
          <a:p>
            <a:pPr algn="just"/>
            <a:r>
              <a:rPr lang="en-US" sz="2800" dirty="0" smtClean="0">
                <a:latin typeface="Times New Roman" pitchFamily="18" charset="0"/>
                <a:cs typeface="Times New Roman" pitchFamily="18" charset="0"/>
              </a:rPr>
              <a:t>Apart from nitrogen fixation, growth promoting substance production (IAA), disease resistance and drought  tolerance are some of the additional benefits due to </a:t>
            </a:r>
            <a:r>
              <a:rPr lang="en-US" sz="2800" i="1" dirty="0" err="1" smtClean="0">
                <a:latin typeface="Times New Roman" pitchFamily="18" charset="0"/>
                <a:cs typeface="Times New Roman" pitchFamily="18" charset="0"/>
              </a:rPr>
              <a:t>Azospirillum</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inoculation.</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228600"/>
            <a:ext cx="6851520" cy="5349107"/>
          </a:xfrm>
        </p:spPr>
        <p:txBody>
          <a:bodyPr/>
          <a:lstStyle/>
          <a:p>
            <a:r>
              <a:rPr lang="en-US" b="1" i="1" dirty="0" err="1" smtClean="0"/>
              <a:t>Azolla</a:t>
            </a:r>
            <a:endParaRPr lang="en-US" dirty="0" smtClean="0"/>
          </a:p>
          <a:p>
            <a:pPr algn="just"/>
            <a:r>
              <a:rPr lang="en-US" sz="2800" i="1" dirty="0" err="1" smtClean="0">
                <a:latin typeface="Times New Roman" pitchFamily="18" charset="0"/>
                <a:cs typeface="Times New Roman" pitchFamily="18" charset="0"/>
              </a:rPr>
              <a:t>Azolla</a:t>
            </a:r>
            <a:r>
              <a:rPr lang="en-US" sz="2800" dirty="0" smtClean="0">
                <a:latin typeface="Times New Roman" pitchFamily="18" charset="0"/>
                <a:cs typeface="Times New Roman" pitchFamily="18" charset="0"/>
              </a:rPr>
              <a:t> is a free-floating water fern that floats in water and fixes atmospheric nitrogen in association with nitrogen fixing blue green alga </a:t>
            </a:r>
            <a:r>
              <a:rPr lang="en-US" sz="2800" i="1" dirty="0" smtClean="0">
                <a:latin typeface="Times New Roman" pitchFamily="18" charset="0"/>
                <a:cs typeface="Times New Roman" pitchFamily="18" charset="0"/>
              </a:rPr>
              <a:t>Anabaena</a:t>
            </a:r>
            <a:r>
              <a:rPr lang="en-US" sz="2800"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azollae</a:t>
            </a:r>
            <a:r>
              <a:rPr lang="en-US" sz="2800"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Azolla</a:t>
            </a:r>
            <a:r>
              <a:rPr lang="en-US" sz="2800" dirty="0" smtClean="0">
                <a:latin typeface="Times New Roman" pitchFamily="18" charset="0"/>
                <a:cs typeface="Times New Roman" pitchFamily="18" charset="0"/>
              </a:rPr>
              <a:t> fronds consist of </a:t>
            </a:r>
            <a:r>
              <a:rPr lang="en-US" sz="2800" dirty="0" err="1" smtClean="0">
                <a:latin typeface="Times New Roman" pitchFamily="18" charset="0"/>
                <a:cs typeface="Times New Roman" pitchFamily="18" charset="0"/>
              </a:rPr>
              <a:t>sporophyte</a:t>
            </a:r>
            <a:r>
              <a:rPr lang="en-US" sz="2800" dirty="0" smtClean="0">
                <a:latin typeface="Times New Roman" pitchFamily="18" charset="0"/>
                <a:cs typeface="Times New Roman" pitchFamily="18" charset="0"/>
              </a:rPr>
              <a:t> with a floating rhizome and small overlapping bi-lobed leaves and roots. Rice growing areas in South East Asia and other third World countries  have recently been evincing increased interest in the use of the symbiotic N2 fixing water fern </a:t>
            </a:r>
            <a:r>
              <a:rPr lang="en-US" sz="2800" i="1" dirty="0" err="1" smtClean="0">
                <a:latin typeface="Times New Roman" pitchFamily="18" charset="0"/>
                <a:cs typeface="Times New Roman" pitchFamily="18" charset="0"/>
              </a:rPr>
              <a:t>Azolla</a:t>
            </a:r>
            <a:r>
              <a:rPr lang="en-US" sz="2800" dirty="0" smtClean="0">
                <a:latin typeface="Times New Roman" pitchFamily="18" charset="0"/>
                <a:cs typeface="Times New Roman" pitchFamily="18" charset="0"/>
              </a:rPr>
              <a:t> either as an alternate nitrogen sources or as a supplement to commercial nitrogen fertilizers.</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Azolla</a:t>
            </a:r>
            <a:r>
              <a:rPr lang="en-US" sz="2800" dirty="0" smtClean="0">
                <a:latin typeface="Times New Roman" pitchFamily="18" charset="0"/>
                <a:cs typeface="Times New Roman" pitchFamily="18" charset="0"/>
              </a:rPr>
              <a:t> is used as </a:t>
            </a:r>
            <a:r>
              <a:rPr lang="en-US" sz="2800" dirty="0" err="1" smtClean="0">
                <a:latin typeface="Times New Roman" pitchFamily="18" charset="0"/>
                <a:cs typeface="Times New Roman" pitchFamily="18" charset="0"/>
              </a:rPr>
              <a:t>biofertilizer</a:t>
            </a:r>
            <a:r>
              <a:rPr lang="en-US" sz="2800" dirty="0" smtClean="0">
                <a:latin typeface="Times New Roman" pitchFamily="18" charset="0"/>
                <a:cs typeface="Times New Roman" pitchFamily="18" charset="0"/>
              </a:rPr>
              <a:t>  for wetland rice and it is known to contribute 40-60 kg N/ha per rice crop</a:t>
            </a:r>
            <a:r>
              <a:rPr lang="en-US" sz="2800" dirty="0" smtClean="0">
                <a:latin typeface="Times New Roman" pitchFamily="18" charset="0"/>
                <a:cs typeface="Times New Roman" pitchFamily="18" charset="0"/>
              </a:rPr>
              <a:t>.</a:t>
            </a:r>
            <a:r>
              <a:rPr lang="en-US" dirty="0" smtClean="0"/>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Constraints in </a:t>
            </a:r>
            <a:r>
              <a:rPr lang="en-US" b="1" dirty="0" err="1" smtClean="0">
                <a:solidFill>
                  <a:srgbClr val="FF0000"/>
                </a:solidFill>
                <a:latin typeface="Times New Roman" pitchFamily="18" charset="0"/>
                <a:cs typeface="Times New Roman" pitchFamily="18" charset="0"/>
              </a:rPr>
              <a:t>biofertilizer</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1676400" y="1604329"/>
            <a:ext cx="7003920" cy="3973378"/>
          </a:xfrm>
        </p:spPr>
        <p:txBody>
          <a:bodyPr/>
          <a:lstStyle/>
          <a:p>
            <a:pPr>
              <a:buFont typeface="Wingdings" pitchFamily="2" charset="2"/>
              <a:buChar char="Ø"/>
            </a:pPr>
            <a:r>
              <a:rPr lang="en-US" dirty="0" smtClean="0">
                <a:latin typeface="Times New Roman" pitchFamily="18" charset="0"/>
                <a:cs typeface="Times New Roman" pitchFamily="18" charset="0"/>
              </a:rPr>
              <a:t>Technological constraints</a:t>
            </a:r>
          </a:p>
          <a:p>
            <a:pPr>
              <a:buFont typeface="Wingdings" pitchFamily="2" charset="2"/>
              <a:buChar char="Ø"/>
            </a:pPr>
            <a:r>
              <a:rPr lang="en-US" dirty="0" smtClean="0">
                <a:latin typeface="Times New Roman" pitchFamily="18" charset="0"/>
                <a:cs typeface="Times New Roman" pitchFamily="18" charset="0"/>
              </a:rPr>
              <a:t>Infrastructural </a:t>
            </a:r>
          </a:p>
          <a:p>
            <a:pPr>
              <a:buFont typeface="Wingdings" pitchFamily="2" charset="2"/>
              <a:buChar char="Ø"/>
            </a:pPr>
            <a:r>
              <a:rPr lang="en-US" dirty="0" smtClean="0">
                <a:latin typeface="Times New Roman" pitchFamily="18" charset="0"/>
                <a:cs typeface="Times New Roman" pitchFamily="18" charset="0"/>
              </a:rPr>
              <a:t>Financial </a:t>
            </a:r>
          </a:p>
          <a:p>
            <a:pPr>
              <a:buFont typeface="Wingdings" pitchFamily="2" charset="2"/>
              <a:buChar char="Ø"/>
            </a:pPr>
            <a:r>
              <a:rPr lang="en-US" dirty="0" smtClean="0">
                <a:latin typeface="Times New Roman" pitchFamily="18" charset="0"/>
                <a:cs typeface="Times New Roman" pitchFamily="18" charset="0"/>
              </a:rPr>
              <a:t>Environmental</a:t>
            </a:r>
          </a:p>
          <a:p>
            <a:pPr>
              <a:buFont typeface="Wingdings" pitchFamily="2" charset="2"/>
              <a:buChar char="Ø"/>
            </a:pPr>
            <a:r>
              <a:rPr lang="en-US" dirty="0" smtClean="0">
                <a:latin typeface="Times New Roman" pitchFamily="18" charset="0"/>
                <a:cs typeface="Times New Roman" pitchFamily="18" charset="0"/>
              </a:rPr>
              <a:t>Human resource and quality constraints </a:t>
            </a:r>
            <a:endParaRPr lang="en-US"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IN" dirty="0" smtClean="0"/>
          </a:p>
          <a:p>
            <a:endParaRPr lang="en-IN" dirty="0" smtClean="0"/>
          </a:p>
          <a:p>
            <a:endParaRPr lang="en-IN" dirty="0" smtClean="0"/>
          </a:p>
          <a:p>
            <a:pPr algn="ctr">
              <a:buNone/>
            </a:pPr>
            <a:r>
              <a:rPr lang="en-IN" sz="5400" b="1" dirty="0" smtClean="0">
                <a:solidFill>
                  <a:schemeClr val="accent6">
                    <a:lumMod val="50000"/>
                  </a:schemeClr>
                </a:solidFill>
                <a:latin typeface="Arial Black" pitchFamily="34" charset="0"/>
                <a:cs typeface="Times New Roman" pitchFamily="18" charset="0"/>
              </a:rPr>
              <a:t>Thank You</a:t>
            </a:r>
            <a:endParaRPr lang="en-IN" b="1" dirty="0">
              <a:solidFill>
                <a:schemeClr val="accent6">
                  <a:lumMod val="50000"/>
                </a:schemeClr>
              </a:solidFill>
              <a:latin typeface="Arial Black" pitchFamily="34"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04800"/>
            <a:ext cx="6851520" cy="6096000"/>
          </a:xfrm>
        </p:spPr>
        <p:txBody>
          <a:bodyPr/>
          <a:lstStyle/>
          <a:p>
            <a:pPr>
              <a:buNone/>
            </a:pPr>
            <a:r>
              <a:rPr lang="en-US" dirty="0" smtClean="0">
                <a:solidFill>
                  <a:srgbClr val="FF0000"/>
                </a:solidFill>
                <a:latin typeface="Times New Roman" pitchFamily="18" charset="0"/>
                <a:cs typeface="Times New Roman" pitchFamily="18" charset="0"/>
              </a:rPr>
              <a:t>Advantages of Bulky organic </a:t>
            </a:r>
            <a:r>
              <a:rPr lang="en-US" dirty="0" smtClean="0">
                <a:solidFill>
                  <a:srgbClr val="FF0000"/>
                </a:solidFill>
                <a:latin typeface="Times New Roman" pitchFamily="18" charset="0"/>
                <a:cs typeface="Times New Roman" pitchFamily="18" charset="0"/>
              </a:rPr>
              <a:t>manures</a:t>
            </a:r>
            <a:endParaRPr lang="en-US" dirty="0" smtClean="0">
              <a:solidFill>
                <a:srgbClr val="FF0000"/>
              </a:solidFill>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1. They supply plant nutrients including micronutrients,</a:t>
            </a:r>
          </a:p>
          <a:p>
            <a:pPr>
              <a:buNone/>
            </a:pPr>
            <a:r>
              <a:rPr lang="en-US" dirty="0" smtClean="0">
                <a:latin typeface="Times New Roman" pitchFamily="18" charset="0"/>
                <a:cs typeface="Times New Roman" pitchFamily="18" charset="0"/>
              </a:rPr>
              <a:t>2. They improve soil physical properties like structure, water holding capacity etc.,</a:t>
            </a:r>
          </a:p>
          <a:p>
            <a:pPr>
              <a:buNone/>
            </a:pPr>
            <a:r>
              <a:rPr lang="en-US" dirty="0" smtClean="0">
                <a:latin typeface="Times New Roman" pitchFamily="18" charset="0"/>
                <a:cs typeface="Times New Roman" pitchFamily="18" charset="0"/>
              </a:rPr>
              <a:t>3. They increase the availability of nutrients,</a:t>
            </a:r>
          </a:p>
          <a:p>
            <a:pPr>
              <a:buNone/>
            </a:pPr>
            <a:r>
              <a:rPr lang="en-US" dirty="0" smtClean="0">
                <a:latin typeface="Times New Roman" pitchFamily="18" charset="0"/>
                <a:cs typeface="Times New Roman" pitchFamily="18" charset="0"/>
              </a:rPr>
              <a:t>4. Carbon dioxide released during decomposition acts as a CO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fertilizer, and</a:t>
            </a:r>
          </a:p>
          <a:p>
            <a:pPr>
              <a:buNone/>
            </a:pPr>
            <a:r>
              <a:rPr lang="en-US" dirty="0" smtClean="0">
                <a:latin typeface="Times New Roman" pitchFamily="18" charset="0"/>
                <a:cs typeface="Times New Roman" pitchFamily="18" charset="0"/>
              </a:rPr>
              <a:t>5. Plant parasitic nematodes and fungi are controlled to some extent by altering the balance </a:t>
            </a:r>
            <a:r>
              <a:rPr lang="en-US" dirty="0" smtClean="0">
                <a:latin typeface="Times New Roman" pitchFamily="18" charset="0"/>
                <a:cs typeface="Times New Roman" pitchFamily="18" charset="0"/>
              </a:rPr>
              <a:t>of Microorganisms </a:t>
            </a:r>
            <a:r>
              <a:rPr lang="en-US" dirty="0" smtClean="0">
                <a:latin typeface="Times New Roman" pitchFamily="18" charset="0"/>
                <a:cs typeface="Times New Roman" pitchFamily="18" charset="0"/>
              </a:rPr>
              <a:t>in the soil.</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81000"/>
            <a:ext cx="7232520" cy="5105400"/>
          </a:xfrm>
        </p:spPr>
        <p:txBody>
          <a:bodyPr/>
          <a:lstStyle/>
          <a:p>
            <a:pPr lvl="2" algn="just">
              <a:buNone/>
            </a:pPr>
            <a:r>
              <a:rPr lang="en-US" sz="2800" b="1" dirty="0" smtClean="0">
                <a:solidFill>
                  <a:srgbClr val="FF0000"/>
                </a:solidFill>
                <a:latin typeface="Times New Roman" pitchFamily="18" charset="0"/>
                <a:cs typeface="Times New Roman" pitchFamily="18" charset="0"/>
              </a:rPr>
              <a:t>Farmyard Manure (FYM</a:t>
            </a:r>
            <a:r>
              <a:rPr lang="en-US" sz="2800" b="1" dirty="0" smtClean="0">
                <a:solidFill>
                  <a:srgbClr val="FF0000"/>
                </a:solidFill>
                <a:latin typeface="Times New Roman" pitchFamily="18" charset="0"/>
                <a:cs typeface="Times New Roman" pitchFamily="18" charset="0"/>
              </a:rPr>
              <a:t>)</a:t>
            </a:r>
            <a:endParaRPr lang="en-US" sz="2800" dirty="0" smtClean="0">
              <a:solidFill>
                <a:srgbClr val="FF0000"/>
              </a:solidFill>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decomposed mixture of dung and urine of farm animals along with litter and left over material from roughages or fodder fed to the cattle.</a:t>
            </a:r>
          </a:p>
          <a:p>
            <a:pPr algn="just"/>
            <a:r>
              <a:rPr lang="en-US" sz="2800" dirty="0" smtClean="0">
                <a:latin typeface="Times New Roman" pitchFamily="18" charset="0"/>
                <a:cs typeface="Times New Roman" pitchFamily="18" charset="0"/>
              </a:rPr>
              <a:t>FYM Contains 0.5% N, 0.2% P2O5 and 0.5% K2O. </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Urine </a:t>
            </a:r>
            <a:r>
              <a:rPr lang="en-US" sz="2800" dirty="0" smtClean="0">
                <a:latin typeface="Times New Roman" pitchFamily="18" charset="0"/>
                <a:cs typeface="Times New Roman" pitchFamily="18" charset="0"/>
              </a:rPr>
              <a:t>contains 1.0% N and 1.35% K2O.</a:t>
            </a:r>
            <a:r>
              <a:rPr lang="en-US" sz="2800" dirty="0" smtClean="0">
                <a:latin typeface="Times New Roman" pitchFamily="18" charset="0"/>
                <a:cs typeface="Times New Roman" pitchFamily="18" charset="0"/>
              </a:rPr>
              <a:t> </a:t>
            </a:r>
            <a:endParaRPr lang="en-IN" sz="28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228600"/>
            <a:ext cx="6775320" cy="5349107"/>
          </a:xfrm>
        </p:spPr>
        <p:txBody>
          <a:bodyPr/>
          <a:lstStyle/>
          <a:p>
            <a:pPr algn="just">
              <a:buNone/>
            </a:pPr>
            <a:r>
              <a:rPr lang="en-US" sz="2800" b="1" dirty="0" smtClean="0">
                <a:solidFill>
                  <a:srgbClr val="FF0000"/>
                </a:solidFill>
                <a:latin typeface="Times New Roman" pitchFamily="18" charset="0"/>
                <a:cs typeface="Times New Roman" pitchFamily="18" charset="0"/>
              </a:rPr>
              <a:t>Factors affecting quality </a:t>
            </a:r>
            <a:r>
              <a:rPr lang="en-US" sz="2800" b="1" dirty="0" smtClean="0">
                <a:solidFill>
                  <a:srgbClr val="FF0000"/>
                </a:solidFill>
                <a:latin typeface="Times New Roman" pitchFamily="18" charset="0"/>
                <a:cs typeface="Times New Roman" pitchFamily="18" charset="0"/>
              </a:rPr>
              <a:t>and composition of FYM:</a:t>
            </a:r>
            <a:endParaRPr lang="en-US" sz="2800" dirty="0" smtClean="0">
              <a:solidFill>
                <a:srgbClr val="FF0000"/>
              </a:solidFill>
              <a:latin typeface="Times New Roman" pitchFamily="18" charset="0"/>
              <a:cs typeface="Times New Roman" pitchFamily="18" charset="0"/>
            </a:endParaRPr>
          </a:p>
          <a:p>
            <a:pPr marL="514350" lvl="0" indent="-514350" algn="just">
              <a:buFont typeface="+mj-lt"/>
              <a:buAutoNum type="arabicPeriod"/>
            </a:pPr>
            <a:r>
              <a:rPr lang="en-US" dirty="0" smtClean="0">
                <a:latin typeface="Times New Roman" pitchFamily="18" charset="0"/>
                <a:cs typeface="Times New Roman" pitchFamily="18" charset="0"/>
              </a:rPr>
              <a:t> kind of animal </a:t>
            </a:r>
          </a:p>
          <a:p>
            <a:pPr marL="514350" lvl="0" indent="-514350" algn="just">
              <a:buFont typeface="+mj-lt"/>
              <a:buAutoNum type="arabicPeriod"/>
            </a:pPr>
            <a:r>
              <a:rPr lang="en-US" dirty="0" smtClean="0">
                <a:latin typeface="Times New Roman" pitchFamily="18" charset="0"/>
                <a:cs typeface="Times New Roman" pitchFamily="18" charset="0"/>
              </a:rPr>
              <a:t>Age and condition and individual </a:t>
            </a:r>
            <a:r>
              <a:rPr lang="en-US" dirty="0" smtClean="0">
                <a:latin typeface="Times New Roman" pitchFamily="18" charset="0"/>
                <a:cs typeface="Times New Roman" pitchFamily="18" charset="0"/>
              </a:rPr>
              <a:t>animal</a:t>
            </a:r>
          </a:p>
          <a:p>
            <a:pPr marL="514350" lvl="0" indent="-514350" algn="just">
              <a:buFont typeface="+mj-lt"/>
              <a:buAutoNum type="arabicPeriod"/>
            </a:pPr>
            <a:r>
              <a:rPr lang="en-US" dirty="0" smtClean="0">
                <a:latin typeface="Times New Roman" pitchFamily="18" charset="0"/>
                <a:cs typeface="Times New Roman" pitchFamily="18" charset="0"/>
              </a:rPr>
              <a:t>Quality and quantity of feed </a:t>
            </a:r>
            <a:r>
              <a:rPr lang="en-US" dirty="0" smtClean="0">
                <a:latin typeface="Times New Roman" pitchFamily="18" charset="0"/>
                <a:cs typeface="Times New Roman" pitchFamily="18" charset="0"/>
              </a:rPr>
              <a:t>consumed</a:t>
            </a:r>
          </a:p>
          <a:p>
            <a:pPr marL="514350" lvl="0" indent="-514350" algn="just">
              <a:buFont typeface="+mj-lt"/>
              <a:buAutoNum type="arabicPeriod"/>
            </a:pPr>
            <a:r>
              <a:rPr lang="en-US" dirty="0" smtClean="0">
                <a:latin typeface="Times New Roman" pitchFamily="18" charset="0"/>
                <a:cs typeface="Times New Roman" pitchFamily="18" charset="0"/>
              </a:rPr>
              <a:t>Kind of litter used</a:t>
            </a:r>
          </a:p>
          <a:p>
            <a:pPr marL="514350" lvl="0" indent="-514350" algn="just">
              <a:buFont typeface="+mj-lt"/>
              <a:buAutoNum type="arabicPeriod"/>
            </a:pPr>
            <a:r>
              <a:rPr lang="en-US" dirty="0" smtClean="0">
                <a:latin typeface="Times New Roman" pitchFamily="18" charset="0"/>
                <a:cs typeface="Times New Roman" pitchFamily="18" charset="0"/>
              </a:rPr>
              <a:t>Collection of manure</a:t>
            </a:r>
          </a:p>
          <a:p>
            <a:pPr lvl="0" algn="just">
              <a:buNone/>
            </a:pPr>
            <a:r>
              <a:rPr lang="en-US" b="1" dirty="0" smtClean="0">
                <a:latin typeface="Times New Roman" pitchFamily="18" charset="0"/>
                <a:cs typeface="Times New Roman" pitchFamily="18" charset="0"/>
              </a:rPr>
              <a:t>a. Byre methods</a:t>
            </a:r>
          </a:p>
          <a:p>
            <a:pPr lvl="0" algn="just">
              <a:buNone/>
            </a:pPr>
            <a:r>
              <a:rPr lang="en-US" b="1" dirty="0" smtClean="0">
                <a:latin typeface="Times New Roman" pitchFamily="18" charset="0"/>
                <a:cs typeface="Times New Roman" pitchFamily="18" charset="0"/>
              </a:rPr>
              <a:t>b. Dry earth </a:t>
            </a:r>
          </a:p>
          <a:p>
            <a:pPr lvl="0" algn="just">
              <a:buNone/>
            </a:pPr>
            <a:endParaRPr lang="en-US" b="1" dirty="0" smtClean="0">
              <a:latin typeface="Times New Roman" pitchFamily="18" charset="0"/>
              <a:cs typeface="Times New Roman" pitchFamily="18" charset="0"/>
            </a:endParaRPr>
          </a:p>
          <a:p>
            <a:pPr lvl="0" algn="just">
              <a:buNone/>
            </a:pPr>
            <a:endParaRPr lang="en-US" dirty="0" smtClean="0">
              <a:latin typeface="Times New Roman" pitchFamily="18" charset="0"/>
              <a:cs typeface="Times New Roman" pitchFamily="18" charset="0"/>
            </a:endParaRPr>
          </a:p>
          <a:p>
            <a:pPr lvl="0"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04800"/>
            <a:ext cx="6927720" cy="5196707"/>
          </a:xfrm>
        </p:spPr>
        <p:txBody>
          <a:bodyPr/>
          <a:lstStyle/>
          <a:p>
            <a:pPr lvl="0" algn="just">
              <a:buNone/>
            </a:pPr>
            <a:r>
              <a:rPr lang="en-US"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6. Storage </a:t>
            </a:r>
            <a:r>
              <a:rPr lang="en-US" sz="2800" b="1" dirty="0" smtClean="0">
                <a:latin typeface="Times New Roman" pitchFamily="18" charset="0"/>
                <a:cs typeface="Times New Roman" pitchFamily="18" charset="0"/>
              </a:rPr>
              <a:t>of </a:t>
            </a:r>
            <a:r>
              <a:rPr lang="en-US" sz="2800" b="1" dirty="0" smtClean="0">
                <a:latin typeface="Times New Roman" pitchFamily="18" charset="0"/>
                <a:cs typeface="Times New Roman" pitchFamily="18" charset="0"/>
              </a:rPr>
              <a:t>manure</a:t>
            </a:r>
          </a:p>
          <a:p>
            <a:pPr lvl="0" algn="just">
              <a:buNone/>
            </a:pPr>
            <a:r>
              <a:rPr lang="en-US" sz="2800" b="1"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a</a:t>
            </a:r>
            <a:r>
              <a:rPr lang="en-US" sz="2800" dirty="0" smtClean="0">
                <a:latin typeface="Times New Roman" pitchFamily="18" charset="0"/>
                <a:cs typeface="Times New Roman" pitchFamily="18" charset="0"/>
              </a:rPr>
              <a:t>. Pit method</a:t>
            </a:r>
          </a:p>
          <a:p>
            <a:pPr lvl="0" algn="just">
              <a:buNone/>
            </a:pPr>
            <a:r>
              <a:rPr lang="en-US" sz="2800" dirty="0" smtClean="0">
                <a:latin typeface="Times New Roman" pitchFamily="18" charset="0"/>
                <a:cs typeface="Times New Roman" pitchFamily="18" charset="0"/>
              </a:rPr>
              <a:t>b. Heap method</a:t>
            </a:r>
          </a:p>
          <a:p>
            <a:pPr lvl="0" algn="just">
              <a:buNone/>
            </a:pPr>
            <a:r>
              <a:rPr lang="en-US" sz="2800" dirty="0" smtClean="0">
                <a:latin typeface="Times New Roman" pitchFamily="18" charset="0"/>
                <a:cs typeface="Times New Roman" pitchFamily="18" charset="0"/>
              </a:rPr>
              <a:t>c. Covered pit method</a:t>
            </a:r>
          </a:p>
          <a:p>
            <a:pPr lvl="0" algn="just">
              <a:buNone/>
            </a:pPr>
            <a:r>
              <a:rPr lang="en-US" sz="2800" dirty="0" smtClean="0">
                <a:latin typeface="Times New Roman" pitchFamily="18" charset="0"/>
                <a:cs typeface="Times New Roman" pitchFamily="18" charset="0"/>
              </a:rPr>
              <a:t>Trench method of preparing FYM</a:t>
            </a:r>
            <a:endParaRPr lang="en-US" sz="2800" dirty="0" smtClean="0">
              <a:latin typeface="Times New Roman" pitchFamily="18" charset="0"/>
              <a:cs typeface="Times New Roman" pitchFamily="18" charset="0"/>
            </a:endParaRPr>
          </a:p>
          <a:p>
            <a:pPr lvl="0" algn="just">
              <a:buNone/>
            </a:pPr>
            <a:endParaRPr lang="en-US" sz="2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81000"/>
            <a:ext cx="7003920" cy="5196707"/>
          </a:xfrm>
        </p:spPr>
        <p:txBody>
          <a:bodyPr/>
          <a:lstStyle/>
          <a:p>
            <a:pPr lvl="2" algn="ctr">
              <a:buNone/>
            </a:pPr>
            <a:r>
              <a:rPr lang="en-US" sz="2800" b="1" dirty="0" smtClean="0">
                <a:solidFill>
                  <a:srgbClr val="FF0000"/>
                </a:solidFill>
                <a:latin typeface="Times New Roman" pitchFamily="18" charset="0"/>
                <a:cs typeface="Times New Roman" pitchFamily="18" charset="0"/>
              </a:rPr>
              <a:t>Sheep and Goat </a:t>
            </a:r>
            <a:r>
              <a:rPr lang="en-US" sz="2800" b="1" dirty="0" smtClean="0">
                <a:solidFill>
                  <a:srgbClr val="FF0000"/>
                </a:solidFill>
                <a:latin typeface="Times New Roman" pitchFamily="18" charset="0"/>
                <a:cs typeface="Times New Roman" pitchFamily="18" charset="0"/>
              </a:rPr>
              <a:t>Manure</a:t>
            </a:r>
            <a:endParaRPr lang="en-US" sz="2800" dirty="0" smtClean="0">
              <a:solidFill>
                <a:srgbClr val="FF0000"/>
              </a:solidFill>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dropping of sheep and goats contain higher nutrients than farm yard manure and compost. On an average, the manure contains 3% N, 1% P2O5 and 2% K2O. It is applied to the field in two ways. The sweeping of sheep or goat sheds are placed in pits for decomposition and it is applied later to the field. The nutrients present in the urine are wasted in this method. The second method is sheep penning, wherein sheep and goats are allowed to stay overnight in the field and urine and fecal matter is added to the soil which is incorporated to a shallow depth by running blade harrow or cultivator</a:t>
            </a:r>
            <a:r>
              <a:rPr lang="en-US" sz="2800" dirty="0" smtClean="0">
                <a:latin typeface="Times New Roman" pitchFamily="18" charset="0"/>
                <a:cs typeface="Times New Roman" pitchFamily="18" charset="0"/>
              </a:rPr>
              <a:t>.</a:t>
            </a:r>
            <a:endParaRPr lang="en-US" sz="28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04800"/>
            <a:ext cx="6775320" cy="5272907"/>
          </a:xfrm>
        </p:spPr>
        <p:txBody>
          <a:bodyPr/>
          <a:lstStyle/>
          <a:p>
            <a:pPr algn="just">
              <a:buNone/>
            </a:pPr>
            <a:r>
              <a:rPr lang="en-US" sz="2800" b="1" dirty="0" smtClean="0">
                <a:solidFill>
                  <a:srgbClr val="FF0000"/>
                </a:solidFill>
                <a:latin typeface="Times New Roman" pitchFamily="18" charset="0"/>
                <a:cs typeface="Times New Roman" pitchFamily="18" charset="0"/>
              </a:rPr>
              <a:t>Poultry Manure</a:t>
            </a:r>
            <a:endParaRPr lang="en-US" sz="2800" dirty="0" smtClean="0">
              <a:solidFill>
                <a:srgbClr val="FF0000"/>
              </a:solidFill>
              <a:latin typeface="Times New Roman" pitchFamily="18" charset="0"/>
              <a:cs typeface="Times New Roman" pitchFamily="18" charset="0"/>
            </a:endParaRPr>
          </a:p>
          <a:p>
            <a:pPr algn="just">
              <a:buNone/>
            </a:pP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excreta of birds ferments very quickly.</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If left exposed, 50% of its nitrogen is lost within 30 days.</a:t>
            </a:r>
          </a:p>
          <a:p>
            <a:pPr algn="just"/>
            <a:r>
              <a:rPr lang="en-US" sz="2800" dirty="0" smtClean="0">
                <a:latin typeface="Times New Roman" pitchFamily="18" charset="0"/>
                <a:cs typeface="Times New Roman" pitchFamily="18" charset="0"/>
              </a:rPr>
              <a:t>The average nutrient content is 3.03% N, 2.63% P</a:t>
            </a:r>
            <a:r>
              <a:rPr lang="en-US" sz="2800" baseline="-25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O</a:t>
            </a:r>
            <a:r>
              <a:rPr lang="en-US" sz="2800" baseline="-25000" dirty="0" smtClean="0">
                <a:latin typeface="Times New Roman" pitchFamily="18" charset="0"/>
                <a:cs typeface="Times New Roman" pitchFamily="18" charset="0"/>
              </a:rPr>
              <a:t>5</a:t>
            </a:r>
            <a:r>
              <a:rPr lang="en-US" sz="2800" dirty="0" smtClean="0">
                <a:latin typeface="Times New Roman" pitchFamily="18" charset="0"/>
                <a:cs typeface="Times New Roman" pitchFamily="18" charset="0"/>
              </a:rPr>
              <a:t> and 1.4% K</a:t>
            </a:r>
            <a:r>
              <a:rPr lang="en-US" sz="2800" baseline="-25000" dirty="0" smtClean="0">
                <a:latin typeface="Times New Roman" pitchFamily="18" charset="0"/>
                <a:cs typeface="Times New Roman" pitchFamily="18" charset="0"/>
              </a:rPr>
              <a:t>2</a:t>
            </a:r>
            <a:r>
              <a:rPr lang="en-US" sz="2800" dirty="0" smtClean="0">
                <a:latin typeface="Times New Roman" pitchFamily="18" charset="0"/>
                <a:cs typeface="Times New Roman" pitchFamily="18" charset="0"/>
              </a:rPr>
              <a:t>O</a:t>
            </a:r>
            <a:r>
              <a:rPr lang="en-US" sz="2800" i="1"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0" y="304800"/>
            <a:ext cx="6775320" cy="5272907"/>
          </a:xfrm>
        </p:spPr>
        <p:txBody>
          <a:bodyPr/>
          <a:lstStyle/>
          <a:p>
            <a:r>
              <a:rPr lang="en-US" b="1" dirty="0" smtClean="0"/>
              <a:t>Compost</a:t>
            </a:r>
            <a:r>
              <a:rPr lang="en-US" dirty="0" smtClean="0"/>
              <a:t> </a:t>
            </a:r>
          </a:p>
          <a:p>
            <a:r>
              <a:rPr lang="en-US" dirty="0" smtClean="0"/>
              <a:t>A mass of rotted organic matter made from waste is called compost</a:t>
            </a:r>
            <a:r>
              <a:rPr lang="en-US" dirty="0" smtClean="0"/>
              <a:t>.</a:t>
            </a:r>
          </a:p>
          <a:p>
            <a:pPr>
              <a:buFont typeface="Wingdings" pitchFamily="2" charset="2"/>
              <a:buChar char="Ø"/>
            </a:pPr>
            <a:r>
              <a:rPr lang="en-US" b="1" dirty="0" smtClean="0"/>
              <a:t>Farm compost – </a:t>
            </a:r>
            <a:r>
              <a:rPr lang="en-US" dirty="0" smtClean="0"/>
              <a:t>farm wastes and residues</a:t>
            </a:r>
          </a:p>
          <a:p>
            <a:pPr>
              <a:buFont typeface="Wingdings" pitchFamily="2" charset="2"/>
              <a:buChar char="Ø"/>
            </a:pPr>
            <a:r>
              <a:rPr lang="en-US" b="1" dirty="0" smtClean="0"/>
              <a:t>Town compost – </a:t>
            </a:r>
            <a:r>
              <a:rPr lang="en-US" dirty="0" smtClean="0"/>
              <a:t>garbage sewage and sludge </a:t>
            </a:r>
            <a:endParaRPr lang="en-US" dirty="0" smtClean="0"/>
          </a:p>
          <a:p>
            <a:pPr>
              <a:buNone/>
            </a:pPr>
            <a:endParaRPr lang="en-US" dirty="0"/>
          </a:p>
        </p:txBody>
      </p:sp>
    </p:spTree>
  </p:cSld>
  <p:clrMapOvr>
    <a:masterClrMapping/>
  </p:clrMapOvr>
</p:sld>
</file>

<file path=ppt/theme/theme1.xml><?xml version="1.0" encoding="utf-8"?>
<a:theme xmlns:a="http://schemas.openxmlformats.org/drawingml/2006/main" name="Theme5">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Noto Sans CJK SC Regular"/>
        <a:cs typeface="Noto Sans CJK SC Regular"/>
      </a:majorFont>
      <a:minorFont>
        <a:latin typeface="Arial"/>
        <a:ea typeface="Noto Sans CJK SC Regular"/>
        <a:cs typeface="Noto Sans CJK SC Regula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sz="1800" b="0" i="0" u="none" strike="noStrike" cap="none" normalizeH="0" baseline="0" smtClean="0">
            <a:ln>
              <a:noFill/>
            </a:ln>
            <a:solidFill>
              <a:schemeClr val="bg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Theme5</Template>
  <TotalTime>298</TotalTime>
  <Words>1271</Words>
  <Application>Microsoft Office PowerPoint</Application>
  <PresentationFormat>On-screen Show (4:3)</PresentationFormat>
  <Paragraphs>151</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Theme5</vt:lpstr>
      <vt:lpstr> Lecture -21, 22 &amp; 23   Organic nutrient resources and its fortification and Restrictions to nutrient use in organic farming</vt:lpstr>
      <vt:lpstr>Slide 2</vt:lpstr>
      <vt:lpstr>Slide 3</vt:lpstr>
      <vt:lpstr>Slide 4</vt:lpstr>
      <vt:lpstr>Slide 5</vt:lpstr>
      <vt:lpstr>Slide 6</vt:lpstr>
      <vt:lpstr>Slide 7</vt:lpstr>
      <vt:lpstr>Slide 8</vt:lpstr>
      <vt:lpstr>Slide 9</vt:lpstr>
      <vt:lpstr>Methods of composting </vt:lpstr>
      <vt:lpstr>Slide 11</vt:lpstr>
      <vt:lpstr>Slide 12</vt:lpstr>
      <vt:lpstr>  NADEP method of composting </vt:lpstr>
      <vt:lpstr>Slide 14</vt:lpstr>
      <vt:lpstr>Slide 15</vt:lpstr>
      <vt:lpstr>Slide 16</vt:lpstr>
      <vt:lpstr>Slide 17</vt:lpstr>
      <vt:lpstr>Advantages </vt:lpstr>
      <vt:lpstr>Green Manuring </vt:lpstr>
      <vt:lpstr>Slide 20</vt:lpstr>
      <vt:lpstr>Slide 21</vt:lpstr>
      <vt:lpstr>Slide 22</vt:lpstr>
      <vt:lpstr>Slide 23</vt:lpstr>
      <vt:lpstr>Slide 24</vt:lpstr>
      <vt:lpstr>Slide 25</vt:lpstr>
      <vt:lpstr>Slide 26</vt:lpstr>
      <vt:lpstr>Constraints in biofertilizer</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Farming System</dc:title>
  <dc:creator>Sagar</dc:creator>
  <cp:lastModifiedBy>USER-Roja</cp:lastModifiedBy>
  <cp:revision>34</cp:revision>
  <dcterms:created xsi:type="dcterms:W3CDTF">2006-08-16T00:00:00Z</dcterms:created>
  <dcterms:modified xsi:type="dcterms:W3CDTF">2020-04-15T04:21:18Z</dcterms:modified>
</cp:coreProperties>
</file>