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Rectangle 3"/>
          <p:cNvSpPr>
            <a:spLocks noChangeArrowheads="1"/>
          </p:cNvSpPr>
          <p:nvPr/>
        </p:nvSpPr>
        <p:spPr bwMode="auto">
          <a:xfrm>
            <a:off x="0" y="205740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971800" algn="ctr"/>
                <a:tab pos="5943600" algn="r"/>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Dr.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Gyanranjan</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Mahalik</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2971800" algn="ctr"/>
                <a:tab pos="5943600" algn="r"/>
              </a:tabLst>
            </a:pPr>
            <a:r>
              <a:rPr lang="en-US" sz="2000" b="1" dirty="0" smtClean="0">
                <a:latin typeface="Times New Roman" pitchFamily="18" charset="0"/>
                <a:cs typeface="Times New Roman" pitchFamily="18" charset="0"/>
              </a:rPr>
              <a:t>Asst. Prof.</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Dept. of Botany;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SoAS</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Centurion University of Technology and Management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 name="Picture 4" descr="download.jpg"/>
          <p:cNvPicPr/>
          <p:nvPr/>
        </p:nvPicPr>
        <p:blipFill>
          <a:blip r:embed="rId2"/>
          <a:stretch>
            <a:fillRect/>
          </a:stretch>
        </p:blipFill>
        <p:spPr>
          <a:xfrm>
            <a:off x="2971800" y="3657600"/>
            <a:ext cx="3733801" cy="2819400"/>
          </a:xfrm>
          <a:prstGeom prst="rect">
            <a:avLst/>
          </a:prstGeom>
        </p:spPr>
      </p:pic>
      <p:sp>
        <p:nvSpPr>
          <p:cNvPr id="6" name="Rectangle 5"/>
          <p:cNvSpPr/>
          <p:nvPr/>
        </p:nvSpPr>
        <p:spPr>
          <a:xfrm>
            <a:off x="0" y="228600"/>
            <a:ext cx="9144000" cy="1692771"/>
          </a:xfrm>
          <a:prstGeom prst="rect">
            <a:avLst/>
          </a:prstGeom>
        </p:spPr>
        <p:txBody>
          <a:bodyPr wrap="square">
            <a:spAutoFit/>
          </a:bodyPr>
          <a:lstStyle/>
          <a:p>
            <a:pPr algn="ctr"/>
            <a:r>
              <a:rPr lang="en-US" sz="2800" b="1" dirty="0" smtClean="0">
                <a:latin typeface="Times New Roman" pitchFamily="18" charset="0"/>
                <a:cs typeface="Times New Roman" pitchFamily="18" charset="0"/>
              </a:rPr>
              <a:t>Origin and evolution of angiosperms</a:t>
            </a:r>
          </a:p>
          <a:p>
            <a:pPr algn="ctr"/>
            <a:r>
              <a:rPr lang="en-US" sz="2400" dirty="0" smtClean="0">
                <a:latin typeface="Times New Roman" pitchFamily="18" charset="0"/>
                <a:cs typeface="Times New Roman" pitchFamily="18" charset="0"/>
              </a:rPr>
              <a:t>Module-III </a:t>
            </a:r>
          </a:p>
          <a:p>
            <a:pPr algn="ctr"/>
            <a:r>
              <a:rPr lang="en-US" sz="2400" dirty="0" err="1" smtClean="0">
                <a:latin typeface="Times New Roman" pitchFamily="18" charset="0"/>
                <a:cs typeface="Times New Roman" pitchFamily="18" charset="0"/>
              </a:rPr>
              <a:t>B.Sc</a:t>
            </a:r>
            <a:r>
              <a:rPr lang="en-US" sz="2400" dirty="0" smtClean="0">
                <a:latin typeface="Times New Roman" pitchFamily="18" charset="0"/>
                <a:cs typeface="Times New Roman" pitchFamily="18" charset="0"/>
              </a:rPr>
              <a:t> 4</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sem.</a:t>
            </a:r>
          </a:p>
          <a:p>
            <a:pPr algn="ctr"/>
            <a:r>
              <a:rPr lang="en-US" sz="2800" b="1" dirty="0" smtClean="0">
                <a:latin typeface="Times New Roman" pitchFamily="18" charset="0"/>
                <a:cs typeface="Times New Roman" pitchFamily="18" charset="0"/>
              </a:rPr>
              <a:t>By</a:t>
            </a:r>
            <a:endParaRPr lang="en-US" sz="28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7106048"/>
          </a:xfrm>
          <a:prstGeom prst="rect">
            <a:avLst/>
          </a:prstGeom>
        </p:spPr>
        <p:txBody>
          <a:bodyPr wrap="square">
            <a:spAutoFit/>
          </a:bodyPr>
          <a:lstStyle/>
          <a:p>
            <a:pPr algn="just">
              <a:lnSpc>
                <a:spcPct val="150000"/>
              </a:lnSpc>
            </a:pPr>
            <a:r>
              <a:rPr lang="en-US" dirty="0" smtClean="0">
                <a:latin typeface="Times New Roman" pitchFamily="18" charset="0"/>
                <a:cs typeface="Times New Roman" pitchFamily="18" charset="0"/>
              </a:rPr>
              <a:t>Undisputed fossil records place the massive appearance and diversification of angiosperms in the middle to late Mesozoic era. Angiosperms (“seed in a vessel”) produce a flower containing male and/or female reproductive structures. Fossil evidence indicates that flowering plants first appeared in the Lower Cretaceous, about 125 million years ago, and were rapidly diversifying by the Middle Cretaceous, about 100 million years ago. Earlier traces of angiosperms are scarce. Fossilized pollen recovered from Jurassic geological material has been attributed to angiosperms. A few early Cretaceous rocks show clear imprints of leaves resembling angiosperm leaves. By the mid-Cretaceous, a staggering number of diverse, flowering plants crowd the fossil record. The same geological period is also marked by the appearance of many modern groups of insects, including pollinating insects that played a key role in ecology and the evolution of flowering plants.</a:t>
            </a:r>
          </a:p>
          <a:p>
            <a:pPr algn="just">
              <a:lnSpc>
                <a:spcPct val="150000"/>
              </a:lnSpc>
            </a:pPr>
            <a:r>
              <a:rPr lang="en-US" dirty="0" smtClean="0">
                <a:latin typeface="Times New Roman" pitchFamily="18" charset="0"/>
                <a:cs typeface="Times New Roman" pitchFamily="18" charset="0"/>
              </a:rPr>
              <a:t>Angiosperms are monophyletic (i.e. a group consisting of all descendants derived from a single ancestor) or polyphyletic (i.e. a group that does not have a common ancestor). Due to inadequate fossil records, the question of phyla of the angiosperms still remains unsolved. However, angiosperms are a natural group and contain characters, which make them unique from all other vascular plants.</a:t>
            </a:r>
          </a:p>
          <a:p>
            <a:pPr algn="just">
              <a:lnSpc>
                <a:spcPct val="150000"/>
              </a:lnSpc>
            </a:pP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93976"/>
          </a:xfrm>
          <a:prstGeom prst="rect">
            <a:avLst/>
          </a:prstGeom>
        </p:spPr>
        <p:txBody>
          <a:bodyPr wrap="square">
            <a:spAutoFit/>
          </a:bodyPr>
          <a:lstStyle/>
          <a:p>
            <a:pPr marL="342900" indent="-342900" algn="just">
              <a:lnSpc>
                <a:spcPct val="150000"/>
              </a:lnSpc>
              <a:buAutoNum type="alphaLcParenBoth"/>
            </a:pPr>
            <a:r>
              <a:rPr lang="en-US" sz="2000" b="1" dirty="0" smtClean="0">
                <a:latin typeface="Times New Roman" pitchFamily="18" charset="0"/>
                <a:cs typeface="Times New Roman" pitchFamily="18" charset="0"/>
              </a:rPr>
              <a:t>Monophyletic Origin:</a:t>
            </a:r>
          </a:p>
          <a:p>
            <a:pPr marL="400050" indent="-400050" algn="just">
              <a:lnSpc>
                <a:spcPct val="150000"/>
              </a:lnSpc>
              <a:buAutoNum type="romanLcPeriod"/>
            </a:pPr>
            <a:r>
              <a:rPr lang="en-US" sz="2000" dirty="0" smtClean="0">
                <a:latin typeface="Times New Roman" pitchFamily="18" charset="0"/>
                <a:cs typeface="Times New Roman" pitchFamily="18" charset="0"/>
              </a:rPr>
              <a:t>As a group, the angiosperms have typically been viewed as being monophyletic. However, no definite fossil evidences are available in </a:t>
            </a:r>
            <a:r>
              <a:rPr lang="en-US" sz="2000" dirty="0" err="1" smtClean="0">
                <a:latin typeface="Times New Roman" pitchFamily="18" charset="0"/>
                <a:cs typeface="Times New Roman" pitchFamily="18" charset="0"/>
              </a:rPr>
              <a:t>favour</a:t>
            </a:r>
            <a:r>
              <a:rPr lang="en-US" sz="2000" dirty="0" smtClean="0">
                <a:latin typeface="Times New Roman" pitchFamily="18" charset="0"/>
                <a:cs typeface="Times New Roman" pitchFamily="18" charset="0"/>
              </a:rPr>
              <a:t> of the monophyletic origin.</a:t>
            </a:r>
          </a:p>
          <a:p>
            <a:pPr marL="400050" indent="-400050" algn="just">
              <a:lnSpc>
                <a:spcPct val="150000"/>
              </a:lnSpc>
            </a:pPr>
            <a:r>
              <a:rPr lang="en-US" sz="2000" dirty="0" smtClean="0">
                <a:latin typeface="Times New Roman" pitchFamily="18" charset="0"/>
                <a:cs typeface="Times New Roman" pitchFamily="18" charset="0"/>
              </a:rPr>
              <a:t>        This view is based on the fact that present-day angiosperms show remarkable consistency in their characters, i.e. presence of sieve tubes in all, uniform </a:t>
            </a:r>
            <a:r>
              <a:rPr lang="en-US" sz="2000" dirty="0" err="1" smtClean="0">
                <a:latin typeface="Times New Roman" pitchFamily="18" charset="0"/>
                <a:cs typeface="Times New Roman" pitchFamily="18" charset="0"/>
              </a:rPr>
              <a:t>staminal</a:t>
            </a:r>
            <a:r>
              <a:rPr lang="en-US" sz="2000" dirty="0" smtClean="0">
                <a:latin typeface="Times New Roman" pitchFamily="18" charset="0"/>
                <a:cs typeface="Times New Roman" pitchFamily="18" charset="0"/>
              </a:rPr>
              <a:t> structure, characteristic </a:t>
            </a:r>
            <a:r>
              <a:rPr lang="en-US" sz="2000" dirty="0" err="1" smtClean="0">
                <a:latin typeface="Times New Roman" pitchFamily="18" charset="0"/>
                <a:cs typeface="Times New Roman" pitchFamily="18" charset="0"/>
              </a:rPr>
              <a:t>endothedial</a:t>
            </a:r>
            <a:r>
              <a:rPr lang="en-US" sz="2000" dirty="0" smtClean="0">
                <a:latin typeface="Times New Roman" pitchFamily="18" charset="0"/>
                <a:cs typeface="Times New Roman" pitchFamily="18" charset="0"/>
              </a:rPr>
              <a:t> layer of the anther wall, double fertilization, and formation of triploid endosperm, which are considered defining features of angiosperms and support the monophyletic grouping.</a:t>
            </a:r>
          </a:p>
          <a:p>
            <a:pPr marL="400050" indent="-400050" algn="just">
              <a:lnSpc>
                <a:spcPct val="150000"/>
              </a:lnSpc>
            </a:pPr>
            <a:r>
              <a:rPr lang="en-US" sz="2000" dirty="0" smtClean="0">
                <a:latin typeface="Times New Roman" pitchFamily="18" charset="0"/>
                <a:cs typeface="Times New Roman" pitchFamily="18" charset="0"/>
              </a:rPr>
              <a:t>ii. The monophyletic origin of angiosperms is also supported by Hickey &amp; Doyle on the basis of their studies of mono-</a:t>
            </a:r>
            <a:r>
              <a:rPr lang="en-US" sz="2000" dirty="0" err="1" smtClean="0">
                <a:latin typeface="Times New Roman" pitchFamily="18" charset="0"/>
                <a:cs typeface="Times New Roman" pitchFamily="18" charset="0"/>
              </a:rPr>
              <a:t>sulcate</a:t>
            </a:r>
            <a:r>
              <a:rPr lang="en-US" sz="2000" dirty="0" smtClean="0">
                <a:latin typeface="Times New Roman" pitchFamily="18" charset="0"/>
                <a:cs typeface="Times New Roman" pitchFamily="18" charset="0"/>
              </a:rPr>
              <a:t> pollen.</a:t>
            </a:r>
          </a:p>
          <a:p>
            <a:pPr marL="400050" indent="-400050" algn="just">
              <a:lnSpc>
                <a:spcPct val="150000"/>
              </a:lnSpc>
            </a:pPr>
            <a:r>
              <a:rPr lang="en-US" sz="2000" dirty="0" smtClean="0">
                <a:latin typeface="Times New Roman" pitchFamily="18" charset="0"/>
                <a:cs typeface="Times New Roman" pitchFamily="18" charset="0"/>
              </a:rPr>
              <a:t>iii. Dahlgren believes that the ancestor of the present-day angiosperms was a </a:t>
            </a:r>
            <a:r>
              <a:rPr lang="en-US" sz="2000" dirty="0" err="1" smtClean="0">
                <a:latin typeface="Times New Roman" pitchFamily="18" charset="0"/>
                <a:cs typeface="Times New Roman" pitchFamily="18" charset="0"/>
              </a:rPr>
              <a:t>gymnospermous</a:t>
            </a:r>
            <a:r>
              <a:rPr lang="en-US" sz="2000" dirty="0" smtClean="0">
                <a:latin typeface="Times New Roman" pitchFamily="18" charset="0"/>
                <a:cs typeface="Times New Roman" pitchFamily="18" charset="0"/>
              </a:rPr>
              <a:t> member.</a:t>
            </a: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831818"/>
          </a:xfrm>
          <a:prstGeom prst="rect">
            <a:avLst/>
          </a:prstGeom>
        </p:spPr>
        <p:txBody>
          <a:bodyPr wrap="square">
            <a:spAutoFit/>
          </a:bodyPr>
          <a:lstStyle/>
          <a:p>
            <a:pPr algn="just">
              <a:lnSpc>
                <a:spcPct val="150000"/>
              </a:lnSpc>
            </a:pPr>
            <a:r>
              <a:rPr lang="en-US" b="1" dirty="0" smtClean="0">
                <a:latin typeface="Times New Roman" pitchFamily="18" charset="0"/>
                <a:cs typeface="Times New Roman" pitchFamily="18" charset="0"/>
              </a:rPr>
              <a:t>(b) Polyphyletic Origin:</a:t>
            </a:r>
          </a:p>
          <a:p>
            <a:pPr marL="400050" indent="-400050" algn="just">
              <a:lnSpc>
                <a:spcPct val="150000"/>
              </a:lnSpc>
              <a:buAutoNum type="romanLcPeriod"/>
            </a:pPr>
            <a:r>
              <a:rPr lang="en-US" dirty="0" smtClean="0">
                <a:latin typeface="Times New Roman" pitchFamily="18" charset="0"/>
                <a:cs typeface="Times New Roman" pitchFamily="18" charset="0"/>
              </a:rPr>
              <a:t>Several </a:t>
            </a:r>
            <a:r>
              <a:rPr lang="en-US" dirty="0" err="1" smtClean="0">
                <a:latin typeface="Times New Roman" pitchFamily="18" charset="0"/>
                <a:cs typeface="Times New Roman" pitchFamily="18" charset="0"/>
              </a:rPr>
              <a:t>phylogenists</a:t>
            </a:r>
            <a:r>
              <a:rPr lang="en-US" dirty="0" smtClean="0">
                <a:latin typeface="Times New Roman" pitchFamily="18" charset="0"/>
                <a:cs typeface="Times New Roman" pitchFamily="18" charset="0"/>
              </a:rPr>
              <a:t> including </a:t>
            </a:r>
            <a:r>
              <a:rPr lang="en-US" dirty="0" err="1" smtClean="0">
                <a:latin typeface="Times New Roman" pitchFamily="18" charset="0"/>
                <a:cs typeface="Times New Roman" pitchFamily="18" charset="0"/>
              </a:rPr>
              <a:t>Cronquist</a:t>
            </a:r>
            <a:r>
              <a:rPr lang="en-US" dirty="0" smtClean="0">
                <a:latin typeface="Times New Roman" pitchFamily="18" charset="0"/>
                <a:cs typeface="Times New Roman" pitchFamily="18" charset="0"/>
              </a:rPr>
              <a:t>, Hughes, Games, </a:t>
            </a:r>
            <a:r>
              <a:rPr lang="en-US" dirty="0" err="1" smtClean="0">
                <a:latin typeface="Times New Roman" pitchFamily="18" charset="0"/>
                <a:cs typeface="Times New Roman" pitchFamily="18" charset="0"/>
              </a:rPr>
              <a:t>Krassilov</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Meeuse</a:t>
            </a:r>
            <a:r>
              <a:rPr lang="en-US" dirty="0" smtClean="0">
                <a:latin typeface="Times New Roman" pitchFamily="18" charset="0"/>
                <a:cs typeface="Times New Roman" pitchFamily="18" charset="0"/>
              </a:rPr>
              <a:t> have argued that the angiosperms are polyphyletic i.e. </a:t>
            </a:r>
            <a:r>
              <a:rPr lang="en-US" dirty="0" err="1" smtClean="0">
                <a:latin typeface="Times New Roman" pitchFamily="18" charset="0"/>
                <a:cs typeface="Times New Roman" pitchFamily="18" charset="0"/>
              </a:rPr>
              <a:t>dicots</a:t>
            </a:r>
            <a:r>
              <a:rPr lang="en-US" dirty="0" smtClean="0">
                <a:latin typeface="Times New Roman" pitchFamily="18" charset="0"/>
                <a:cs typeface="Times New Roman" pitchFamily="18" charset="0"/>
              </a:rPr>
              <a:t> and monocots originated from different primitive stocks at different times, and attained their present status through parallel or convergent evolution.</a:t>
            </a:r>
          </a:p>
          <a:p>
            <a:pPr marL="400050" indent="-400050" algn="just">
              <a:lnSpc>
                <a:spcPct val="150000"/>
              </a:lnSpc>
              <a:buAutoNum type="romanLcPeriod"/>
            </a:pPr>
            <a:r>
              <a:rPr lang="en-US" dirty="0" smtClean="0">
                <a:latin typeface="Times New Roman" pitchFamily="18" charset="0"/>
                <a:cs typeface="Times New Roman" pitchFamily="18" charset="0"/>
              </a:rPr>
              <a:t> The theory of </a:t>
            </a:r>
            <a:r>
              <a:rPr lang="en-US" dirty="0" err="1" smtClean="0">
                <a:latin typeface="Times New Roman" pitchFamily="18" charset="0"/>
                <a:cs typeface="Times New Roman" pitchFamily="18" charset="0"/>
              </a:rPr>
              <a:t>polyphylesis</a:t>
            </a:r>
            <a:r>
              <a:rPr lang="en-US" dirty="0" smtClean="0">
                <a:latin typeface="Times New Roman" pitchFamily="18" charset="0"/>
                <a:cs typeface="Times New Roman" pitchFamily="18" charset="0"/>
              </a:rPr>
              <a:t> is also supported by the fossil records of variety in </a:t>
            </a:r>
            <a:r>
              <a:rPr lang="en-US" dirty="0" err="1" smtClean="0">
                <a:latin typeface="Times New Roman" pitchFamily="18" charset="0"/>
                <a:cs typeface="Times New Roman" pitchFamily="18" charset="0"/>
              </a:rPr>
              <a:t>perianth</a:t>
            </a:r>
            <a:r>
              <a:rPr lang="en-US" dirty="0" smtClean="0">
                <a:latin typeface="Times New Roman" pitchFamily="18" charset="0"/>
                <a:cs typeface="Times New Roman" pitchFamily="18" charset="0"/>
              </a:rPr>
              <a:t> and the nature of carpel in both </a:t>
            </a:r>
            <a:r>
              <a:rPr lang="en-US" dirty="0" err="1" smtClean="0">
                <a:latin typeface="Times New Roman" pitchFamily="18" charset="0"/>
                <a:cs typeface="Times New Roman" pitchFamily="18" charset="0"/>
              </a:rPr>
              <a:t>dicots</a:t>
            </a:r>
            <a:r>
              <a:rPr lang="en-US" dirty="0" smtClean="0">
                <a:latin typeface="Times New Roman" pitchFamily="18" charset="0"/>
                <a:cs typeface="Times New Roman" pitchFamily="18" charset="0"/>
              </a:rPr>
              <a:t> and monocots.</a:t>
            </a:r>
          </a:p>
          <a:p>
            <a:pPr marL="400050" indent="-400050" algn="just">
              <a:lnSpc>
                <a:spcPct val="150000"/>
              </a:lnSpc>
              <a:buAutoNum type="romanLcPeriod"/>
            </a:pPr>
            <a:r>
              <a:rPr lang="en-US" dirty="0" smtClean="0">
                <a:latin typeface="Times New Roman" pitchFamily="18" charset="0"/>
                <a:cs typeface="Times New Roman" pitchFamily="18" charset="0"/>
              </a:rPr>
              <a:t>The polyphyletic origin of angiosperms is further supported by the fact that primitive orders of both the monocots and </a:t>
            </a:r>
            <a:r>
              <a:rPr lang="en-US" dirty="0" err="1" smtClean="0">
                <a:latin typeface="Times New Roman" pitchFamily="18" charset="0"/>
                <a:cs typeface="Times New Roman" pitchFamily="18" charset="0"/>
              </a:rPr>
              <a:t>dicots</a:t>
            </a:r>
            <a:r>
              <a:rPr lang="en-US" dirty="0" smtClean="0">
                <a:latin typeface="Times New Roman" pitchFamily="18" charset="0"/>
                <a:cs typeface="Times New Roman" pitchFamily="18" charset="0"/>
              </a:rPr>
              <a:t> do not show any close relationship in their characters.</a:t>
            </a:r>
          </a:p>
        </p:txBody>
      </p:sp>
      <p:sp>
        <p:nvSpPr>
          <p:cNvPr id="3" name="Rectangle 2"/>
          <p:cNvSpPr/>
          <p:nvPr/>
        </p:nvSpPr>
        <p:spPr>
          <a:xfrm>
            <a:off x="0" y="4038600"/>
            <a:ext cx="9144000" cy="2585323"/>
          </a:xfrm>
          <a:prstGeom prst="rect">
            <a:avLst/>
          </a:prstGeom>
        </p:spPr>
        <p:txBody>
          <a:bodyPr wrap="square">
            <a:spAutoFit/>
          </a:bodyPr>
          <a:lstStyle/>
          <a:p>
            <a:pPr algn="just" fontAlgn="base">
              <a:lnSpc>
                <a:spcPct val="150000"/>
              </a:lnSpc>
            </a:pPr>
            <a:r>
              <a:rPr lang="en-US" dirty="0" smtClean="0">
                <a:latin typeface="Times New Roman" pitchFamily="18" charset="0"/>
                <a:cs typeface="Times New Roman" pitchFamily="18" charset="0"/>
              </a:rPr>
              <a:t>     Thus fossil records suggest that angiosperms, as a group, are monophyletic, and their families or groups of families are polyphyletic. However, recently, </a:t>
            </a:r>
            <a:r>
              <a:rPr lang="en-US" dirty="0" err="1" smtClean="0">
                <a:latin typeface="Times New Roman" pitchFamily="18" charset="0"/>
                <a:cs typeface="Times New Roman" pitchFamily="18" charset="0"/>
              </a:rPr>
              <a:t>phylogenetic</a:t>
            </a:r>
            <a:r>
              <a:rPr lang="en-US" dirty="0" smtClean="0">
                <a:latin typeface="Times New Roman" pitchFamily="18" charset="0"/>
                <a:cs typeface="Times New Roman" pitchFamily="18" charset="0"/>
              </a:rPr>
              <a:t> analyses using nuclear, mitochondrial, and plastid gene sequences have aided in clarifying relationships between the various angiosperm families.</a:t>
            </a:r>
          </a:p>
          <a:p>
            <a:pPr algn="just" fontAlgn="base">
              <a:lnSpc>
                <a:spcPct val="150000"/>
              </a:lnSpc>
            </a:pPr>
            <a:r>
              <a:rPr lang="en-US" dirty="0" smtClean="0">
                <a:latin typeface="Times New Roman" pitchFamily="18" charset="0"/>
                <a:cs typeface="Times New Roman" pitchFamily="18" charset="0"/>
              </a:rPr>
              <a:t>The monocots and </a:t>
            </a:r>
            <a:r>
              <a:rPr lang="en-US" dirty="0" err="1" smtClean="0">
                <a:latin typeface="Times New Roman" pitchFamily="18" charset="0"/>
                <a:cs typeface="Times New Roman" pitchFamily="18" charset="0"/>
              </a:rPr>
              <a:t>eudicots</a:t>
            </a:r>
            <a:r>
              <a:rPr lang="en-US" dirty="0" smtClean="0">
                <a:latin typeface="Times New Roman" pitchFamily="18" charset="0"/>
                <a:cs typeface="Times New Roman" pitchFamily="18" charset="0"/>
              </a:rPr>
              <a:t> are each supported as being monophyletic. The angiosperms as a whole were found to be monophyletic to the exclusion of the gymnosperms.</a:t>
            </a:r>
            <a:endParaRPr lang="en-US" dirty="0">
              <a:latin typeface="Times New Roman" pitchFamily="18" charset="0"/>
              <a:cs typeface="Times New Roman" pitchFamily="18" charset="0"/>
            </a:endParaRPr>
          </a:p>
        </p:txBody>
      </p:sp>
      <p:sp>
        <p:nvSpPr>
          <p:cNvPr id="4" name="5-Point Star 3"/>
          <p:cNvSpPr/>
          <p:nvPr/>
        </p:nvSpPr>
        <p:spPr>
          <a:xfrm>
            <a:off x="0" y="4191000"/>
            <a:ext cx="3048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Gyan\Desktop\300px-Plant_phylogeny.png"/>
          <p:cNvPicPr>
            <a:picLocks noChangeAspect="1" noChangeArrowheads="1"/>
          </p:cNvPicPr>
          <p:nvPr/>
        </p:nvPicPr>
        <p:blipFill>
          <a:blip r:embed="rId2"/>
          <a:srcRect/>
          <a:stretch>
            <a:fillRect/>
          </a:stretch>
        </p:blipFill>
        <p:spPr bwMode="auto">
          <a:xfrm>
            <a:off x="533400" y="228600"/>
            <a:ext cx="7772400" cy="5943600"/>
          </a:xfrm>
          <a:prstGeom prst="rect">
            <a:avLst/>
          </a:prstGeom>
          <a:noFill/>
        </p:spPr>
      </p:pic>
      <p:sp>
        <p:nvSpPr>
          <p:cNvPr id="3" name="Rectangle 2"/>
          <p:cNvSpPr/>
          <p:nvPr/>
        </p:nvSpPr>
        <p:spPr>
          <a:xfrm>
            <a:off x="1981200" y="6324600"/>
            <a:ext cx="3589444" cy="369332"/>
          </a:xfrm>
          <a:prstGeom prst="rect">
            <a:avLst/>
          </a:prstGeom>
        </p:spPr>
        <p:txBody>
          <a:bodyPr wrap="none">
            <a:spAutoFit/>
          </a:bodyPr>
          <a:lstStyle/>
          <a:p>
            <a:r>
              <a:rPr lang="en-US" b="1" dirty="0" smtClean="0">
                <a:latin typeface="Times New Roman" pitchFamily="18" charset="0"/>
                <a:cs typeface="Times New Roman" pitchFamily="18" charset="0"/>
              </a:rPr>
              <a:t>Fig. Evolutionary history of Plants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583</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Gyan</dc:creator>
  <cp:lastModifiedBy>Gyan</cp:lastModifiedBy>
  <cp:revision>5</cp:revision>
  <dcterms:created xsi:type="dcterms:W3CDTF">2006-08-16T00:00:00Z</dcterms:created>
  <dcterms:modified xsi:type="dcterms:W3CDTF">2020-03-25T05:45:36Z</dcterms:modified>
</cp:coreProperties>
</file>