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61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"/>
            <a:ext cx="8686800" cy="64770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/>
              <a:t>III. Eradication</a:t>
            </a:r>
            <a:r>
              <a:rPr lang="en-US" sz="1800" dirty="0" smtClean="0"/>
              <a:t>:</a:t>
            </a:r>
          </a:p>
          <a:p>
            <a:pPr marL="342900" indent="-342900" algn="l">
              <a:buAutoNum type="alphaUcParenR"/>
            </a:pPr>
            <a:r>
              <a:rPr lang="en-US" sz="1800" b="1" dirty="0" smtClean="0"/>
              <a:t>Cultural methods</a:t>
            </a:r>
            <a:r>
              <a:rPr lang="en-US" sz="1800" dirty="0" smtClean="0"/>
              <a:t> </a:t>
            </a:r>
            <a:r>
              <a:rPr lang="en-US" sz="1800" b="1" dirty="0" smtClean="0"/>
              <a:t>B) Physical methods</a:t>
            </a:r>
            <a:r>
              <a:rPr lang="en-US" sz="1800" dirty="0" smtClean="0"/>
              <a:t> </a:t>
            </a:r>
            <a:r>
              <a:rPr lang="en-US" sz="1800" b="1" dirty="0" smtClean="0"/>
              <a:t>C) Biological methods</a:t>
            </a:r>
            <a:r>
              <a:rPr lang="en-US" sz="1800" dirty="0" smtClean="0"/>
              <a:t> </a:t>
            </a:r>
            <a:r>
              <a:rPr lang="en-US" sz="1800" b="1" dirty="0" smtClean="0"/>
              <a:t>D) Chemical methods</a:t>
            </a:r>
          </a:p>
          <a:p>
            <a:pPr marL="342900" indent="-342900" algn="l"/>
            <a:r>
              <a:rPr lang="en-US" sz="1800" b="1" dirty="0" smtClean="0"/>
              <a:t>A) Cultural methods</a:t>
            </a:r>
            <a:endParaRPr lang="en-US" sz="1800" dirty="0" smtClean="0"/>
          </a:p>
          <a:p>
            <a:pPr marL="342900" indent="-342900" algn="l">
              <a:buAutoNum type="alphaLcParenR"/>
            </a:pPr>
            <a:r>
              <a:rPr lang="en-US" sz="1800" b="1" i="1" dirty="0" smtClean="0"/>
              <a:t>Rouging</a:t>
            </a:r>
            <a:r>
              <a:rPr lang="en-US" sz="1800" dirty="0" smtClean="0"/>
              <a:t>: Ex: whip smut of sugarcane</a:t>
            </a:r>
          </a:p>
          <a:p>
            <a:pPr marL="342900" indent="-342900" algn="l"/>
            <a:r>
              <a:rPr lang="en-US" sz="1800" b="1" i="1" dirty="0" smtClean="0"/>
              <a:t>b) Eradication of alternate and collateral hosts</a:t>
            </a:r>
            <a:r>
              <a:rPr lang="en-US" sz="1800" dirty="0" smtClean="0"/>
              <a:t>: Ex: </a:t>
            </a:r>
            <a:r>
              <a:rPr lang="en-US" sz="1800" dirty="0" err="1" smtClean="0"/>
              <a:t>Barbery</a:t>
            </a:r>
            <a:r>
              <a:rPr lang="en-US" sz="1800" dirty="0" smtClean="0"/>
              <a:t> eradication </a:t>
            </a:r>
            <a:r>
              <a:rPr lang="en-US" sz="1800" dirty="0" err="1" smtClean="0"/>
              <a:t>programme</a:t>
            </a:r>
            <a:r>
              <a:rPr lang="en-US" sz="1800" dirty="0" smtClean="0"/>
              <a:t> in France and USA reduced the severity of black stem rust of wheat</a:t>
            </a:r>
          </a:p>
          <a:p>
            <a:pPr marL="342900" indent="-342900" algn="l"/>
            <a:r>
              <a:rPr lang="en-US" sz="1800" b="1" i="1" dirty="0" smtClean="0"/>
              <a:t>c) Crop rotation</a:t>
            </a:r>
            <a:r>
              <a:rPr lang="en-US" sz="1800" dirty="0" smtClean="0"/>
              <a:t>:</a:t>
            </a:r>
          </a:p>
          <a:p>
            <a:pPr algn="l"/>
            <a:r>
              <a:rPr lang="en-US" sz="1800" dirty="0" smtClean="0">
                <a:latin typeface="Constantia" pitchFamily="18" charset="0"/>
              </a:rPr>
              <a:t>Ex: </a:t>
            </a:r>
            <a:r>
              <a:rPr lang="en-US" sz="1800" dirty="0" smtClean="0"/>
              <a:t>club root of cabbage (6-10 yrs).</a:t>
            </a:r>
          </a:p>
          <a:p>
            <a:pPr algn="l"/>
            <a:r>
              <a:rPr lang="en-US" sz="1800" b="1" i="1" dirty="0" smtClean="0"/>
              <a:t>d) Crop sanitation</a:t>
            </a:r>
            <a:r>
              <a:rPr lang="en-US" sz="1800" dirty="0" smtClean="0"/>
              <a:t>:</a:t>
            </a:r>
          </a:p>
          <a:p>
            <a:pPr algn="l"/>
            <a:r>
              <a:rPr lang="en-US" sz="1800" b="1" i="1" dirty="0" smtClean="0"/>
              <a:t>e) Manures and fertilizers</a:t>
            </a:r>
            <a:r>
              <a:rPr lang="en-US" sz="1800" dirty="0" smtClean="0"/>
              <a:t>: Ex: </a:t>
            </a:r>
            <a:r>
              <a:rPr lang="en-US" sz="1800" dirty="0" err="1" smtClean="0"/>
              <a:t>Ganoderma</a:t>
            </a:r>
            <a:r>
              <a:rPr lang="en-US" sz="1800" dirty="0" smtClean="0"/>
              <a:t> root rot of citrus</a:t>
            </a:r>
          </a:p>
          <a:p>
            <a:pPr algn="l"/>
            <a:r>
              <a:rPr lang="en-US" sz="1800" b="1" i="1" dirty="0" smtClean="0"/>
              <a:t>f) Mixed cropping</a:t>
            </a:r>
            <a:r>
              <a:rPr lang="en-US" sz="1800" dirty="0" smtClean="0"/>
              <a:t>: Ex: Root rot of cotton (</a:t>
            </a:r>
            <a:r>
              <a:rPr lang="en-US" sz="1800" i="1" dirty="0" err="1" smtClean="0"/>
              <a:t>Phymatotrichum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omnivorum</a:t>
            </a:r>
            <a:r>
              <a:rPr lang="en-US" sz="1800" dirty="0" smtClean="0"/>
              <a:t>) is reduced when cotton is grown along with sorghum.</a:t>
            </a:r>
          </a:p>
          <a:p>
            <a:pPr algn="l"/>
            <a:r>
              <a:rPr lang="en-US" sz="1800" b="1" i="1" dirty="0" smtClean="0"/>
              <a:t>g) Hot weather </a:t>
            </a:r>
            <a:r>
              <a:rPr lang="en-US" sz="1800" b="1" i="1" dirty="0" err="1" smtClean="0"/>
              <a:t>ploughing</a:t>
            </a:r>
            <a:r>
              <a:rPr lang="en-US" sz="1800" dirty="0" smtClean="0"/>
              <a:t>:</a:t>
            </a:r>
          </a:p>
          <a:p>
            <a:pPr algn="l"/>
            <a:r>
              <a:rPr lang="en-US" sz="1800" b="1" i="1" dirty="0" smtClean="0"/>
              <a:t>h) Soil amendments</a:t>
            </a:r>
            <a:r>
              <a:rPr lang="en-US" sz="1800" dirty="0" smtClean="0"/>
              <a:t>: Ex: Application of lime (2500 Kg/ha) reduces the </a:t>
            </a:r>
            <a:r>
              <a:rPr lang="en-US" sz="1800" b="1" dirty="0" smtClean="0"/>
              <a:t>club root of cabbage</a:t>
            </a:r>
            <a:r>
              <a:rPr lang="en-US" sz="1800" dirty="0" smtClean="0"/>
              <a:t> by increasing soil pH to 8.5</a:t>
            </a:r>
          </a:p>
          <a:p>
            <a:pPr algn="l"/>
            <a:r>
              <a:rPr lang="en-US" sz="1800" dirty="0" err="1" smtClean="0"/>
              <a:t>i</a:t>
            </a:r>
            <a:r>
              <a:rPr lang="en-US" sz="1800" b="1" i="1" dirty="0" smtClean="0"/>
              <a:t>) Changing time of sowing</a:t>
            </a:r>
            <a:r>
              <a:rPr lang="en-US" sz="1800" dirty="0" smtClean="0"/>
              <a:t>: Ex: Rice blast can be managed by changing planting season from June to September/October.</a:t>
            </a:r>
          </a:p>
          <a:p>
            <a:pPr algn="l"/>
            <a:r>
              <a:rPr lang="en-US" sz="1800" b="1" i="1" dirty="0" smtClean="0"/>
              <a:t>j) Seed rate and plant density</a:t>
            </a:r>
            <a:r>
              <a:rPr lang="en-US" sz="1800" dirty="0" smtClean="0"/>
              <a:t>:</a:t>
            </a:r>
          </a:p>
          <a:p>
            <a:pPr algn="l"/>
            <a:endParaRPr lang="en-US" sz="18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705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77724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400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i="1" dirty="0" smtClean="0"/>
              <a:t>k) Irrigation and drainage</a:t>
            </a:r>
            <a:r>
              <a:rPr lang="en-US" sz="2000" dirty="0" smtClean="0"/>
              <a:t>: Ex:  </a:t>
            </a:r>
            <a:r>
              <a:rPr lang="en-US" sz="2000" i="1" dirty="0" err="1" smtClean="0"/>
              <a:t>Pythium</a:t>
            </a:r>
            <a:endParaRPr lang="en-US" sz="2000" i="1" dirty="0" smtClean="0"/>
          </a:p>
          <a:p>
            <a:pPr>
              <a:buNone/>
            </a:pPr>
            <a:r>
              <a:rPr lang="en-US" sz="2000" b="1" dirty="0" smtClean="0"/>
              <a:t>B) Physical methods:</a:t>
            </a:r>
          </a:p>
          <a:p>
            <a:pPr marL="400050" indent="-400050">
              <a:buAutoNum type="romanLcPeriod"/>
            </a:pPr>
            <a:r>
              <a:rPr lang="en-US" sz="2000" b="1" dirty="0" smtClean="0"/>
              <a:t>Soil </a:t>
            </a:r>
            <a:r>
              <a:rPr lang="en-US" sz="2000" b="1" dirty="0" err="1" smtClean="0"/>
              <a:t>solarization</a:t>
            </a:r>
            <a:r>
              <a:rPr lang="en-US" sz="2000" dirty="0" smtClean="0"/>
              <a:t>:  or </a:t>
            </a:r>
            <a:r>
              <a:rPr lang="en-US" sz="2000" b="1" dirty="0" smtClean="0"/>
              <a:t>slow soil pasteurization</a:t>
            </a:r>
          </a:p>
          <a:p>
            <a:pPr marL="400050" indent="-400050">
              <a:buNone/>
            </a:pPr>
            <a:r>
              <a:rPr lang="en-US" sz="2000" dirty="0" smtClean="0"/>
              <a:t>First time developed in Israel- 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Egley</a:t>
            </a:r>
            <a:r>
              <a:rPr lang="en-US" sz="2000" b="1" dirty="0" smtClean="0"/>
              <a:t> and </a:t>
            </a:r>
            <a:r>
              <a:rPr lang="en-US" sz="2000" b="1" dirty="0" err="1" smtClean="0"/>
              <a:t>Katan</a:t>
            </a:r>
            <a:endParaRPr lang="en-US" sz="2000" b="1" dirty="0" smtClean="0"/>
          </a:p>
          <a:p>
            <a:pPr marL="400050" indent="-40005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 Hydrothermal process</a:t>
            </a:r>
          </a:p>
          <a:p>
            <a:pPr marL="400050" indent="-400050">
              <a:buNone/>
            </a:pPr>
            <a:r>
              <a:rPr lang="en-US" sz="2000" dirty="0" smtClean="0"/>
              <a:t>5-6 weeks during summer</a:t>
            </a:r>
          </a:p>
          <a:p>
            <a:pPr marL="400050" indent="-400050">
              <a:buNone/>
            </a:pPr>
            <a:r>
              <a:rPr lang="en-US" sz="2000" b="1" dirty="0" smtClean="0"/>
              <a:t>ii. Soil sterilization: 62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C</a:t>
            </a:r>
          </a:p>
          <a:p>
            <a:pPr marL="400050" indent="-400050">
              <a:buNone/>
            </a:pPr>
            <a:r>
              <a:rPr lang="en-US" sz="2000" b="1" dirty="0" smtClean="0"/>
              <a:t>50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C- Nematodes, Some </a:t>
            </a:r>
            <a:r>
              <a:rPr lang="en-US" sz="2000" b="1" dirty="0" err="1" smtClean="0"/>
              <a:t>oomycetes</a:t>
            </a:r>
            <a:r>
              <a:rPr lang="en-US" sz="2000" b="1" dirty="0" smtClean="0"/>
              <a:t> and other water molds</a:t>
            </a:r>
          </a:p>
          <a:p>
            <a:pPr marL="400050" indent="-400050">
              <a:buNone/>
            </a:pPr>
            <a:r>
              <a:rPr lang="en-US" sz="2000" b="1" dirty="0" smtClean="0"/>
              <a:t>60 and 72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C- Most of the pathogenic fungi and bacteria</a:t>
            </a:r>
          </a:p>
          <a:p>
            <a:pPr marL="400050" indent="-400050">
              <a:buNone/>
            </a:pPr>
            <a:r>
              <a:rPr lang="en-US" sz="2000" b="1" dirty="0" smtClean="0"/>
              <a:t>82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C- Most weeds, plant pathogenic bacteria and insects</a:t>
            </a:r>
          </a:p>
          <a:p>
            <a:pPr marL="400050" indent="-400050">
              <a:buNone/>
            </a:pPr>
            <a:r>
              <a:rPr lang="en-US" sz="2000" b="1" dirty="0" smtClean="0"/>
              <a:t>95-100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C-TMV</a:t>
            </a:r>
          </a:p>
          <a:p>
            <a:pPr marL="400050" indent="-400050">
              <a:buNone/>
            </a:pPr>
            <a:r>
              <a:rPr lang="en-US" sz="2000" b="1" dirty="0" smtClean="0"/>
              <a:t>iii. Hot water or Hot air treatment</a:t>
            </a:r>
            <a:r>
              <a:rPr lang="en-US" sz="2000" dirty="0" smtClean="0"/>
              <a:t>:</a:t>
            </a:r>
          </a:p>
          <a:p>
            <a:pPr marL="400050" indent="-400050">
              <a:buNone/>
            </a:pPr>
            <a:r>
              <a:rPr lang="en-US" sz="2000" dirty="0" smtClean="0"/>
              <a:t>HWT carried out to Seeds, bulbs and  </a:t>
            </a:r>
          </a:p>
          <a:p>
            <a:pPr marL="400050" indent="-400050">
              <a:buNone/>
            </a:pPr>
            <a:r>
              <a:rPr lang="en-US" sz="2000" dirty="0" smtClean="0"/>
              <a:t> Ex: Red rot of sugarcane (52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C for 30 min)</a:t>
            </a:r>
          </a:p>
          <a:p>
            <a:pPr>
              <a:buNone/>
            </a:pPr>
            <a:r>
              <a:rPr lang="en-US" sz="2000" dirty="0" smtClean="0"/>
              <a:t>Loose smut of wheat (52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C for 11 min).</a:t>
            </a:r>
          </a:p>
          <a:p>
            <a:pPr>
              <a:buNone/>
            </a:pPr>
            <a:r>
              <a:rPr lang="en-US" sz="2000" dirty="0" smtClean="0"/>
              <a:t>iv. Solar seed treatment- Loose smut of wheat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617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b="1" dirty="0" smtClean="0"/>
              <a:t>C) Biological methods:</a:t>
            </a:r>
          </a:p>
          <a:p>
            <a:pPr>
              <a:buNone/>
            </a:pPr>
            <a:r>
              <a:rPr lang="en-US" sz="2200" b="1" dirty="0" smtClean="0"/>
              <a:t>Mechanisms of biological control</a:t>
            </a:r>
            <a:endParaRPr lang="en-US" sz="2200" dirty="0" smtClean="0"/>
          </a:p>
          <a:p>
            <a:pPr>
              <a:buAutoNum type="arabicPeriod"/>
            </a:pPr>
            <a:r>
              <a:rPr lang="en-US" sz="2200" b="1" i="1" dirty="0" smtClean="0"/>
              <a:t>Competition</a:t>
            </a:r>
            <a:r>
              <a:rPr lang="en-US" sz="2200" dirty="0" smtClean="0"/>
              <a:t>: Ex: </a:t>
            </a:r>
            <a:r>
              <a:rPr lang="en-US" sz="2200" b="1" dirty="0" err="1" smtClean="0">
                <a:solidFill>
                  <a:srgbClr val="FF0000"/>
                </a:solidFill>
              </a:rPr>
              <a:t>Siderophores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produced by </a:t>
            </a:r>
            <a:r>
              <a:rPr lang="en-US" sz="2200" b="1" i="1" dirty="0" smtClean="0"/>
              <a:t>Pseudomonas </a:t>
            </a:r>
            <a:r>
              <a:rPr lang="en-US" sz="2200" b="1" i="1" dirty="0" err="1" smtClean="0"/>
              <a:t>fluorescens</a:t>
            </a:r>
            <a:r>
              <a:rPr lang="en-US" sz="2200" i="1" dirty="0" smtClean="0"/>
              <a:t> </a:t>
            </a:r>
            <a:r>
              <a:rPr lang="en-US" sz="2200" dirty="0" smtClean="0"/>
              <a:t>(known as </a:t>
            </a:r>
            <a:r>
              <a:rPr lang="en-US" sz="2200" b="1" dirty="0" err="1" smtClean="0"/>
              <a:t>pseudobactins</a:t>
            </a:r>
            <a:r>
              <a:rPr lang="en-US" sz="2200" b="1" dirty="0" smtClean="0"/>
              <a:t> </a:t>
            </a:r>
            <a:r>
              <a:rPr lang="en-US" sz="2200" dirty="0" smtClean="0"/>
              <a:t>or </a:t>
            </a:r>
            <a:r>
              <a:rPr lang="en-US" sz="2200" b="1" dirty="0" err="1" smtClean="0"/>
              <a:t>pyoveridins</a:t>
            </a:r>
            <a:r>
              <a:rPr lang="en-US" sz="2200" dirty="0" smtClean="0"/>
              <a:t>) helps in the control of soft rot bacterium, </a:t>
            </a:r>
            <a:r>
              <a:rPr lang="en-US" sz="2200" i="1" dirty="0" err="1" smtClean="0"/>
              <a:t>Erwinia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caratovora</a:t>
            </a:r>
            <a:r>
              <a:rPr lang="en-US" sz="2200" i="1" dirty="0" smtClean="0"/>
              <a:t>.</a:t>
            </a:r>
          </a:p>
          <a:p>
            <a:pPr>
              <a:buNone/>
            </a:pPr>
            <a:r>
              <a:rPr lang="en-US" sz="2200" b="1" i="1" dirty="0" smtClean="0"/>
              <a:t>2. Antibiosis</a:t>
            </a:r>
            <a:r>
              <a:rPr lang="en-US" sz="2200" dirty="0" smtClean="0"/>
              <a:t>:</a:t>
            </a:r>
          </a:p>
          <a:p>
            <a:pPr>
              <a:buNone/>
            </a:pPr>
            <a:r>
              <a:rPr lang="en-US" sz="2200" dirty="0" smtClean="0"/>
              <a:t>a. </a:t>
            </a:r>
            <a:r>
              <a:rPr lang="en-US" sz="2200" b="1" dirty="0" smtClean="0"/>
              <a:t>Antibiotics</a:t>
            </a:r>
            <a:r>
              <a:rPr lang="en-US" sz="2200" dirty="0" smtClean="0"/>
              <a:t>: Ex: Ex: </a:t>
            </a:r>
            <a:r>
              <a:rPr lang="en-US" sz="2200" i="1" dirty="0" err="1" smtClean="0"/>
              <a:t>Gliocladium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virens</a:t>
            </a:r>
            <a:r>
              <a:rPr lang="en-US" sz="2200" i="1" dirty="0" smtClean="0"/>
              <a:t> </a:t>
            </a:r>
            <a:r>
              <a:rPr lang="en-US" sz="2200" dirty="0" smtClean="0"/>
              <a:t>produces </a:t>
            </a:r>
            <a:r>
              <a:rPr lang="en-US" sz="2200" b="1" dirty="0" err="1" smtClean="0"/>
              <a:t>gliotoxin</a:t>
            </a:r>
            <a:r>
              <a:rPr lang="en-US" sz="2200" b="1" dirty="0" smtClean="0"/>
              <a:t> </a:t>
            </a:r>
            <a:r>
              <a:rPr lang="en-US" sz="2200" dirty="0" smtClean="0"/>
              <a:t>that was responsible for the death of </a:t>
            </a:r>
            <a:r>
              <a:rPr lang="en-US" sz="2200" i="1" dirty="0" err="1" smtClean="0"/>
              <a:t>Rhizoctonia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solani</a:t>
            </a:r>
            <a:r>
              <a:rPr lang="en-US" sz="2200" i="1" dirty="0" smtClean="0"/>
              <a:t> </a:t>
            </a:r>
            <a:r>
              <a:rPr lang="en-US" sz="2200" dirty="0" smtClean="0"/>
              <a:t>on potato tubers.</a:t>
            </a:r>
          </a:p>
          <a:p>
            <a:pPr>
              <a:buNone/>
            </a:pPr>
            <a:r>
              <a:rPr lang="en-US" sz="2200" dirty="0" smtClean="0"/>
              <a:t>b. </a:t>
            </a:r>
            <a:r>
              <a:rPr lang="en-US" sz="2200" b="1" dirty="0" err="1" smtClean="0"/>
              <a:t>Bacteriocins</a:t>
            </a:r>
            <a:r>
              <a:rPr lang="en-US" sz="2200" dirty="0" smtClean="0"/>
              <a:t>: Ex: The control of crown gall (caused by </a:t>
            </a:r>
            <a:r>
              <a:rPr lang="en-US" sz="2200" i="1" dirty="0" err="1" smtClean="0"/>
              <a:t>Agrobacterium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tumefaciens</a:t>
            </a:r>
            <a:r>
              <a:rPr lang="en-US" sz="2200" dirty="0" smtClean="0"/>
              <a:t>) by the related </a:t>
            </a:r>
            <a:r>
              <a:rPr lang="en-US" sz="2200" i="1" dirty="0" err="1" smtClean="0"/>
              <a:t>Agrobacterium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radiobacter</a:t>
            </a:r>
            <a:r>
              <a:rPr lang="en-US" sz="2200" i="1" dirty="0" smtClean="0"/>
              <a:t> </a:t>
            </a:r>
            <a:r>
              <a:rPr lang="en-US" sz="2200" dirty="0" smtClean="0"/>
              <a:t>strain K 84 is by the production of </a:t>
            </a:r>
            <a:r>
              <a:rPr lang="en-US" sz="2200" dirty="0" err="1" smtClean="0"/>
              <a:t>bacteriocin</a:t>
            </a:r>
            <a:r>
              <a:rPr lang="en-US" sz="2200" dirty="0" smtClean="0"/>
              <a:t>, </a:t>
            </a:r>
            <a:r>
              <a:rPr lang="en-US" sz="2200" b="1" dirty="0" err="1" smtClean="0"/>
              <a:t>Agrocin</a:t>
            </a:r>
            <a:r>
              <a:rPr lang="en-US" sz="2200" b="1" dirty="0" smtClean="0"/>
              <a:t> K84</a:t>
            </a:r>
            <a:r>
              <a:rPr lang="en-US" sz="2200" dirty="0" smtClean="0"/>
              <a:t>.</a:t>
            </a:r>
          </a:p>
          <a:p>
            <a:pPr>
              <a:buNone/>
            </a:pPr>
            <a:r>
              <a:rPr lang="en-US" sz="2200" b="1" dirty="0" smtClean="0"/>
              <a:t>c. Volatile compounds: </a:t>
            </a:r>
          </a:p>
          <a:p>
            <a:pPr>
              <a:buNone/>
            </a:pPr>
            <a:r>
              <a:rPr lang="en-US" sz="2200" b="1" dirty="0" smtClean="0"/>
              <a:t>NH</a:t>
            </a:r>
            <a:r>
              <a:rPr lang="en-US" sz="2200" b="1" baseline="-25000" dirty="0" smtClean="0"/>
              <a:t>3</a:t>
            </a:r>
            <a:r>
              <a:rPr lang="en-US" sz="2200" b="1" dirty="0" smtClean="0"/>
              <a:t>, HCN- </a:t>
            </a:r>
          </a:p>
          <a:p>
            <a:pPr>
              <a:buNone/>
            </a:pPr>
            <a:r>
              <a:rPr lang="en-US" sz="2200" b="1" dirty="0" smtClean="0"/>
              <a:t>Ex: </a:t>
            </a:r>
            <a:r>
              <a:rPr lang="en-US" sz="2200" b="1" i="1" dirty="0" err="1" smtClean="0"/>
              <a:t>Pythium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ultimum</a:t>
            </a:r>
            <a:r>
              <a:rPr lang="en-US" sz="2200" b="1" dirty="0" smtClean="0"/>
              <a:t>, </a:t>
            </a:r>
            <a:r>
              <a:rPr lang="en-US" sz="2200" b="1" i="1" dirty="0" err="1" smtClean="0"/>
              <a:t>Rhizoctonia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solani</a:t>
            </a:r>
            <a:r>
              <a:rPr lang="en-US" sz="2200" b="1" i="1" dirty="0" smtClean="0"/>
              <a:t> </a:t>
            </a:r>
            <a:r>
              <a:rPr lang="en-US" sz="2200" b="1" dirty="0" smtClean="0"/>
              <a:t>and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Verticillium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dahliae</a:t>
            </a:r>
            <a:r>
              <a:rPr lang="en-US" sz="2200" b="1" dirty="0" smtClean="0"/>
              <a:t>- </a:t>
            </a:r>
            <a:r>
              <a:rPr lang="en-US" sz="2200" b="1" i="1" dirty="0" err="1" smtClean="0">
                <a:solidFill>
                  <a:srgbClr val="00B050"/>
                </a:solidFill>
              </a:rPr>
              <a:t>Enterobacter</a:t>
            </a:r>
            <a:r>
              <a:rPr lang="en-US" sz="2200" b="1" i="1" dirty="0" smtClean="0">
                <a:solidFill>
                  <a:srgbClr val="00B050"/>
                </a:solidFill>
              </a:rPr>
              <a:t> cloacae</a:t>
            </a:r>
          </a:p>
          <a:p>
            <a:pPr>
              <a:buNone/>
            </a:pPr>
            <a:r>
              <a:rPr lang="en-US" sz="2200" b="1" dirty="0" smtClean="0"/>
              <a:t>3. </a:t>
            </a:r>
            <a:r>
              <a:rPr lang="en-US" sz="2200" b="1" dirty="0" err="1" smtClean="0"/>
              <a:t>Hyperparasitism</a:t>
            </a:r>
            <a:r>
              <a:rPr lang="en-US" sz="2200" b="1" dirty="0" smtClean="0"/>
              <a:t>:</a:t>
            </a:r>
          </a:p>
          <a:p>
            <a:pPr>
              <a:buNone/>
            </a:pPr>
            <a:r>
              <a:rPr lang="en-US" sz="2200" b="1" i="1" dirty="0" err="1" smtClean="0"/>
              <a:t>Rhizoctonia</a:t>
            </a:r>
            <a:r>
              <a:rPr lang="en-US" sz="2200" b="1" dirty="0" smtClean="0"/>
              <a:t> and </a:t>
            </a:r>
            <a:r>
              <a:rPr lang="en-US" sz="2200" b="1" i="1" dirty="0" err="1" smtClean="0"/>
              <a:t>Sclerotium</a:t>
            </a:r>
            <a:r>
              <a:rPr lang="en-US" sz="2200" b="1" dirty="0" smtClean="0"/>
              <a:t>- </a:t>
            </a:r>
            <a:r>
              <a:rPr lang="en-US" sz="2200" b="1" i="1" dirty="0" err="1" smtClean="0"/>
              <a:t>Trichderma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harzianum</a:t>
            </a:r>
            <a:endParaRPr lang="en-US" sz="2200" b="1" i="1" dirty="0" smtClean="0"/>
          </a:p>
          <a:p>
            <a:pPr>
              <a:buNone/>
            </a:pP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6248400"/>
          </a:xfrm>
        </p:spPr>
        <p:txBody>
          <a:bodyPr/>
          <a:lstStyle/>
          <a:p>
            <a:pPr>
              <a:buNone/>
            </a:pPr>
            <a:r>
              <a:rPr lang="en-US" sz="2200" b="1" dirty="0" smtClean="0"/>
              <a:t>4. Cross protection: McKinney (1929)</a:t>
            </a:r>
          </a:p>
          <a:p>
            <a:pPr>
              <a:buNone/>
            </a:pPr>
            <a:r>
              <a:rPr lang="en-US" sz="2200" dirty="0" smtClean="0"/>
              <a:t>It is defined as </a:t>
            </a:r>
            <a:r>
              <a:rPr lang="en-US" sz="2200" b="1" dirty="0" smtClean="0">
                <a:solidFill>
                  <a:srgbClr val="FFFF00"/>
                </a:solidFill>
              </a:rPr>
              <a:t>inhibition of disease symptoms resulting from the prior of simultaneous inoculation of the host with a closely related species of the pathogen</a:t>
            </a:r>
          </a:p>
          <a:p>
            <a:pPr>
              <a:buNone/>
            </a:pPr>
            <a:r>
              <a:rPr lang="en-US" sz="2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Ex: Mild strain of Citrus </a:t>
            </a:r>
            <a:r>
              <a:rPr lang="en-US" sz="22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tristeza</a:t>
            </a:r>
            <a:r>
              <a:rPr lang="en-US" sz="2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virus prevent the host damage caused by severe strain of the same virus</a:t>
            </a:r>
          </a:p>
          <a:p>
            <a:pPr>
              <a:buNone/>
            </a:pPr>
            <a:r>
              <a:rPr lang="en-US" sz="2200" b="1" dirty="0" smtClean="0"/>
              <a:t>5. Induced resistance</a:t>
            </a:r>
          </a:p>
          <a:p>
            <a:pPr>
              <a:buNone/>
            </a:pPr>
            <a:r>
              <a:rPr lang="en-US" sz="2200" b="1" dirty="0" smtClean="0"/>
              <a:t>Plants respond to a variety of chemical stimuli produce by soil and plant associated microbes</a:t>
            </a:r>
          </a:p>
          <a:p>
            <a:pPr>
              <a:buNone/>
            </a:pPr>
            <a:r>
              <a:rPr lang="en-US" sz="2200" b="1" dirty="0" smtClean="0"/>
              <a:t>Such stimuli can induce plant host </a:t>
            </a:r>
            <a:r>
              <a:rPr lang="en-US" sz="2200" b="1" dirty="0" err="1" smtClean="0"/>
              <a:t>defences</a:t>
            </a:r>
            <a:r>
              <a:rPr lang="en-US" sz="2200" b="1" dirty="0" smtClean="0"/>
              <a:t> through biochemical changes that enhance resistance against subsequent infection by a variety of pathogens</a:t>
            </a:r>
          </a:p>
          <a:p>
            <a:pPr>
              <a:buNone/>
            </a:pPr>
            <a:r>
              <a:rPr lang="en-US" sz="2200" b="1" dirty="0" smtClean="0"/>
              <a:t>Ex: </a:t>
            </a:r>
            <a:r>
              <a:rPr lang="en-US" sz="2200" b="1" i="1" dirty="0" err="1" smtClean="0"/>
              <a:t>Trichoderma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harzianum</a:t>
            </a:r>
            <a:r>
              <a:rPr lang="en-US" sz="2200" b="1" dirty="0" smtClean="0"/>
              <a:t>- Grey mold of cotton</a:t>
            </a:r>
          </a:p>
          <a:p>
            <a:pPr>
              <a:buNone/>
            </a:pPr>
            <a:r>
              <a:rPr lang="en-US" sz="2200" b="1" i="1" dirty="0" smtClean="0"/>
              <a:t>     Pseudomonas </a:t>
            </a:r>
            <a:r>
              <a:rPr lang="en-US" sz="2200" b="1" i="1" dirty="0" err="1" smtClean="0"/>
              <a:t>fluorescens</a:t>
            </a:r>
            <a:r>
              <a:rPr lang="en-US" sz="2200" b="1" i="1" dirty="0" smtClean="0"/>
              <a:t>- </a:t>
            </a:r>
            <a:r>
              <a:rPr lang="en-US" sz="2200" b="1" dirty="0" smtClean="0"/>
              <a:t>Cucumber mosaic virus in tomato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382000" cy="617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 smtClean="0"/>
              <a:t>6. Growth promotion</a:t>
            </a:r>
          </a:p>
          <a:p>
            <a:pPr>
              <a:buNone/>
            </a:pPr>
            <a:r>
              <a:rPr lang="en-US" sz="2200" b="1" dirty="0" err="1" smtClean="0"/>
              <a:t>Biocontrol</a:t>
            </a:r>
            <a:r>
              <a:rPr lang="en-US" sz="2200" b="1" dirty="0" smtClean="0"/>
              <a:t> agents enhance the plant growth promotion through </a:t>
            </a:r>
            <a:r>
              <a:rPr lang="en-US" sz="2200" b="1" dirty="0" smtClean="0">
                <a:solidFill>
                  <a:srgbClr val="FF0000"/>
                </a:solidFill>
              </a:rPr>
              <a:t>induced production of IAA</a:t>
            </a:r>
            <a:r>
              <a:rPr lang="en-US" sz="2200" b="1" dirty="0" smtClean="0"/>
              <a:t> in plants following  treatment of seed, root cutting and soil with bacterial and fungal </a:t>
            </a:r>
            <a:r>
              <a:rPr lang="en-US" sz="2200" b="1" dirty="0" err="1" smtClean="0"/>
              <a:t>biocontrol</a:t>
            </a:r>
            <a:r>
              <a:rPr lang="en-US" sz="2200" b="1" dirty="0" smtClean="0"/>
              <a:t> agent</a:t>
            </a:r>
          </a:p>
          <a:p>
            <a:pPr>
              <a:buNone/>
            </a:pPr>
            <a:r>
              <a:rPr lang="en-US" sz="2200" b="1" dirty="0" smtClean="0"/>
              <a:t>Ex: </a:t>
            </a:r>
            <a:r>
              <a:rPr lang="en-US" sz="2200" b="1" i="1" dirty="0" err="1" smtClean="0"/>
              <a:t>Aspergillus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niger</a:t>
            </a:r>
            <a:r>
              <a:rPr lang="en-US" sz="2200" b="1" i="1" dirty="0" smtClean="0"/>
              <a:t> </a:t>
            </a:r>
            <a:r>
              <a:rPr lang="en-US" sz="2200" b="1" dirty="0" smtClean="0"/>
              <a:t>AN-27 : Promotes seedling growth and yield in Cauliflower</a:t>
            </a:r>
          </a:p>
          <a:p>
            <a:pPr>
              <a:buNone/>
            </a:pPr>
            <a:r>
              <a:rPr lang="en-US" sz="2200" b="1" i="1" dirty="0" err="1" smtClean="0"/>
              <a:t>Trichoderma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harzianum</a:t>
            </a:r>
            <a:r>
              <a:rPr lang="en-US" sz="2200" b="1" dirty="0" smtClean="0"/>
              <a:t>: Enhances seed germination in Beans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41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:\Users\venki\Desktop\Picture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5656118" cy="375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2600" y="4800600"/>
            <a:ext cx="641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Efficacy of </a:t>
            </a:r>
            <a:r>
              <a:rPr lang="en-US" b="1" dirty="0" err="1" smtClean="0"/>
              <a:t>Trichoderma</a:t>
            </a:r>
            <a:r>
              <a:rPr lang="en-US" b="1" dirty="0" smtClean="0"/>
              <a:t> spp. on radial growth of </a:t>
            </a:r>
            <a:r>
              <a:rPr lang="en-US" b="1" i="1" dirty="0" err="1" smtClean="0"/>
              <a:t>Sclerotium</a:t>
            </a:r>
            <a:r>
              <a:rPr lang="en-US" b="1" i="1" dirty="0" smtClean="0"/>
              <a:t> </a:t>
            </a:r>
            <a:r>
              <a:rPr lang="en-US" b="1" i="1" dirty="0" err="1" smtClean="0"/>
              <a:t>rolfsii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:\Users\venki\Desktop\Picture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5688815" cy="357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800600"/>
            <a:ext cx="6556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Effect of bacterial antagonists on radial growth of </a:t>
            </a:r>
            <a:r>
              <a:rPr lang="en-US" b="1" i="1" dirty="0" err="1" smtClean="0"/>
              <a:t>Sclerotium</a:t>
            </a:r>
            <a:r>
              <a:rPr lang="en-US" b="1" dirty="0" smtClean="0"/>
              <a:t> </a:t>
            </a:r>
            <a:r>
              <a:rPr lang="en-US" b="1" i="1" dirty="0" err="1" smtClean="0"/>
              <a:t>rolfsii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04800"/>
            <a:ext cx="8077200" cy="501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5838825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19400" y="5867400"/>
            <a:ext cx="414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Efficacy of botanicals on </a:t>
            </a:r>
            <a:r>
              <a:rPr lang="en-US" b="1" i="1" dirty="0" err="1" smtClean="0"/>
              <a:t>Sclerotium</a:t>
            </a:r>
            <a:r>
              <a:rPr lang="en-US" b="1" i="1" dirty="0" smtClean="0"/>
              <a:t> </a:t>
            </a:r>
            <a:r>
              <a:rPr lang="en-US" b="1" i="1" dirty="0" err="1" smtClean="0"/>
              <a:t>rolfsii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620</Words>
  <Application>Microsoft Office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venki</dc:creator>
  <cp:lastModifiedBy>user</cp:lastModifiedBy>
  <cp:revision>43</cp:revision>
  <dcterms:created xsi:type="dcterms:W3CDTF">2006-08-16T00:00:00Z</dcterms:created>
  <dcterms:modified xsi:type="dcterms:W3CDTF">2021-07-06T06:28:42Z</dcterms:modified>
</cp:coreProperties>
</file>