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6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324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800" dirty="0" smtClean="0"/>
              <a:t> </a:t>
            </a:r>
            <a:r>
              <a:rPr lang="en-US" sz="3200" dirty="0" smtClean="0"/>
              <a:t>Lecture 1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Introduction: Importance, scope and objectives of  Plant Pathology</a:t>
            </a:r>
          </a:p>
          <a:p>
            <a:pPr algn="l"/>
            <a:r>
              <a:rPr lang="en-US" sz="1400" b="1" dirty="0" smtClean="0">
                <a:latin typeface="Cambria" pitchFamily="18" charset="0"/>
              </a:rPr>
              <a:t>INTRODUCTION</a:t>
            </a:r>
          </a:p>
          <a:p>
            <a:pPr algn="just"/>
            <a:endParaRPr lang="en-US" sz="18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1800" b="1" dirty="0" smtClean="0">
                <a:solidFill>
                  <a:srgbClr val="FF0000"/>
                </a:solidFill>
              </a:rPr>
              <a:t>Plant Pathology/ </a:t>
            </a:r>
            <a:r>
              <a:rPr lang="en-US" sz="1800" b="1" dirty="0" err="1" smtClean="0">
                <a:solidFill>
                  <a:srgbClr val="FF0000"/>
                </a:solidFill>
              </a:rPr>
              <a:t>Phytopathology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1800" dirty="0" smtClean="0"/>
              <a:t>(</a:t>
            </a:r>
            <a:r>
              <a:rPr lang="en-US" sz="1800" dirty="0" err="1" smtClean="0">
                <a:solidFill>
                  <a:srgbClr val="FFFF00"/>
                </a:solidFill>
              </a:rPr>
              <a:t>Phyton</a:t>
            </a:r>
            <a:r>
              <a:rPr lang="en-US" sz="1800" dirty="0" smtClean="0">
                <a:solidFill>
                  <a:srgbClr val="FFFF00"/>
                </a:solidFill>
              </a:rPr>
              <a:t>=plant, Pathos=suffering, ailment, Logos=study</a:t>
            </a:r>
            <a:r>
              <a:rPr lang="en-US" sz="1800" dirty="0" smtClean="0"/>
              <a:t>) </a:t>
            </a:r>
            <a:r>
              <a:rPr lang="en-US" sz="1800" dirty="0" err="1" smtClean="0"/>
              <a:t>ie</a:t>
            </a:r>
            <a:r>
              <a:rPr lang="en-US" sz="1800" dirty="0" smtClean="0"/>
              <a:t>., the study of nature, development and management of plant diseases.</a:t>
            </a:r>
          </a:p>
          <a:p>
            <a:pPr algn="just">
              <a:lnSpc>
                <a:spcPct val="150000"/>
              </a:lnSpc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Definition</a:t>
            </a:r>
            <a:r>
              <a:rPr lang="en-US" sz="1800" dirty="0" smtClean="0">
                <a:solidFill>
                  <a:srgbClr val="FF0000"/>
                </a:solidFill>
              </a:rPr>
              <a:t>:</a:t>
            </a:r>
            <a:r>
              <a:rPr lang="en-US" sz="1800" dirty="0" smtClean="0"/>
              <a:t> A branch of Agricultural science which deals with </a:t>
            </a:r>
            <a:r>
              <a:rPr lang="en-US" sz="1800" dirty="0" err="1" smtClean="0"/>
              <a:t>cause,etiology,resulting</a:t>
            </a:r>
            <a:r>
              <a:rPr lang="en-US" sz="1800" dirty="0" smtClean="0"/>
              <a:t> losses and management of plant diseases.</a:t>
            </a:r>
          </a:p>
          <a:p>
            <a:pPr algn="just">
              <a:lnSpc>
                <a:spcPct val="150000"/>
              </a:lnSpc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Pathogen:</a:t>
            </a:r>
            <a:r>
              <a:rPr lang="en-US" sz="1800" b="1" dirty="0" smtClean="0"/>
              <a:t> </a:t>
            </a:r>
            <a:r>
              <a:rPr lang="en-US" sz="1800" dirty="0" smtClean="0"/>
              <a:t> A micro organism that can incite disease in susceptible plants.</a:t>
            </a:r>
          </a:p>
          <a:p>
            <a:pPr algn="just">
              <a:lnSpc>
                <a:spcPct val="150000"/>
              </a:lnSpc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Plant Disease: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dis</a:t>
            </a:r>
            <a:r>
              <a:rPr lang="en-US" sz="1800" b="1" dirty="0" smtClean="0"/>
              <a:t>-un, ease-comfort):</a:t>
            </a:r>
            <a:r>
              <a:rPr lang="en-US" sz="1800" dirty="0" smtClean="0"/>
              <a:t>It is the malfunctioning of host cells and tissue that results from continuous irritation by a pathogenic agent and leads to development of symptoms.</a:t>
            </a:r>
          </a:p>
          <a:p>
            <a:pPr algn="just">
              <a:lnSpc>
                <a:spcPct val="150000"/>
              </a:lnSpc>
            </a:pPr>
            <a:endParaRPr lang="en-US" sz="1800" dirty="0" smtClean="0"/>
          </a:p>
          <a:p>
            <a:pPr algn="just">
              <a:lnSpc>
                <a:spcPct val="150000"/>
              </a:lnSpc>
            </a:pPr>
            <a:endParaRPr lang="en-US" sz="1800" dirty="0" smtClean="0"/>
          </a:p>
          <a:p>
            <a:pPr algn="just">
              <a:lnSpc>
                <a:spcPct val="150000"/>
              </a:lnSpc>
            </a:pPr>
            <a:endParaRPr lang="en-US" sz="1800" dirty="0" smtClean="0"/>
          </a:p>
          <a:p>
            <a:pPr algn="just">
              <a:lnSpc>
                <a:spcPct val="150000"/>
              </a:lnSpc>
            </a:pPr>
            <a:endParaRPr lang="en-US" sz="1800" dirty="0" smtClean="0"/>
          </a:p>
          <a:p>
            <a:pPr algn="just">
              <a:lnSpc>
                <a:spcPct val="150000"/>
              </a:lnSpc>
            </a:pPr>
            <a:endParaRPr lang="en-US" sz="1800" dirty="0" smtClean="0"/>
          </a:p>
          <a:p>
            <a:pPr algn="just"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</a:endParaRPr>
          </a:p>
          <a:p>
            <a:pPr algn="l"/>
            <a:endParaRPr lang="en-US" sz="1400" b="1" dirty="0" smtClean="0">
              <a:latin typeface="Cambria" pitchFamily="18" charset="0"/>
            </a:endParaRPr>
          </a:p>
          <a:p>
            <a:pPr algn="l"/>
            <a:endParaRPr lang="en-US" sz="1400" b="1" dirty="0" smtClean="0">
              <a:latin typeface="Cambria" pitchFamily="18" charset="0"/>
            </a:endParaRPr>
          </a:p>
          <a:p>
            <a:pPr algn="l"/>
            <a:endParaRPr lang="en-US" sz="1400" b="1" dirty="0" smtClean="0">
              <a:latin typeface="Cambria" pitchFamily="18" charset="0"/>
            </a:endParaRPr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324600"/>
          </a:xfrm>
        </p:spPr>
        <p:txBody>
          <a:bodyPr/>
          <a:lstStyle/>
          <a:p>
            <a:pPr algn="just"/>
            <a:endParaRPr lang="en-US" sz="1800" dirty="0" smtClean="0"/>
          </a:p>
          <a:p>
            <a:pPr algn="just"/>
            <a:endParaRPr lang="en-US" sz="1400" dirty="0" smtClean="0"/>
          </a:p>
          <a:p>
            <a:pPr marL="342900" indent="-342900" algn="l"/>
            <a:endParaRPr lang="en-US" sz="1400" dirty="0" smtClean="0">
              <a:latin typeface="Cambria" pitchFamily="18" charset="0"/>
            </a:endParaRPr>
          </a:p>
          <a:p>
            <a:pPr algn="l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3810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Symptoms: </a:t>
            </a:r>
            <a:r>
              <a:rPr lang="en-US" dirty="0" smtClean="0"/>
              <a:t>External or internal reactions or alterations of a plant as a result of disease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1430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/>
              <a:t>Important </a:t>
            </a:r>
            <a:r>
              <a:rPr lang="en-US" b="1" dirty="0" err="1" smtClean="0"/>
              <a:t>Phytopathogenic</a:t>
            </a:r>
            <a:r>
              <a:rPr lang="en-US" b="1" dirty="0" smtClean="0"/>
              <a:t> organisms :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1.Fungi 2.Bacteria 3.Fastidious vascular bacteria (RLO’s) 4.phytoplasma 5.viruses 6.viroids 7.Algae 8.Flagellated </a:t>
            </a:r>
            <a:r>
              <a:rPr lang="en-US" dirty="0" err="1" smtClean="0"/>
              <a:t>protozoans</a:t>
            </a:r>
            <a:r>
              <a:rPr lang="en-US" dirty="0" smtClean="0"/>
              <a:t> .</a:t>
            </a:r>
          </a:p>
        </p:txBody>
      </p:sp>
      <p:sp>
        <p:nvSpPr>
          <p:cNvPr id="7" name="Oval 6"/>
          <p:cNvSpPr/>
          <p:nvPr/>
        </p:nvSpPr>
        <p:spPr>
          <a:xfrm>
            <a:off x="3276600" y="4648200"/>
            <a:ext cx="22098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Plant Pathology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343400" y="5486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48400" y="3352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Virology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4038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Mycology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486400" y="49530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24600" y="4953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Bacteriology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410200" y="52578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19200" y="4114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Physiology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590800" y="4419600"/>
            <a:ext cx="780818" cy="438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2000" y="4724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Biochemistry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429000" y="6248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Biotechnology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371600" y="5562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2286000" y="4953000"/>
            <a:ext cx="990600" cy="32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2438400" y="52578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257800" y="4343400"/>
            <a:ext cx="838200" cy="424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429000" y="3657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Soil Science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7" idx="0"/>
          </p:cNvCxnSpPr>
          <p:nvPr/>
        </p:nvCxnSpPr>
        <p:spPr>
          <a:xfrm flipH="1" flipV="1">
            <a:off x="4343400" y="3962400"/>
            <a:ext cx="381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172200" y="3962400"/>
            <a:ext cx="1295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429000" y="3581400"/>
            <a:ext cx="1600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553200" y="4648200"/>
            <a:ext cx="1295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429000" y="6172200"/>
            <a:ext cx="1600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1371600" y="5562600"/>
            <a:ext cx="1066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324600" y="5638800"/>
            <a:ext cx="1600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219200" y="4038600"/>
            <a:ext cx="1295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62000" y="4724400"/>
            <a:ext cx="1600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2133600" y="2819400"/>
            <a:ext cx="4536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Plant Pathology relation with other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04800"/>
            <a:ext cx="8686800" cy="6324600"/>
          </a:xfrm>
        </p:spPr>
        <p:txBody>
          <a:bodyPr/>
          <a:lstStyle/>
          <a:p>
            <a:pPr algn="just"/>
            <a:endParaRPr lang="en-US" sz="1800" dirty="0" smtClean="0"/>
          </a:p>
          <a:p>
            <a:pPr algn="just"/>
            <a:endParaRPr lang="en-US" sz="1400" dirty="0" smtClean="0"/>
          </a:p>
          <a:p>
            <a:pPr marL="342900" indent="-342900" algn="l"/>
            <a:endParaRPr lang="en-US" sz="1400" dirty="0" smtClean="0">
              <a:latin typeface="Cambria" pitchFamily="18" charset="0"/>
            </a:endParaRPr>
          </a:p>
          <a:p>
            <a:pPr algn="l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533400"/>
            <a:ext cx="47307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Importance of  Plant Pathology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1430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Plant diseases are of paramount importance to humans because they damage plants and plant products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2057400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2. Millions of people all over the world still depend on their own plant produce for their </a:t>
            </a:r>
          </a:p>
          <a:p>
            <a:r>
              <a:rPr lang="en-US" dirty="0" smtClean="0"/>
              <a:t>    survival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96733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3. Plant diseases reduce the quality and quantity of plant produce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657600"/>
            <a:ext cx="7797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Severe pathological effects on humans and animals that eat plant products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782" y="4495800"/>
            <a:ext cx="8548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 Destroy beauty of environment by damaging plants around home, park and forests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334000"/>
            <a:ext cx="776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 The pesticides used to control disease, pollute the water and 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04800"/>
            <a:ext cx="8686800" cy="6324600"/>
          </a:xfrm>
        </p:spPr>
        <p:txBody>
          <a:bodyPr/>
          <a:lstStyle/>
          <a:p>
            <a:pPr algn="just"/>
            <a:endParaRPr lang="en-US" sz="1800" dirty="0" smtClean="0"/>
          </a:p>
          <a:p>
            <a:pPr algn="just"/>
            <a:endParaRPr lang="en-US" sz="1400" dirty="0" smtClean="0"/>
          </a:p>
          <a:p>
            <a:pPr marL="342900" indent="-342900" algn="l"/>
            <a:endParaRPr lang="en-US" sz="1400" dirty="0" smtClean="0">
              <a:latin typeface="Cambria" pitchFamily="18" charset="0"/>
            </a:endParaRPr>
          </a:p>
          <a:p>
            <a:pPr algn="l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899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b="1" dirty="0" smtClean="0">
                <a:cs typeface="Times New Roman" pitchFamily="18" charset="0"/>
              </a:rPr>
              <a:t>Cause financial loss </a:t>
            </a:r>
            <a:r>
              <a:rPr lang="en-US" b="1" dirty="0" err="1" smtClean="0">
                <a:cs typeface="Times New Roman" pitchFamily="18" charset="0"/>
              </a:rPr>
              <a:t>ie</a:t>
            </a:r>
            <a:r>
              <a:rPr lang="en-US" b="1" dirty="0" smtClean="0">
                <a:cs typeface="Times New Roman" pitchFamily="18" charset="0"/>
              </a:rPr>
              <a:t>., the money spent for plant protection chemicals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1143000"/>
            <a:ext cx="899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itchFamily="18" charset="0"/>
              </a:rPr>
              <a:t>8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smtClean="0">
                <a:cs typeface="Times New Roman" pitchFamily="18" charset="0"/>
              </a:rPr>
              <a:t>Changes agricultural pattern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1905000"/>
            <a:ext cx="899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itchFamily="18" charset="0"/>
              </a:rPr>
              <a:t>    9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smtClean="0">
                <a:cs typeface="Times New Roman" pitchFamily="18" charset="0"/>
              </a:rPr>
              <a:t>Influences the industries </a:t>
            </a:r>
            <a:r>
              <a:rPr lang="en-US" b="1" dirty="0" err="1" smtClean="0">
                <a:cs typeface="Times New Roman" pitchFamily="18" charset="0"/>
              </a:rPr>
              <a:t>ie</a:t>
            </a:r>
            <a:r>
              <a:rPr lang="en-US" b="1" dirty="0" smtClean="0">
                <a:cs typeface="Times New Roman" pitchFamily="18" charset="0"/>
              </a:rPr>
              <a:t>., lack of raw material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6670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itchFamily="18" charset="0"/>
              </a:rPr>
              <a:t>10. Some plant diseases even change food and drinking habits of  people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0600" y="3276600"/>
            <a:ext cx="437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Few examples of serious plant diseases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3810000"/>
            <a:ext cx="720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Lateblight</a:t>
            </a:r>
            <a:r>
              <a:rPr lang="en-US" b="1" dirty="0" smtClean="0"/>
              <a:t> of potato- </a:t>
            </a:r>
            <a:r>
              <a:rPr lang="en-US" i="1" dirty="0" err="1" smtClean="0"/>
              <a:t>Phytophthora</a:t>
            </a:r>
            <a:r>
              <a:rPr lang="en-US" i="1" dirty="0" smtClean="0"/>
              <a:t> </a:t>
            </a:r>
            <a:r>
              <a:rPr lang="en-US" b="1" i="1" dirty="0" err="1" smtClean="0"/>
              <a:t>infestans</a:t>
            </a:r>
            <a:r>
              <a:rPr lang="en-US" b="1" i="1" dirty="0" smtClean="0"/>
              <a:t>- </a:t>
            </a:r>
            <a:r>
              <a:rPr lang="en-US" dirty="0" smtClean="0"/>
              <a:t>Irish famine (1845)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" y="4419600"/>
            <a:ext cx="6922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2. Brown spot of rice- </a:t>
            </a:r>
            <a:r>
              <a:rPr lang="en-US" b="1" i="1" dirty="0" err="1" smtClean="0"/>
              <a:t>Bipolaris</a:t>
            </a:r>
            <a:r>
              <a:rPr lang="en-US" b="1" i="1" dirty="0" smtClean="0"/>
              <a:t> </a:t>
            </a:r>
            <a:r>
              <a:rPr lang="en-US" b="1" i="1" dirty="0" err="1" smtClean="0"/>
              <a:t>oryzae</a:t>
            </a:r>
            <a:r>
              <a:rPr lang="en-US" b="1" i="1" dirty="0" smtClean="0"/>
              <a:t>- </a:t>
            </a:r>
            <a:r>
              <a:rPr lang="en-US" b="1" dirty="0" smtClean="0"/>
              <a:t>Bengal famine (1942-43)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" y="4953000"/>
            <a:ext cx="5194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3. Coffee rust- </a:t>
            </a:r>
            <a:r>
              <a:rPr lang="en-US" i="1" dirty="0" err="1" smtClean="0"/>
              <a:t>Hemileia</a:t>
            </a:r>
            <a:r>
              <a:rPr lang="en-US" i="1" dirty="0" smtClean="0"/>
              <a:t> </a:t>
            </a:r>
            <a:r>
              <a:rPr lang="en-US" i="1" dirty="0" err="1" smtClean="0"/>
              <a:t>vastatrix</a:t>
            </a:r>
            <a:r>
              <a:rPr lang="en-US" i="1" dirty="0" smtClean="0"/>
              <a:t> </a:t>
            </a:r>
            <a:r>
              <a:rPr lang="en-US" dirty="0" smtClean="0"/>
              <a:t>(1868), </a:t>
            </a:r>
            <a:r>
              <a:rPr lang="en-US" dirty="0" err="1" smtClean="0"/>
              <a:t>SriLanka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" y="5486400"/>
            <a:ext cx="5755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4. Wheat rust- </a:t>
            </a:r>
            <a:r>
              <a:rPr lang="en-US" i="1" dirty="0" err="1" smtClean="0"/>
              <a:t>Puccinia</a:t>
            </a:r>
            <a:r>
              <a:rPr lang="en-US" i="1" dirty="0" smtClean="0"/>
              <a:t> </a:t>
            </a:r>
            <a:r>
              <a:rPr lang="en-US" i="1" dirty="0" err="1" smtClean="0"/>
              <a:t>graminis</a:t>
            </a:r>
            <a:r>
              <a:rPr lang="en-US" i="1" dirty="0" smtClean="0"/>
              <a:t> </a:t>
            </a:r>
            <a:r>
              <a:rPr lang="en-US" dirty="0" err="1" smtClean="0"/>
              <a:t>f.sp.</a:t>
            </a:r>
            <a:r>
              <a:rPr lang="en-US" i="1" dirty="0" err="1" smtClean="0"/>
              <a:t>tritici</a:t>
            </a:r>
            <a:r>
              <a:rPr lang="en-US" dirty="0" smtClean="0"/>
              <a:t> (1940), USA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" y="6019800"/>
            <a:ext cx="611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5. Southern corn leaf blight- </a:t>
            </a:r>
            <a:r>
              <a:rPr lang="en-US" i="1" dirty="0" err="1" smtClean="0"/>
              <a:t>Bipolaris</a:t>
            </a:r>
            <a:r>
              <a:rPr lang="en-US" i="1" dirty="0" smtClean="0"/>
              <a:t> </a:t>
            </a:r>
            <a:r>
              <a:rPr lang="en-US" i="1" dirty="0" err="1" smtClean="0"/>
              <a:t>maydis</a:t>
            </a:r>
            <a:r>
              <a:rPr lang="en-US" dirty="0" smtClean="0"/>
              <a:t> (1970), USA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04800"/>
            <a:ext cx="8686800" cy="6324600"/>
          </a:xfrm>
        </p:spPr>
        <p:txBody>
          <a:bodyPr/>
          <a:lstStyle/>
          <a:p>
            <a:pPr algn="just"/>
            <a:endParaRPr lang="en-US" sz="1800" dirty="0" smtClean="0"/>
          </a:p>
          <a:p>
            <a:pPr algn="just"/>
            <a:endParaRPr lang="en-US" sz="1400" dirty="0" smtClean="0"/>
          </a:p>
          <a:p>
            <a:pPr marL="342900" indent="-342900" algn="l"/>
            <a:endParaRPr lang="en-US" sz="1400" dirty="0" smtClean="0">
              <a:latin typeface="Cambria" pitchFamily="18" charset="0"/>
            </a:endParaRPr>
          </a:p>
          <a:p>
            <a:pPr algn="l"/>
            <a:endParaRPr lang="en-US" dirty="0"/>
          </a:p>
        </p:txBody>
      </p:sp>
      <p:pic>
        <p:nvPicPr>
          <p:cNvPr id="1026" name="Picture 2" descr="C:\Users\user\Desktop\LB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457450" cy="1704975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457200" y="2362200"/>
            <a:ext cx="2551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Lateblight</a:t>
            </a:r>
            <a:r>
              <a:rPr lang="en-US" b="1" dirty="0" smtClean="0"/>
              <a:t> of potato</a:t>
            </a:r>
            <a:endParaRPr lang="en-US" dirty="0"/>
          </a:p>
        </p:txBody>
      </p:sp>
      <p:pic>
        <p:nvPicPr>
          <p:cNvPr id="1027" name="Picture 3" descr="C:\Users\user\Desktop\BS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533400"/>
            <a:ext cx="2286000" cy="17526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6019800" y="2438400"/>
            <a:ext cx="2373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2. Brown spot of rice</a:t>
            </a:r>
            <a:endParaRPr lang="en-US" b="1" dirty="0"/>
          </a:p>
        </p:txBody>
      </p:sp>
      <p:pic>
        <p:nvPicPr>
          <p:cNvPr id="1028" name="Picture 4" descr="C:\Users\user\Desktop\C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2590800"/>
            <a:ext cx="1905000" cy="1190625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3810000" y="3886200"/>
            <a:ext cx="1593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3. Coffee rust</a:t>
            </a:r>
            <a:endParaRPr lang="en-US" b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810000"/>
            <a:ext cx="17049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685800" y="6324600"/>
            <a:ext cx="161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4. Wheat rust</a:t>
            </a:r>
            <a:endParaRPr lang="en-US" b="1" dirty="0"/>
          </a:p>
        </p:txBody>
      </p:sp>
      <p:pic>
        <p:nvPicPr>
          <p:cNvPr id="1031" name="Picture 7" descr="C:\Users\user\Desktop\1200px-Cochliobolus_heterostrophu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3962400"/>
            <a:ext cx="1600200" cy="2390774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6009167" y="6324600"/>
            <a:ext cx="3134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5. Southern corn leaf blight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686800" cy="6324600"/>
          </a:xfrm>
        </p:spPr>
        <p:txBody>
          <a:bodyPr/>
          <a:lstStyle/>
          <a:p>
            <a:pPr algn="just"/>
            <a:endParaRPr lang="en-US" sz="18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600200" y="304800"/>
            <a:ext cx="44807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Objectives of  Plant Pathology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10668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itchFamily="18" charset="0"/>
              </a:rPr>
              <a:t>1. To study the living, non-living and environmental causes of plant diseases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17526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itchFamily="18" charset="0"/>
              </a:rPr>
              <a:t>2. To study the mechanisms of disease development by pathogens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28956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itchFamily="18" charset="0"/>
              </a:rPr>
              <a:t>4. To develop the Control method thereby reducing the losses caused by them.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23622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itchFamily="18" charset="0"/>
              </a:rPr>
              <a:t>3. To study the interactions between the plants and the pathogen</a:t>
            </a:r>
            <a:endParaRPr lang="en-US" b="1" dirty="0">
              <a:cs typeface="Times New Roman" pitchFamily="18" charset="0"/>
            </a:endParaRPr>
          </a:p>
        </p:txBody>
      </p:sp>
      <p:pic>
        <p:nvPicPr>
          <p:cNvPr id="2" name="Picture 2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1" y="4419601"/>
            <a:ext cx="1369106" cy="2057400"/>
          </a:xfrm>
          <a:prstGeom prst="rect">
            <a:avLst/>
          </a:prstGeom>
          <a:noFill/>
        </p:spPr>
      </p:pic>
      <p:pic>
        <p:nvPicPr>
          <p:cNvPr id="4" name="Picture 3" descr="C:\Users\user\Desktop\downloa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419600"/>
            <a:ext cx="438150" cy="245364"/>
          </a:xfrm>
          <a:prstGeom prst="rect">
            <a:avLst/>
          </a:prstGeom>
          <a:noFill/>
        </p:spPr>
      </p:pic>
      <p:cxnSp>
        <p:nvCxnSpPr>
          <p:cNvPr id="22" name="Straight Arrow Connector 21"/>
          <p:cNvCxnSpPr>
            <a:stCxn id="4" idx="1"/>
          </p:cNvCxnSpPr>
          <p:nvPr/>
        </p:nvCxnSpPr>
        <p:spPr>
          <a:xfrm flipH="1">
            <a:off x="4114800" y="4542282"/>
            <a:ext cx="762000" cy="25831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C:\Users\user\Desktop\downlo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4572000"/>
            <a:ext cx="675640" cy="533400"/>
          </a:xfrm>
          <a:prstGeom prst="rect">
            <a:avLst/>
          </a:prstGeom>
          <a:noFill/>
        </p:spPr>
      </p:pic>
      <p:cxnSp>
        <p:nvCxnSpPr>
          <p:cNvPr id="30" name="Straight Arrow Connector 29"/>
          <p:cNvCxnSpPr>
            <a:endCxn id="4" idx="3"/>
          </p:cNvCxnSpPr>
          <p:nvPr/>
        </p:nvCxnSpPr>
        <p:spPr>
          <a:xfrm flipV="1">
            <a:off x="2362200" y="4542282"/>
            <a:ext cx="2952750" cy="41071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5562600"/>
            <a:ext cx="685800" cy="925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Straight Arrow Connector 33"/>
          <p:cNvCxnSpPr>
            <a:endCxn id="4" idx="3"/>
          </p:cNvCxnSpPr>
          <p:nvPr/>
        </p:nvCxnSpPr>
        <p:spPr>
          <a:xfrm flipH="1" flipV="1">
            <a:off x="5314950" y="4542282"/>
            <a:ext cx="400050" cy="94411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4" idx="3"/>
          </p:cNvCxnSpPr>
          <p:nvPr/>
        </p:nvCxnSpPr>
        <p:spPr>
          <a:xfrm flipH="1" flipV="1">
            <a:off x="5314950" y="4542282"/>
            <a:ext cx="95250" cy="162991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C:\Users\user\Desktop\downloa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4572000"/>
            <a:ext cx="761999" cy="761999"/>
          </a:xfrm>
          <a:prstGeom prst="rect">
            <a:avLst/>
          </a:prstGeom>
          <a:noFill/>
        </p:spPr>
      </p:pic>
      <p:cxnSp>
        <p:nvCxnSpPr>
          <p:cNvPr id="42" name="Straight Arrow Connector 41"/>
          <p:cNvCxnSpPr>
            <a:endCxn id="4" idx="3"/>
          </p:cNvCxnSpPr>
          <p:nvPr/>
        </p:nvCxnSpPr>
        <p:spPr>
          <a:xfrm flipH="1" flipV="1">
            <a:off x="5314950" y="4542282"/>
            <a:ext cx="1009650" cy="63931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440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venki</dc:creator>
  <cp:lastModifiedBy>user</cp:lastModifiedBy>
  <cp:revision>74</cp:revision>
  <dcterms:created xsi:type="dcterms:W3CDTF">2006-08-16T00:00:00Z</dcterms:created>
  <dcterms:modified xsi:type="dcterms:W3CDTF">2023-07-06T17:06:21Z</dcterms:modified>
</cp:coreProperties>
</file>