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68103-C771-4DF8-B51C-40FB8D433119}"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8103-C771-4DF8-B51C-40FB8D433119}"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8103-C771-4DF8-B51C-40FB8D433119}"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8103-C771-4DF8-B51C-40FB8D433119}"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68103-C771-4DF8-B51C-40FB8D433119}"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68103-C771-4DF8-B51C-40FB8D433119}"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68103-C771-4DF8-B51C-40FB8D433119}"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68103-C771-4DF8-B51C-40FB8D433119}"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68103-C771-4DF8-B51C-40FB8D433119}"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8103-C771-4DF8-B51C-40FB8D433119}"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8103-C771-4DF8-B51C-40FB8D433119}"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DE10BE-1028-4925-93E5-6DA17580F0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68103-C771-4DF8-B51C-40FB8D433119}" type="datetimeFigureOut">
              <a:rPr lang="en-US" smtClean="0"/>
              <a:t>6/4/2021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E10BE-1028-4925-93E5-6DA17580F0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0"/>
            <a:ext cx="7772400" cy="571504"/>
          </a:xfrm>
        </p:spPr>
        <p:txBody>
          <a:bodyPr>
            <a:normAutofit fontScale="90000"/>
          </a:bodyPr>
          <a:lstStyle/>
          <a:p>
            <a:r>
              <a:rPr lang="en-IN" sz="2700" b="1" dirty="0" smtClean="0"/>
              <a:t>Experiment No. 01: Different Methods of Emasculation </a:t>
            </a:r>
            <a:r>
              <a:rPr lang="en-US" sz="2700" dirty="0" smtClean="0"/>
              <a:t/>
            </a:r>
            <a:br>
              <a:rPr lang="en-US" sz="2700" dirty="0" smtClean="0"/>
            </a:br>
            <a:r>
              <a:rPr lang="en-IN" sz="2700" b="1" dirty="0" smtClean="0"/>
              <a:t>                                  Techniques                                       							Date:..............</a:t>
            </a:r>
            <a:r>
              <a:rPr lang="en-US" dirty="0" smtClean="0"/>
              <a:t/>
            </a:r>
            <a:br>
              <a:rPr lang="en-US" dirty="0" smtClean="0"/>
            </a:br>
            <a:r>
              <a:rPr lang="en-IN" b="1" dirty="0" smtClean="0"/>
              <a:t> </a:t>
            </a:r>
            <a:r>
              <a:rPr lang="en-US" dirty="0" smtClean="0"/>
              <a:t/>
            </a:r>
            <a:br>
              <a:rPr lang="en-US" dirty="0" smtClean="0"/>
            </a:br>
            <a:endParaRPr lang="en-US" dirty="0"/>
          </a:p>
        </p:txBody>
      </p:sp>
      <p:sp>
        <p:nvSpPr>
          <p:cNvPr id="3" name="Subtitle 2"/>
          <p:cNvSpPr>
            <a:spLocks noGrp="1"/>
          </p:cNvSpPr>
          <p:nvPr>
            <p:ph type="subTitle" idx="1"/>
          </p:nvPr>
        </p:nvSpPr>
        <p:spPr>
          <a:xfrm>
            <a:off x="214282" y="1928802"/>
            <a:ext cx="8786874" cy="3709998"/>
          </a:xfrm>
        </p:spPr>
        <p:txBody>
          <a:bodyPr>
            <a:normAutofit fontScale="70000" lnSpcReduction="20000"/>
          </a:bodyPr>
          <a:lstStyle/>
          <a:p>
            <a:pPr algn="just"/>
            <a:r>
              <a:rPr lang="en-IN" sz="3400" b="1" dirty="0" smtClean="0">
                <a:solidFill>
                  <a:schemeClr val="tx1"/>
                </a:solidFill>
              </a:rPr>
              <a:t>Aim</a:t>
            </a:r>
            <a:r>
              <a:rPr lang="en-IN" sz="3400" dirty="0">
                <a:solidFill>
                  <a:schemeClr val="tx1"/>
                </a:solidFill>
              </a:rPr>
              <a:t>: To know about the different methods of emasculation</a:t>
            </a:r>
            <a:r>
              <a:rPr lang="en-IN" sz="3400" dirty="0" smtClean="0">
                <a:solidFill>
                  <a:schemeClr val="tx1"/>
                </a:solidFill>
              </a:rPr>
              <a:t>.</a:t>
            </a:r>
          </a:p>
          <a:p>
            <a:pPr algn="just"/>
            <a:endParaRPr lang="en-US" sz="3400" dirty="0">
              <a:solidFill>
                <a:schemeClr val="tx1"/>
              </a:solidFill>
            </a:endParaRPr>
          </a:p>
          <a:p>
            <a:pPr algn="just"/>
            <a:r>
              <a:rPr lang="en-IN" sz="3400" b="1" dirty="0">
                <a:solidFill>
                  <a:schemeClr val="tx1"/>
                </a:solidFill>
              </a:rPr>
              <a:t>Emasculation:</a:t>
            </a:r>
            <a:endParaRPr lang="en-US" sz="3400" dirty="0">
              <a:solidFill>
                <a:schemeClr val="tx1"/>
              </a:solidFill>
            </a:endParaRPr>
          </a:p>
          <a:p>
            <a:pPr algn="just"/>
            <a:r>
              <a:rPr lang="en-IN" sz="3400" dirty="0">
                <a:solidFill>
                  <a:schemeClr val="tx1"/>
                </a:solidFill>
              </a:rPr>
              <a:t>It refers to the removal of unripe another before dehiscence from a hermaphrodite flower turning the hermaphrodite bud/ flower into a </a:t>
            </a:r>
            <a:r>
              <a:rPr lang="en-IN" sz="3400" dirty="0" err="1">
                <a:solidFill>
                  <a:schemeClr val="tx1"/>
                </a:solidFill>
              </a:rPr>
              <a:t>pistillate</a:t>
            </a:r>
            <a:r>
              <a:rPr lang="en-IN" sz="3400" dirty="0">
                <a:solidFill>
                  <a:schemeClr val="tx1"/>
                </a:solidFill>
              </a:rPr>
              <a:t> one. In other words removal of immature another from a bisexual flower is called </a:t>
            </a:r>
            <a:r>
              <a:rPr lang="en-IN" sz="3400" dirty="0" err="1">
                <a:solidFill>
                  <a:schemeClr val="tx1"/>
                </a:solidFill>
              </a:rPr>
              <a:t>emasculation.In</a:t>
            </a:r>
            <a:r>
              <a:rPr lang="en-IN" sz="3400" dirty="0">
                <a:solidFill>
                  <a:schemeClr val="tx1"/>
                </a:solidFill>
              </a:rPr>
              <a:t> bisexual flower, emasculation is essential to prevent self-</a:t>
            </a:r>
            <a:r>
              <a:rPr lang="en-IN" sz="3400" dirty="0" err="1">
                <a:solidFill>
                  <a:schemeClr val="tx1"/>
                </a:solidFill>
              </a:rPr>
              <a:t>pollination.In</a:t>
            </a:r>
            <a:r>
              <a:rPr lang="en-IN" sz="3400" dirty="0">
                <a:solidFill>
                  <a:schemeClr val="tx1"/>
                </a:solidFill>
              </a:rPr>
              <a:t> </a:t>
            </a:r>
            <a:r>
              <a:rPr lang="en-IN" sz="3400" dirty="0" err="1">
                <a:solidFill>
                  <a:schemeClr val="tx1"/>
                </a:solidFill>
              </a:rPr>
              <a:t>monoecious</a:t>
            </a:r>
            <a:r>
              <a:rPr lang="en-IN" sz="3400" dirty="0">
                <a:solidFill>
                  <a:schemeClr val="tx1"/>
                </a:solidFill>
              </a:rPr>
              <a:t> plants male flowers are removed (</a:t>
            </a:r>
            <a:r>
              <a:rPr lang="en-IN" sz="3400" dirty="0" err="1">
                <a:solidFill>
                  <a:schemeClr val="tx1"/>
                </a:solidFill>
              </a:rPr>
              <a:t>caster,coconut</a:t>
            </a:r>
            <a:r>
              <a:rPr lang="en-IN" sz="3400" dirty="0">
                <a:solidFill>
                  <a:schemeClr val="tx1"/>
                </a:solidFill>
              </a:rPr>
              <a:t>) or male inflorescence is removed (maize).In species with large flowers e.g. Cotton pluses hand emasculation is accurate and it is adequate also.</a:t>
            </a:r>
            <a:endParaRPr lang="en-US" sz="3400"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57166"/>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35915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Tagging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flowers are tagged just after bagging. The tags are attached to the inflorescence or to the flower with the help of a thread containing the following information.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Date of emasculation (DOE)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Date of pollination (DOP)</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Percentage i.e. parents involved in the crossing.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 of flower emasculated.</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359150"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Name of the breeder etc.</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59150" algn="l"/>
              </a:tabLst>
            </a:pP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35915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Things to do: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59150"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Draw neat </a:t>
            </a:r>
            <a:r>
              <a:rPr kumimoji="0" lang="en-US"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labelled</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diagrams of different emasculation methods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35915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0"/>
            <a:ext cx="914400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main points related to emasculation are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Emasculation is relevant to bisexual (hermaphrodite) flowers only.</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two main purposes of emasculation first to prevent self-pollination and second to prepare the female parent for crossing with the desired male parent.</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monoecious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plants the male and female flowers are separate but present in the same plant/inflorescence such as in caster and maize. In caster male and female are present in the small inflorescence. In such case male flowers are removed from the inflorescence. In maize, male and female flower are in separate inflorescence in such case the male inflorescence is removed.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dioecious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species male and female flowers are present on the different plants such as papaya data palm etc. In such case male plants are removed.</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00010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Methods of emasculation</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Hand emasculation – </a:t>
            </a:r>
          </a:p>
          <a:p>
            <a:pPr marL="0" marR="0" lvl="0" indent="0" algn="just" defTabSz="914400" rtl="0" eaLnBrk="0" fontAlgn="base" latinLnBrk="0" hangingPunct="0">
              <a:lnSpc>
                <a:spcPct val="100000"/>
              </a:lnSpc>
              <a:spcBef>
                <a:spcPct val="0"/>
              </a:spcBef>
              <a:spcAft>
                <a:spcPct val="0"/>
              </a:spcAft>
              <a:buClrTx/>
              <a:buSzTx/>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Forced open method (b) Clipping method</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Emasculation with hot water.</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Emasculation with cold water.</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Emasculation with alcohol.</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Suction method.</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Chemical emasculation method.</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Male sterility method.</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Hand emasculation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method is used with those crops which have relatively larger flowers such as cotton,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okra,cowpea,field</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pea, black gram and green gram etc. It is also used in case of crops like wheat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barley,triticale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rice rapeseed,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mustard,brinjal,tomato,potato</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several other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crops.It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of two types such as </a:t>
            </a:r>
            <a:endPar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indent="457200" algn="just"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(a)Forced open method: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the conventional method still used by the plant breeders, the corolla of the selected flower is opened with the help of forceps without mutilation of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gynoecium.The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exact procedure varies from crop to crop i.e. sometimes corolla may be totally removed along with epipetalous stamens e.g.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gingelly.Incase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rice, the breeder is to separate the glumes with a pair of forceps in the early morning about 1-2 hours before undertaking pollination. Thus the six stamens are removed. It is generally done between 4 and 6 pm are day before anthers dehisce.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557214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Clipping methods: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Emasculation and pollination may be facilitated however by cutting the ends of the florets. This technique is usually used in cereals like rice and wheat.  In this method the top 1/3 portion of the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spikelets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are cut (slant) with scissors and the anthers are removed with forceps.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2.Emasculation with hot water</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method is used with those species in which flower size is very small and numbers of flowers in an inflorescence are too many such as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sorghum,paddy</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certain other grasses. Usually pollen grains are more sensitive to both genetics and environment fluctuation hence, hot water kills pollen grains without causing any damage to the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gynoecium</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thermo flask of appropriate size with big mouth are used for carrying hot water to the field and the whole inflorescence is immersed in the hot water for a definite time before the anther dehiscence and prior to opening of the flower which varies from species to species.</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71604" y="5143512"/>
          <a:ext cx="5988710" cy="1214445"/>
        </p:xfrm>
        <a:graphic>
          <a:graphicData uri="http://schemas.openxmlformats.org/drawingml/2006/table">
            <a:tbl>
              <a:tblPr/>
              <a:tblGrid>
                <a:gridCol w="1436093"/>
                <a:gridCol w="2273314"/>
                <a:gridCol w="2279303"/>
              </a:tblGrid>
              <a:tr h="404815">
                <a:tc>
                  <a:txBody>
                    <a:bodyPr/>
                    <a:lstStyle/>
                    <a:p>
                      <a:pPr algn="ctr">
                        <a:lnSpc>
                          <a:spcPct val="107000"/>
                        </a:lnSpc>
                        <a:spcAft>
                          <a:spcPts val="800"/>
                        </a:spcAft>
                      </a:pPr>
                      <a:r>
                        <a:rPr lang="en-IN" sz="1200" b="1">
                          <a:latin typeface="Times New Roman"/>
                          <a:ea typeface="Times New Roman"/>
                          <a:cs typeface="Mangal"/>
                        </a:rPr>
                        <a:t>Name of the crop</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b="1">
                          <a:latin typeface="Times New Roman"/>
                          <a:ea typeface="Times New Roman"/>
                          <a:cs typeface="Mangal"/>
                        </a:rPr>
                        <a:t>Temperature required (</a:t>
                      </a:r>
                      <a:r>
                        <a:rPr lang="en-IN" sz="1200" b="1" baseline="30000">
                          <a:latin typeface="Times New Roman"/>
                          <a:ea typeface="Times New Roman"/>
                          <a:cs typeface="Mangal"/>
                        </a:rPr>
                        <a:t>0</a:t>
                      </a:r>
                      <a:r>
                        <a:rPr lang="en-IN" sz="1200" b="1">
                          <a:latin typeface="Times New Roman"/>
                          <a:ea typeface="Times New Roman"/>
                          <a:cs typeface="Mangal"/>
                        </a:rPr>
                        <a:t>C)</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b="1">
                          <a:latin typeface="Times New Roman"/>
                          <a:ea typeface="Times New Roman"/>
                          <a:cs typeface="Mangal"/>
                        </a:rPr>
                        <a:t>Duration of exposure (hrs.)</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5">
                <a:tc>
                  <a:txBody>
                    <a:bodyPr/>
                    <a:lstStyle/>
                    <a:p>
                      <a:pPr algn="ctr">
                        <a:lnSpc>
                          <a:spcPct val="107000"/>
                        </a:lnSpc>
                        <a:spcAft>
                          <a:spcPts val="800"/>
                        </a:spcAft>
                      </a:pPr>
                      <a:r>
                        <a:rPr lang="en-IN" sz="1200">
                          <a:latin typeface="Times New Roman"/>
                          <a:ea typeface="Times New Roman"/>
                          <a:cs typeface="Mangal"/>
                        </a:rPr>
                        <a:t>Rice</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IN" sz="1200">
                          <a:latin typeface="Times New Roman"/>
                          <a:ea typeface="Times New Roman"/>
                          <a:cs typeface="Mangal"/>
                        </a:rPr>
                        <a:t>0-6</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IN" sz="1200">
                          <a:latin typeface="Times New Roman"/>
                          <a:ea typeface="Times New Roman"/>
                          <a:cs typeface="Mangal"/>
                        </a:rPr>
                        <a:t>10-12</a:t>
                      </a:r>
                      <a:endParaRPr lang="en-US" sz="1100">
                        <a:latin typeface="Calibri"/>
                        <a:ea typeface="Times New Roman"/>
                        <a:cs typeface="Mangal"/>
                      </a:endParaRPr>
                    </a:p>
                  </a:txBody>
                  <a:tcPr marL="45720" marR="45720" marT="0" marB="0">
                    <a:lnL>
                      <a:noFill/>
                    </a:lnL>
                    <a:lnR>
                      <a:noFill/>
                    </a:lnR>
                    <a:lnT w="12700" cap="flat" cmpd="sng" algn="ctr">
                      <a:solidFill>
                        <a:srgbClr val="000000"/>
                      </a:solidFill>
                      <a:prstDash val="solid"/>
                      <a:round/>
                      <a:headEnd type="none" w="med" len="med"/>
                      <a:tailEnd type="none" w="med" len="med"/>
                    </a:lnT>
                    <a:lnB>
                      <a:noFill/>
                    </a:lnB>
                  </a:tcPr>
                </a:tc>
              </a:tr>
              <a:tr h="404815">
                <a:tc>
                  <a:txBody>
                    <a:bodyPr/>
                    <a:lstStyle/>
                    <a:p>
                      <a:pPr algn="ctr">
                        <a:lnSpc>
                          <a:spcPct val="107000"/>
                        </a:lnSpc>
                        <a:spcAft>
                          <a:spcPts val="800"/>
                        </a:spcAft>
                      </a:pPr>
                      <a:r>
                        <a:rPr lang="en-IN" sz="1200">
                          <a:latin typeface="Times New Roman"/>
                          <a:ea typeface="Times New Roman"/>
                          <a:cs typeface="Mangal"/>
                        </a:rPr>
                        <a:t>Wheat</a:t>
                      </a:r>
                      <a:endParaRPr lang="en-US" sz="1100">
                        <a:latin typeface="Calibri"/>
                        <a:ea typeface="Times New Roman"/>
                        <a:cs typeface="Mangal"/>
                      </a:endParaRPr>
                    </a:p>
                  </a:txBody>
                  <a:tcPr marL="45720" marR="4572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a:latin typeface="Times New Roman"/>
                          <a:ea typeface="Times New Roman"/>
                          <a:cs typeface="Mangal"/>
                        </a:rPr>
                        <a:t>0-2</a:t>
                      </a:r>
                      <a:endParaRPr lang="en-US" sz="1100">
                        <a:latin typeface="Calibri"/>
                        <a:ea typeface="Times New Roman"/>
                        <a:cs typeface="Mangal"/>
                      </a:endParaRPr>
                    </a:p>
                  </a:txBody>
                  <a:tcPr marL="45720" marR="4572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IN" sz="1200" dirty="0">
                          <a:latin typeface="Times New Roman"/>
                          <a:ea typeface="Times New Roman"/>
                          <a:cs typeface="Mangal"/>
                        </a:rPr>
                        <a:t>15-24</a:t>
                      </a:r>
                      <a:endParaRPr lang="en-US" sz="1100" dirty="0">
                        <a:latin typeface="Calibri"/>
                        <a:ea typeface="Times New Roman"/>
                        <a:cs typeface="Mangal"/>
                      </a:endParaRPr>
                    </a:p>
                  </a:txBody>
                  <a:tcPr marL="45720" marR="4572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Emasculation with cold water</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Cold water treatment like hot water kills the pollen grains without causing any damage to the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gynoecium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has been found effective in certain crops like rice and wheat for cold treatment one has to grow the plants in pots and treatment done in cooling chamber. Temperature and duration of exposure required for emasculation.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Table4.2: Temperature and duration of cold water treatment for emasculation in different crops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However, this method is lesser effective is killing pollen grains than hot water technique.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Alcohol treatment method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not a commonly used method and has been tried is very few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crops.This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method requires special skill because immersion for longer duration may cause damage 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gynoecium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Duration of treatment is very important i.e. even a slightly prolonged period of treatment more than the recommended would reduce the seed set i.e. the female reproduction organs will also be killed. Dose and duration of alcohol treatment for emasculation.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Suction method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useful in species with small flower. This method has been used in rice. Anthers are removed through suction for which suction pump is used. A thin rubber or glass tube which is attached to the suction has been used to suck the stamens from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spikelets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desired vacuum is created to suck the anthers without causing any injury to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gynoecium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Emasculation is done just before 1hr or immediately after opening of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spikelets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This method is lesser effective because considerable self-pollination, up to 10%.</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35915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Chemical emasculation method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a rapid method of developing male sterile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line.Emasculation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done with same chemicals. The chemicals used for induction of male sterility are known as male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gametocides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or chemical hybridizing agents (CHA) which selectively kills the male gamete without affecting the female gamete. Examples of some CHAs are listed as below.</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Ethrel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Rice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Sodium methyl arsenate- Rice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Genetic emasculation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Genetic/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cytoplasmic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Genetic male sterility may be used to eliminate the process of emasculation. There is no need of emasculation where natural male sterility system operates. In general three types of male sterility operate in crop plants.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Genetic male sterility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Every time 50% fertile plants are to be rouged out.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Cytoplasmic</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genetic male sterility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usually preferred for commercial production of hybrid i.e. Maize, sorghum, onion, pearl millet, cotton and rice etc.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3359150" algn="l"/>
              </a:tabLst>
            </a:pPr>
            <a:r>
              <a:rPr kumimoji="0" lang="en-US"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Cytoplasmic</a:t>
            </a: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male sterility-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Used in the crop where seed is not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aeconomic</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part i.e. forage crop, sugarcane and potato etc.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Bagging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Immediately after emasculation the flower or inflorescence is enclosed with suitable bags of appropriate size to prevent random cross pollination.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Crossing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Crossing refers to artificial pollination between selected genotypes etc. in order to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Create genetic variability in a population.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Combine genes from various sources such as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germplasm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lines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wildspecies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591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Develop hybrids </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Generally the pollen grains collected from a desired male parent should be transferred to the emasculation flower. This is normally done in the morning hours during peak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anthesis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flowers are bagged immediately after artificial crossing.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1263</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Experiment No. 01: Different Methods of Emasculation                                    Techniques                                              Date:..............   </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No. 01: Different Methods of Emasculation                                    Techniques                                              Date:..............</dc:title>
  <dc:creator>Hp</dc:creator>
  <cp:lastModifiedBy>Hp</cp:lastModifiedBy>
  <cp:revision>5</cp:revision>
  <dcterms:created xsi:type="dcterms:W3CDTF">2021-06-04T08:20:23Z</dcterms:created>
  <dcterms:modified xsi:type="dcterms:W3CDTF">2021-06-04T08:34:47Z</dcterms:modified>
</cp:coreProperties>
</file>