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 PLANT DISEASE EPIDEMIOLOGY</a:t>
            </a:r>
            <a:endParaRPr lang="en-US" sz="1800" dirty="0" smtClean="0"/>
          </a:p>
          <a:p>
            <a:pPr algn="l"/>
            <a:r>
              <a:rPr lang="en-US" sz="1800" b="1" dirty="0" smtClean="0"/>
              <a:t>Epidemiology </a:t>
            </a:r>
            <a:r>
              <a:rPr lang="en-US" sz="1800" dirty="0" smtClean="0"/>
              <a:t>of plant diseases is essentially a study of the rate of multiplication of a pathogen and spread of the disease caused by it in a plant population. Epidemiology deals with outbreaks and spread of diseases in a population.</a:t>
            </a:r>
          </a:p>
          <a:p>
            <a:pPr algn="l"/>
            <a:r>
              <a:rPr lang="en-US" sz="1800" b="1" dirty="0" smtClean="0">
                <a:latin typeface="Constantia" pitchFamily="18" charset="0"/>
              </a:rPr>
              <a:t>Essential components/conditions for an </a:t>
            </a:r>
            <a:r>
              <a:rPr lang="en-US" sz="1800" b="1" dirty="0" err="1" smtClean="0">
                <a:latin typeface="Constantia" pitchFamily="18" charset="0"/>
              </a:rPr>
              <a:t>Epiphytotic</a:t>
            </a:r>
            <a:r>
              <a:rPr lang="en-US" sz="1800" b="1" dirty="0" smtClean="0">
                <a:latin typeface="Constantia" pitchFamily="18" charset="0"/>
              </a:rPr>
              <a:t>:</a:t>
            </a:r>
            <a:endParaRPr lang="en-US" sz="1800" dirty="0" smtClean="0">
              <a:latin typeface="Constantia" pitchFamily="18" charset="0"/>
            </a:endParaRPr>
          </a:p>
          <a:p>
            <a:pPr algn="l"/>
            <a:r>
              <a:rPr lang="en-US" sz="1800" dirty="0" smtClean="0">
                <a:latin typeface="Constantia" pitchFamily="18" charset="0"/>
              </a:rPr>
              <a:t>1. Host factors 2. Pathogen factors 3. Environmental factors</a:t>
            </a:r>
          </a:p>
          <a:p>
            <a:pPr algn="l"/>
            <a:r>
              <a:rPr lang="en-US" sz="1800" b="1" dirty="0" smtClean="0">
                <a:latin typeface="Constantia" pitchFamily="18" charset="0"/>
              </a:rPr>
              <a:t>1. Host factors</a:t>
            </a:r>
            <a:endParaRPr lang="en-US" sz="1800" dirty="0" smtClean="0">
              <a:latin typeface="Constantia" pitchFamily="18" charset="0"/>
            </a:endParaRPr>
          </a:p>
          <a:p>
            <a:pPr marL="400050" indent="-400050" algn="l">
              <a:buAutoNum type="romanLcParenR"/>
            </a:pPr>
            <a:r>
              <a:rPr lang="en-US" sz="1800" b="1" i="1" dirty="0" smtClean="0">
                <a:latin typeface="Constantia" pitchFamily="18" charset="0"/>
              </a:rPr>
              <a:t>Distance of susceptible plants from the source of primary </a:t>
            </a:r>
            <a:r>
              <a:rPr lang="en-US" sz="1800" b="1" i="1" dirty="0" err="1" smtClean="0">
                <a:latin typeface="Constantia" pitchFamily="18" charset="0"/>
              </a:rPr>
              <a:t>inoculum</a:t>
            </a:r>
            <a:endParaRPr lang="en-US" sz="1800" dirty="0" smtClean="0">
              <a:latin typeface="Constantia" pitchFamily="18" charset="0"/>
            </a:endParaRPr>
          </a:p>
          <a:p>
            <a:pPr marL="400050" indent="-400050" algn="l"/>
            <a:r>
              <a:rPr lang="en-US" sz="1800" b="1" i="1" dirty="0" smtClean="0"/>
              <a:t>ii) Abundance and distribution of susceptible hosts</a:t>
            </a:r>
            <a:r>
              <a:rPr lang="en-US" sz="1800" dirty="0" smtClean="0"/>
              <a:t>:</a:t>
            </a:r>
          </a:p>
          <a:p>
            <a:pPr marL="400050" indent="-400050" algn="l"/>
            <a:r>
              <a:rPr lang="en-US" sz="1800" b="1" i="1" dirty="0" smtClean="0"/>
              <a:t>iii) Disease proneness in the host due to environment</a:t>
            </a:r>
            <a:r>
              <a:rPr lang="en-US" sz="1800" dirty="0" smtClean="0"/>
              <a:t>:</a:t>
            </a:r>
          </a:p>
          <a:p>
            <a:pPr marL="400050" indent="-400050" algn="l"/>
            <a:r>
              <a:rPr lang="en-US" sz="1800" b="1" i="1" dirty="0" smtClean="0"/>
              <a:t>iv) Presence of suitable alternate or collateral hosts</a:t>
            </a:r>
            <a:r>
              <a:rPr lang="en-US" sz="1800" dirty="0" smtClean="0"/>
              <a:t>:</a:t>
            </a:r>
          </a:p>
          <a:p>
            <a:pPr marL="400050" indent="-400050" algn="l"/>
            <a:r>
              <a:rPr lang="en-US" sz="1800" dirty="0" smtClean="0">
                <a:latin typeface="Constantia" pitchFamily="18" charset="0"/>
              </a:rPr>
              <a:t>Ex: </a:t>
            </a:r>
            <a:r>
              <a:rPr lang="en-US" sz="1800" dirty="0" smtClean="0"/>
              <a:t>Presence of grass hosts helps in the survival of </a:t>
            </a:r>
            <a:r>
              <a:rPr lang="en-US" sz="1800" i="1" dirty="0" err="1" smtClean="0"/>
              <a:t>Pyricularia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oryzae</a:t>
            </a:r>
            <a:r>
              <a:rPr lang="en-US" sz="1800" i="1" dirty="0" smtClean="0"/>
              <a:t> </a:t>
            </a:r>
            <a:r>
              <a:rPr lang="en-US" sz="1800" dirty="0" smtClean="0"/>
              <a:t>in the off-season.</a:t>
            </a:r>
          </a:p>
          <a:p>
            <a:pPr marL="400050" indent="-400050" algn="l"/>
            <a:r>
              <a:rPr lang="en-US" sz="1800" b="1" dirty="0" smtClean="0"/>
              <a:t>2. Pathogen factors:</a:t>
            </a:r>
            <a:endParaRPr lang="en-US" sz="1800" dirty="0" smtClean="0"/>
          </a:p>
          <a:p>
            <a:pPr marL="400050" indent="-400050" algn="l">
              <a:buAutoNum type="romanLcParenR"/>
            </a:pPr>
            <a:r>
              <a:rPr lang="en-US" sz="1800" b="1" i="1" dirty="0" smtClean="0"/>
              <a:t>Presence of virulent/aggressive isolate of a pathogen</a:t>
            </a:r>
            <a:r>
              <a:rPr lang="en-US" sz="1800" dirty="0" smtClean="0"/>
              <a:t>:</a:t>
            </a:r>
          </a:p>
          <a:p>
            <a:pPr marL="400050" indent="-400050" algn="l"/>
            <a:r>
              <a:rPr lang="en-US" sz="1800" b="1" i="1" dirty="0" smtClean="0"/>
              <a:t>ii) Presence of virulent/aggressive isolate of a pathogen</a:t>
            </a:r>
            <a:r>
              <a:rPr lang="en-US" sz="1800" dirty="0" smtClean="0"/>
              <a:t>:</a:t>
            </a:r>
          </a:p>
          <a:p>
            <a:pPr marL="400050" indent="-400050" algn="l"/>
            <a:r>
              <a:rPr lang="en-US" sz="1800" b="1" i="1" dirty="0" smtClean="0"/>
              <a:t>iii) Low death rate of the pathogen</a:t>
            </a:r>
            <a:r>
              <a:rPr lang="en-US" sz="1800" dirty="0" smtClean="0"/>
              <a:t>:</a:t>
            </a:r>
          </a:p>
          <a:p>
            <a:pPr marL="400050" indent="-400050" algn="l"/>
            <a:r>
              <a:rPr lang="en-US" sz="1800" b="1" i="1" dirty="0" smtClean="0"/>
              <a:t>iv) Easy and rapid dispersal of the pathogen</a:t>
            </a:r>
            <a:r>
              <a:rPr lang="en-US" sz="1800" dirty="0" smtClean="0"/>
              <a:t>:</a:t>
            </a:r>
            <a:endParaRPr 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i="1" dirty="0" smtClean="0"/>
              <a:t>v) Adaptability of the pathogen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b="1" dirty="0" smtClean="0"/>
              <a:t>3. Weather factors</a:t>
            </a:r>
            <a:r>
              <a:rPr lang="en-US" sz="1800" dirty="0" smtClean="0"/>
              <a:t>: </a:t>
            </a:r>
          </a:p>
          <a:p>
            <a:pPr>
              <a:buNone/>
            </a:pPr>
            <a:r>
              <a:rPr lang="en-US" sz="1800" b="1" dirty="0" smtClean="0"/>
              <a:t> REMOTE SENSING</a:t>
            </a:r>
          </a:p>
          <a:p>
            <a:pPr>
              <a:buNone/>
            </a:pPr>
            <a:r>
              <a:rPr lang="en-US" sz="1800" b="1" dirty="0" smtClean="0"/>
              <a:t>Remote sensing</a:t>
            </a:r>
            <a:r>
              <a:rPr lang="en-US" sz="1800" dirty="0" smtClean="0"/>
              <a:t> is estimating an object/phenomenon without being in physical contact with it.</a:t>
            </a:r>
          </a:p>
          <a:p>
            <a:r>
              <a:rPr lang="en-US" sz="1800" b="1" dirty="0" smtClean="0"/>
              <a:t>Objectives of remote sensing in plant Pathology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1. Assessment of disease over a vast area</a:t>
            </a:r>
          </a:p>
          <a:p>
            <a:pPr>
              <a:buNone/>
            </a:pPr>
            <a:r>
              <a:rPr lang="en-US" sz="1800" dirty="0" smtClean="0"/>
              <a:t>2. To know the relationship of diseases and environment</a:t>
            </a:r>
          </a:p>
          <a:p>
            <a:pPr>
              <a:buNone/>
            </a:pPr>
            <a:r>
              <a:rPr lang="en-US" sz="1800" dirty="0" smtClean="0"/>
              <a:t>3. To know the origin and development of epidemics</a:t>
            </a:r>
          </a:p>
          <a:p>
            <a:pPr>
              <a:buNone/>
            </a:pPr>
            <a:r>
              <a:rPr lang="en-US" sz="1800" dirty="0" smtClean="0"/>
              <a:t>4. Quantitative assessment of the disease</a:t>
            </a:r>
          </a:p>
          <a:p>
            <a:r>
              <a:rPr lang="en-US" sz="1800" b="1" dirty="0" smtClean="0"/>
              <a:t>Remote sensing techniques of importance to Plant Pathology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1. Aerial photography and 2. Satellite remote sensing</a:t>
            </a:r>
          </a:p>
          <a:p>
            <a:pPr>
              <a:buAutoNum type="arabicPeriod"/>
            </a:pPr>
            <a:r>
              <a:rPr lang="en-US" sz="1800" b="1" dirty="0" smtClean="0"/>
              <a:t>Aerial photography</a:t>
            </a:r>
            <a:r>
              <a:rPr lang="en-US" sz="1800" dirty="0" smtClean="0"/>
              <a:t>: The healthy foliage is highly reflective to the infrared wavelengths and appears </a:t>
            </a:r>
            <a:r>
              <a:rPr lang="en-US" sz="1800" b="1" dirty="0" smtClean="0"/>
              <a:t>red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b="1" dirty="0" smtClean="0"/>
              <a:t>2. Satellite Imaging</a:t>
            </a:r>
            <a:endParaRPr lang="en-US" sz="1800" dirty="0" smtClean="0"/>
          </a:p>
          <a:p>
            <a:pPr>
              <a:buNone/>
            </a:pPr>
            <a:r>
              <a:rPr lang="en-US" sz="1800" b="1" i="1" dirty="0" smtClean="0"/>
              <a:t>     Weather satellites</a:t>
            </a:r>
            <a:endParaRPr lang="en-US" sz="1800" dirty="0" smtClean="0"/>
          </a:p>
          <a:p>
            <a:pPr>
              <a:buNone/>
            </a:pPr>
            <a:endParaRPr 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Advantages of Remote sensing</a:t>
            </a:r>
            <a:endParaRPr lang="en-US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nstantia" pitchFamily="18" charset="0"/>
              </a:rPr>
              <a:t>1. Reveals pattern of disease incidence, intensity and development over large area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nstantia" pitchFamily="18" charset="0"/>
              </a:rPr>
              <a:t>2. Data generated by remote sensing is amenable to multidisciplinary approach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nstantia" pitchFamily="18" charset="0"/>
              </a:rPr>
              <a:t>3. Gives synoptic view of large areas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nstantia" pitchFamily="18" charset="0"/>
              </a:rPr>
              <a:t>4. Data generated is on a permanent scale and is unbiased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nstantia" pitchFamily="18" charset="0"/>
              </a:rPr>
              <a:t>5. Data acquisition is fast compared to traditional methods and data analyzed is effectively utilized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nstantia" pitchFamily="18" charset="0"/>
              </a:rPr>
              <a:t>6. Satellite data (ERTS) obtains information of an area periodically so that the information can be updated.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nstantia" pitchFamily="18" charset="0"/>
              </a:rPr>
              <a:t>7. It frequently poses questions for ground investigators which cannot be generated by ground parties</a:t>
            </a:r>
          </a:p>
          <a:p>
            <a:pPr>
              <a:buNone/>
            </a:pPr>
            <a:endParaRPr 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General principles of plant disease management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b="1" dirty="0" smtClean="0"/>
              <a:t>Avoidance </a:t>
            </a:r>
            <a:r>
              <a:rPr lang="en-US" sz="1800" dirty="0" smtClean="0"/>
              <a:t>2. </a:t>
            </a:r>
            <a:r>
              <a:rPr lang="en-US" sz="1800" b="1" dirty="0" smtClean="0"/>
              <a:t>Exclusion of </a:t>
            </a:r>
            <a:r>
              <a:rPr lang="en-US" sz="1800" b="1" dirty="0" err="1" smtClean="0"/>
              <a:t>inoculum</a:t>
            </a:r>
            <a:r>
              <a:rPr lang="en-US" sz="1800" b="1" dirty="0" smtClean="0"/>
              <a:t> </a:t>
            </a:r>
            <a:r>
              <a:rPr lang="en-US" sz="1800" dirty="0" smtClean="0"/>
              <a:t>3. </a:t>
            </a:r>
            <a:r>
              <a:rPr lang="en-US" sz="1800" b="1" dirty="0" smtClean="0"/>
              <a:t>Eradication </a:t>
            </a:r>
            <a:r>
              <a:rPr lang="en-US" sz="1800" dirty="0" smtClean="0"/>
              <a:t>4. </a:t>
            </a:r>
            <a:r>
              <a:rPr lang="en-US" sz="1800" b="1" dirty="0" smtClean="0"/>
              <a:t>Protection </a:t>
            </a:r>
            <a:r>
              <a:rPr lang="en-US" sz="1800" dirty="0" smtClean="0"/>
              <a:t>5. </a:t>
            </a:r>
            <a:r>
              <a:rPr lang="en-US" sz="1800" b="1" dirty="0" smtClean="0"/>
              <a:t>Disease resistance</a:t>
            </a:r>
          </a:p>
          <a:p>
            <a:pPr>
              <a:buNone/>
            </a:pPr>
            <a:r>
              <a:rPr lang="en-US" sz="1800" b="1" dirty="0" smtClean="0"/>
              <a:t>1.Avoidance of the pathogen</a:t>
            </a:r>
            <a:r>
              <a:rPr lang="en-US" sz="1800" dirty="0" smtClean="0"/>
              <a:t>: These methods aim at avoiding the contact between the pathogen and susceptible stage of the crop.</a:t>
            </a:r>
          </a:p>
          <a:p>
            <a:pPr>
              <a:buNone/>
            </a:pPr>
            <a:r>
              <a:rPr lang="en-US" sz="1800" dirty="0" smtClean="0"/>
              <a:t>a. Proper selection of geographical area</a:t>
            </a:r>
          </a:p>
          <a:p>
            <a:pPr>
              <a:buNone/>
            </a:pPr>
            <a:r>
              <a:rPr lang="en-US" sz="1800" dirty="0" smtClean="0"/>
              <a:t>b. Proper selection of the field</a:t>
            </a:r>
          </a:p>
          <a:p>
            <a:pPr>
              <a:buNone/>
            </a:pPr>
            <a:r>
              <a:rPr lang="en-US" sz="1800" dirty="0" smtClean="0"/>
              <a:t>c. Adjusting time of sowing</a:t>
            </a:r>
          </a:p>
          <a:p>
            <a:pPr>
              <a:buNone/>
            </a:pPr>
            <a:r>
              <a:rPr lang="en-US" sz="1800" dirty="0" smtClean="0"/>
              <a:t>d. Disease escaping varieties</a:t>
            </a:r>
          </a:p>
          <a:p>
            <a:pPr>
              <a:buNone/>
            </a:pPr>
            <a:r>
              <a:rPr lang="en-US" sz="1800" dirty="0" smtClean="0"/>
              <a:t>e. Proper selection of seed and planting material</a:t>
            </a:r>
          </a:p>
          <a:p>
            <a:pPr>
              <a:buAutoNum type="alphaLcParenR"/>
            </a:pPr>
            <a:r>
              <a:rPr lang="en-US" sz="1800" b="1" i="1" dirty="0" smtClean="0"/>
              <a:t>Proper selection of geographical area</a:t>
            </a:r>
            <a:r>
              <a:rPr lang="en-US" sz="1800" dirty="0" smtClean="0"/>
              <a:t>: Ex: Cultivation of </a:t>
            </a:r>
            <a:r>
              <a:rPr lang="en-US" sz="1800" dirty="0" err="1" smtClean="0"/>
              <a:t>bajra</a:t>
            </a:r>
            <a:r>
              <a:rPr lang="en-US" sz="1800" dirty="0" smtClean="0"/>
              <a:t> in wet areas is not profitable due to the diseases, smut (</a:t>
            </a:r>
            <a:r>
              <a:rPr lang="en-US" sz="1800" i="1" dirty="0" err="1" smtClean="0"/>
              <a:t>Tolyposporium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penicillariae</a:t>
            </a:r>
            <a:r>
              <a:rPr lang="en-US" sz="1800" dirty="0" smtClean="0"/>
              <a:t>) and ergot (</a:t>
            </a:r>
            <a:r>
              <a:rPr lang="en-US" sz="1800" i="1" dirty="0" err="1" smtClean="0"/>
              <a:t>Claviceps</a:t>
            </a:r>
            <a:r>
              <a:rPr lang="en-US" sz="1800" dirty="0" smtClean="0"/>
              <a:t> </a:t>
            </a:r>
            <a:r>
              <a:rPr lang="en-US" sz="1800" i="1" dirty="0" err="1" smtClean="0"/>
              <a:t>microcephala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b="1" i="1" dirty="0" smtClean="0"/>
              <a:t>b) Proper selection of the field</a:t>
            </a:r>
            <a:r>
              <a:rPr lang="en-US" sz="1800" dirty="0" smtClean="0"/>
              <a:t>: Ex: Ex: Wilt of </a:t>
            </a:r>
            <a:r>
              <a:rPr lang="en-US" sz="1800" dirty="0" err="1" smtClean="0"/>
              <a:t>redgram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i="1" dirty="0" smtClean="0"/>
              <a:t>c) Time of sowing</a:t>
            </a:r>
            <a:r>
              <a:rPr lang="en-US" sz="1800" dirty="0" smtClean="0"/>
              <a:t>: Ex: Infection of black stem rust of wheat (</a:t>
            </a:r>
            <a:r>
              <a:rPr lang="en-US" sz="1800" i="1" dirty="0" err="1" smtClean="0"/>
              <a:t>Puccinia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graminis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tritici</a:t>
            </a:r>
            <a:r>
              <a:rPr lang="en-US" sz="1800" dirty="0" smtClean="0"/>
              <a:t>) is more in late sowing, hence, early sowing helps in reduction of stem rust incidence.</a:t>
            </a:r>
          </a:p>
          <a:p>
            <a:pPr>
              <a:buNone/>
            </a:pPr>
            <a:r>
              <a:rPr lang="en-US" sz="1800" b="1" i="1" dirty="0" smtClean="0"/>
              <a:t>d) Disease escaping varieties</a:t>
            </a:r>
            <a:r>
              <a:rPr lang="en-US" sz="1800" dirty="0" smtClean="0"/>
              <a:t>: Ex: Early maturing varieties of wheat or pea escape the damage due to </a:t>
            </a:r>
            <a:r>
              <a:rPr lang="en-US" sz="1800" i="1" dirty="0" err="1" smtClean="0"/>
              <a:t>Puccinia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graminis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tritici</a:t>
            </a:r>
            <a:r>
              <a:rPr lang="en-US" sz="1800" i="1" dirty="0" smtClean="0"/>
              <a:t> </a:t>
            </a:r>
            <a:r>
              <a:rPr lang="en-US" sz="1800" dirty="0" smtClean="0"/>
              <a:t>and </a:t>
            </a:r>
            <a:r>
              <a:rPr lang="en-US" sz="1800" i="1" dirty="0" err="1" smtClean="0"/>
              <a:t>Erysiphe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polygoni</a:t>
            </a:r>
            <a:r>
              <a:rPr lang="en-US" sz="1800" dirty="0" smtClean="0"/>
              <a:t>, respectively.</a:t>
            </a:r>
          </a:p>
          <a:p>
            <a:pPr>
              <a:buNone/>
            </a:pPr>
            <a:r>
              <a:rPr lang="en-US" sz="1800" b="1" i="1" dirty="0" smtClean="0"/>
              <a:t>e) Proper selection of seed and planting material</a:t>
            </a:r>
            <a:r>
              <a:rPr lang="en-US" sz="1800" dirty="0" smtClean="0"/>
              <a:t>: Ex: bunchy top of banana (</a:t>
            </a:r>
            <a:r>
              <a:rPr lang="en-US" sz="1800" i="1" dirty="0" smtClean="0"/>
              <a:t>Banana virus-1</a:t>
            </a:r>
            <a:r>
              <a:rPr lang="en-US" sz="1800" dirty="0" smtClean="0"/>
              <a:t>), Citrus </a:t>
            </a:r>
            <a:r>
              <a:rPr lang="en-US" sz="1800" dirty="0" err="1" smtClean="0"/>
              <a:t>tristeza</a:t>
            </a:r>
            <a:r>
              <a:rPr lang="en-US" sz="1800" dirty="0" smtClean="0"/>
              <a:t> virus</a:t>
            </a:r>
            <a:endParaRPr 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>
            <a:normAutofit/>
          </a:bodyPr>
          <a:lstStyle/>
          <a:p>
            <a:pPr>
              <a:buAutoNum type="arabicPeriod" startAt="2"/>
            </a:pPr>
            <a:r>
              <a:rPr lang="en-US" sz="1800" b="1" dirty="0" smtClean="0"/>
              <a:t>Exclusion of the pathogen</a:t>
            </a:r>
            <a:r>
              <a:rPr lang="en-US" sz="1800" dirty="0" smtClean="0"/>
              <a:t>: </a:t>
            </a:r>
            <a:r>
              <a:rPr lang="en-US" sz="1800" b="1" dirty="0" smtClean="0">
                <a:solidFill>
                  <a:srgbClr val="FFFF00"/>
                </a:solidFill>
              </a:rPr>
              <a:t>These measures aim at preventing the </a:t>
            </a:r>
            <a:r>
              <a:rPr lang="en-US" sz="1800" b="1" dirty="0" err="1" smtClean="0">
                <a:solidFill>
                  <a:srgbClr val="FFFF00"/>
                </a:solidFill>
              </a:rPr>
              <a:t>inoculum</a:t>
            </a:r>
            <a:r>
              <a:rPr lang="en-US" sz="1800" b="1" dirty="0" smtClean="0">
                <a:solidFill>
                  <a:srgbClr val="FFFF00"/>
                </a:solidFill>
              </a:rPr>
              <a:t> from entering or establishing in the field or area where it does not exist</a:t>
            </a:r>
            <a:r>
              <a:rPr lang="en-US" sz="1800" dirty="0" smtClean="0"/>
              <a:t>. Different methods of exclusion are </a:t>
            </a:r>
            <a:r>
              <a:rPr lang="en-US" sz="1800" b="1" dirty="0" smtClean="0">
                <a:solidFill>
                  <a:srgbClr val="92D050"/>
                </a:solidFill>
              </a:rPr>
              <a:t>seed treatment, seed inspection &amp; certification, and plant quarantine regulation.</a:t>
            </a:r>
          </a:p>
          <a:p>
            <a:pPr>
              <a:buAutoNum type="alphaLcParenR"/>
            </a:pPr>
            <a:r>
              <a:rPr lang="en-US" sz="1800" b="1" i="1" dirty="0" smtClean="0"/>
              <a:t>Seed inspection and certification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b="1" i="1" dirty="0" smtClean="0"/>
              <a:t>b) Plant quarantine regulation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 smtClean="0"/>
              <a:t>Plant quarantine measures are of 3 types.</a:t>
            </a:r>
          </a:p>
          <a:p>
            <a:pPr>
              <a:buAutoNum type="arabicPeriod"/>
            </a:pPr>
            <a:r>
              <a:rPr lang="en-US" sz="1800" b="1" i="1" dirty="0" smtClean="0"/>
              <a:t>Domestic quarantine</a:t>
            </a:r>
            <a:r>
              <a:rPr lang="en-US" sz="1800" dirty="0" smtClean="0"/>
              <a:t>: Ex: </a:t>
            </a:r>
            <a:r>
              <a:rPr lang="en-US" sz="1800" b="1" i="1" dirty="0" smtClean="0"/>
              <a:t>Bunchy top of banana, Banana mosaic, Potato wart</a:t>
            </a:r>
          </a:p>
          <a:p>
            <a:pPr>
              <a:buNone/>
            </a:pPr>
            <a:r>
              <a:rPr lang="en-US" sz="1800" b="1" i="1" dirty="0" smtClean="0"/>
              <a:t>2. Foreign quarantine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b="1" i="1" dirty="0" smtClean="0"/>
              <a:t>3. Total embargoes</a:t>
            </a:r>
            <a:r>
              <a:rPr lang="en-US" sz="1800" dirty="0" smtClean="0"/>
              <a:t>: Total restriction on import and export of agricultural commodities.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697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10</cp:revision>
  <dcterms:created xsi:type="dcterms:W3CDTF">2006-08-16T00:00:00Z</dcterms:created>
  <dcterms:modified xsi:type="dcterms:W3CDTF">2021-06-01T08:01:17Z</dcterms:modified>
</cp:coreProperties>
</file>