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0" r:id="rId10"/>
    <p:sldId id="271" r:id="rId11"/>
    <p:sldId id="272" r:id="rId12"/>
    <p:sldId id="27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b="1" dirty="0" smtClean="0"/>
              <a:t>DISEASES OF RICE</a:t>
            </a:r>
            <a:endParaRPr lang="en-IN" b="1" dirty="0"/>
          </a:p>
        </p:txBody>
      </p:sp>
    </p:spTree>
    <p:extLst>
      <p:ext uri="{BB962C8B-B14F-4D97-AF65-F5344CB8AC3E}">
        <p14:creationId xmlns:p14="http://schemas.microsoft.com/office/powerpoint/2010/main" val="3619347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IN" dirty="0" smtClean="0"/>
              <a:t>Sometimes droplets of bacterial ooze pale amber colour found on affected portions</a:t>
            </a:r>
          </a:p>
          <a:p>
            <a:r>
              <a:rPr lang="en-IN" dirty="0" smtClean="0"/>
              <a:t>In severe infections all leaves are attacked and premature drying results</a:t>
            </a:r>
          </a:p>
          <a:p>
            <a:pPr marL="0" indent="0">
              <a:buNone/>
            </a:pPr>
            <a:endParaRPr lang="en-IN" dirty="0" smtClean="0"/>
          </a:p>
          <a:p>
            <a:pPr marL="0" indent="0">
              <a:buNone/>
            </a:pPr>
            <a:r>
              <a:rPr lang="en-IN" b="1" dirty="0"/>
              <a:t>Causal organism:</a:t>
            </a:r>
            <a:r>
              <a:rPr lang="en-IN" dirty="0"/>
              <a:t> </a:t>
            </a:r>
            <a:endParaRPr lang="en-IN" dirty="0" smtClean="0"/>
          </a:p>
          <a:p>
            <a:pPr marL="0" indent="0">
              <a:buNone/>
            </a:pPr>
            <a:r>
              <a:rPr lang="en-IN" i="1" dirty="0" err="1" smtClean="0"/>
              <a:t>Xanthomonas</a:t>
            </a:r>
            <a:r>
              <a:rPr lang="en-IN" i="1" dirty="0" smtClean="0"/>
              <a:t> </a:t>
            </a:r>
            <a:r>
              <a:rPr lang="en-IN" i="1" dirty="0" err="1"/>
              <a:t>oryzae</a:t>
            </a:r>
            <a:r>
              <a:rPr lang="en-IN" i="1" dirty="0"/>
              <a:t> </a:t>
            </a:r>
            <a:r>
              <a:rPr lang="en-IN" i="1" dirty="0" err="1"/>
              <a:t>pv</a:t>
            </a:r>
            <a:r>
              <a:rPr lang="en-IN" i="1" dirty="0"/>
              <a:t>. </a:t>
            </a:r>
            <a:r>
              <a:rPr lang="en-IN" i="1" dirty="0" err="1"/>
              <a:t>oryzae</a:t>
            </a:r>
            <a:endParaRPr lang="en-IN" dirty="0"/>
          </a:p>
          <a:p>
            <a:pPr marL="0" indent="0">
              <a:buNone/>
            </a:pPr>
            <a:r>
              <a:rPr lang="en-IN" dirty="0" smtClean="0"/>
              <a:t>Bacterium is rod shaped, gram negative, aerobic with polar flagellum </a:t>
            </a:r>
            <a:endParaRPr lang="en-IN" dirty="0"/>
          </a:p>
        </p:txBody>
      </p:sp>
    </p:spTree>
    <p:extLst>
      <p:ext uri="{BB962C8B-B14F-4D97-AF65-F5344CB8AC3E}">
        <p14:creationId xmlns:p14="http://schemas.microsoft.com/office/powerpoint/2010/main" val="27357258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55637"/>
            <a:ext cx="8229600" cy="5821363"/>
          </a:xfrm>
        </p:spPr>
        <p:txBody>
          <a:bodyPr>
            <a:normAutofit/>
          </a:bodyPr>
          <a:lstStyle/>
          <a:p>
            <a:pPr marL="0" indent="0">
              <a:buNone/>
            </a:pPr>
            <a:r>
              <a:rPr lang="en-IN" b="1" dirty="0"/>
              <a:t>Disease Cycle</a:t>
            </a:r>
            <a:endParaRPr lang="en-IN" dirty="0"/>
          </a:p>
          <a:p>
            <a:r>
              <a:rPr lang="en-IN" sz="2800" b="1" dirty="0" smtClean="0"/>
              <a:t>Primary </a:t>
            </a:r>
            <a:r>
              <a:rPr lang="en-IN" sz="2800" b="1" dirty="0"/>
              <a:t>infection - </a:t>
            </a:r>
            <a:r>
              <a:rPr lang="en-IN" sz="2800" dirty="0"/>
              <a:t>Bacterium overwintering in </a:t>
            </a:r>
            <a:r>
              <a:rPr lang="en-IN" sz="2800" dirty="0" smtClean="0"/>
              <a:t>seed, soil or in plant stubbles</a:t>
            </a:r>
            <a:endParaRPr lang="en-IN" sz="2800" dirty="0"/>
          </a:p>
          <a:p>
            <a:r>
              <a:rPr lang="en-IN" sz="2800" b="1" dirty="0" smtClean="0"/>
              <a:t>Secondary </a:t>
            </a:r>
            <a:r>
              <a:rPr lang="en-IN" sz="2800" b="1" dirty="0"/>
              <a:t>infection </a:t>
            </a:r>
            <a:r>
              <a:rPr lang="en-IN" sz="2800" dirty="0"/>
              <a:t>– Bacterial </a:t>
            </a:r>
            <a:r>
              <a:rPr lang="en-IN" sz="2800" dirty="0" smtClean="0"/>
              <a:t>ooze</a:t>
            </a:r>
          </a:p>
          <a:p>
            <a:pPr marL="0" indent="0">
              <a:buNone/>
            </a:pPr>
            <a:endParaRPr lang="en-IN" sz="2800" dirty="0"/>
          </a:p>
          <a:p>
            <a:pPr marL="0" indent="0">
              <a:buNone/>
            </a:pPr>
            <a:r>
              <a:rPr lang="en-IN" b="1" dirty="0" smtClean="0"/>
              <a:t>Epidemiology</a:t>
            </a:r>
          </a:p>
          <a:p>
            <a:pPr marL="0" indent="0">
              <a:buNone/>
            </a:pPr>
            <a:r>
              <a:rPr lang="en-IN" sz="2800" dirty="0"/>
              <a:t>H</a:t>
            </a:r>
            <a:r>
              <a:rPr lang="en-IN" sz="2800" dirty="0" smtClean="0"/>
              <a:t>eavy rain with </a:t>
            </a:r>
            <a:r>
              <a:rPr lang="en-IN" sz="2800" dirty="0"/>
              <a:t>severe wind</a:t>
            </a:r>
            <a:r>
              <a:rPr lang="en-IN" sz="2800" dirty="0" smtClean="0"/>
              <a:t>, </a:t>
            </a:r>
            <a:r>
              <a:rPr lang="en-IN" sz="2800" dirty="0"/>
              <a:t>heavy dew, </a:t>
            </a:r>
            <a:r>
              <a:rPr lang="en-IN" sz="2800" dirty="0" smtClean="0"/>
              <a:t>deep </a:t>
            </a:r>
            <a:r>
              <a:rPr lang="en-IN" sz="2800" dirty="0"/>
              <a:t>irrigation </a:t>
            </a:r>
            <a:r>
              <a:rPr lang="en-IN" sz="2800" dirty="0" smtClean="0"/>
              <a:t>water, </a:t>
            </a:r>
            <a:r>
              <a:rPr lang="en-IN" sz="2800" dirty="0"/>
              <a:t>and temperature of </a:t>
            </a:r>
            <a:r>
              <a:rPr lang="en-IN" sz="2800" dirty="0" smtClean="0"/>
              <a:t>22-26</a:t>
            </a:r>
            <a:r>
              <a:rPr lang="en-IN" sz="2800" baseline="30000" dirty="0" smtClean="0"/>
              <a:t>0</a:t>
            </a:r>
            <a:r>
              <a:rPr lang="en-IN" sz="2800" dirty="0" smtClean="0"/>
              <a:t>C favours disease development. Application </a:t>
            </a:r>
            <a:r>
              <a:rPr lang="en-IN" sz="2800" dirty="0"/>
              <a:t>of excessive </a:t>
            </a:r>
            <a:r>
              <a:rPr lang="en-IN" sz="2800" dirty="0" smtClean="0"/>
              <a:t>nitrogen and plants in shade are more prone to disease</a:t>
            </a:r>
            <a:endParaRPr lang="en-IN" sz="2800" dirty="0"/>
          </a:p>
          <a:p>
            <a:endParaRPr lang="en-IN" dirty="0"/>
          </a:p>
        </p:txBody>
      </p:sp>
    </p:spTree>
    <p:extLst>
      <p:ext uri="{BB962C8B-B14F-4D97-AF65-F5344CB8AC3E}">
        <p14:creationId xmlns:p14="http://schemas.microsoft.com/office/powerpoint/2010/main" val="2175401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IN" b="1" dirty="0" smtClean="0"/>
              <a:t>Management </a:t>
            </a:r>
            <a:endParaRPr lang="en-IN" b="1" dirty="0"/>
          </a:p>
        </p:txBody>
      </p:sp>
      <p:sp>
        <p:nvSpPr>
          <p:cNvPr id="3" name="Content Placeholder 2"/>
          <p:cNvSpPr>
            <a:spLocks noGrp="1"/>
          </p:cNvSpPr>
          <p:nvPr>
            <p:ph idx="1"/>
          </p:nvPr>
        </p:nvSpPr>
        <p:spPr>
          <a:xfrm>
            <a:off x="457200" y="1219200"/>
            <a:ext cx="8229600" cy="5334000"/>
          </a:xfrm>
        </p:spPr>
        <p:txBody>
          <a:bodyPr>
            <a:normAutofit/>
          </a:bodyPr>
          <a:lstStyle/>
          <a:p>
            <a:pPr lvl="0"/>
            <a:r>
              <a:rPr lang="en-IN" sz="2600" dirty="0"/>
              <a:t>Grow resistant cultivars like </a:t>
            </a:r>
            <a:r>
              <a:rPr lang="en-IN" sz="2600" dirty="0" err="1"/>
              <a:t>Swarna</a:t>
            </a:r>
            <a:r>
              <a:rPr lang="en-IN" sz="2600" dirty="0"/>
              <a:t>, </a:t>
            </a:r>
            <a:r>
              <a:rPr lang="en-IN" sz="2600" dirty="0" err="1"/>
              <a:t>Ajaya</a:t>
            </a:r>
            <a:r>
              <a:rPr lang="en-IN" sz="2600" dirty="0"/>
              <a:t>, IR 20, IR 42, IR 50, IR 5.</a:t>
            </a:r>
          </a:p>
          <a:p>
            <a:pPr lvl="0"/>
            <a:r>
              <a:rPr lang="en-IN" sz="2600" dirty="0"/>
              <a:t>Affected stubbles are to be destroyed by burning or through ploughing</a:t>
            </a:r>
          </a:p>
          <a:p>
            <a:r>
              <a:rPr lang="en-IN" sz="2600" dirty="0"/>
              <a:t>Judicious use of nitrogenous </a:t>
            </a:r>
            <a:r>
              <a:rPr lang="en-IN" sz="2600" dirty="0" smtClean="0"/>
              <a:t>fertilizers</a:t>
            </a:r>
          </a:p>
          <a:p>
            <a:r>
              <a:rPr lang="en-IN" sz="2600" dirty="0" smtClean="0"/>
              <a:t>Seed treatment with </a:t>
            </a:r>
            <a:r>
              <a:rPr lang="en-IN" sz="2600" dirty="0" err="1" smtClean="0"/>
              <a:t>Agrimycin</a:t>
            </a:r>
            <a:r>
              <a:rPr lang="en-IN" sz="2600" dirty="0" smtClean="0"/>
              <a:t> @0.025% and </a:t>
            </a:r>
            <a:r>
              <a:rPr lang="en-IN" sz="2600" dirty="0" err="1" smtClean="0"/>
              <a:t>wettable</a:t>
            </a:r>
            <a:r>
              <a:rPr lang="en-IN" sz="2600" dirty="0" smtClean="0"/>
              <a:t> </a:t>
            </a:r>
            <a:r>
              <a:rPr lang="en-IN" sz="2600" dirty="0" err="1" smtClean="0"/>
              <a:t>Ceresan</a:t>
            </a:r>
            <a:r>
              <a:rPr lang="en-IN" sz="2600" dirty="0" smtClean="0"/>
              <a:t> @0.05% followed by hot water treatment at 52-54°C for 10 </a:t>
            </a:r>
            <a:r>
              <a:rPr lang="en-IN" sz="2600" dirty="0" err="1" smtClean="0"/>
              <a:t>mins</a:t>
            </a:r>
            <a:r>
              <a:rPr lang="en-IN" sz="2600" dirty="0" smtClean="0"/>
              <a:t> eradicates bacteria</a:t>
            </a:r>
          </a:p>
          <a:p>
            <a:pPr lvl="0"/>
            <a:r>
              <a:rPr lang="en-IN" sz="2600" dirty="0"/>
              <a:t>Seed treatment with </a:t>
            </a:r>
            <a:r>
              <a:rPr lang="en-IN" sz="2600" dirty="0" err="1"/>
              <a:t>Streptocycline</a:t>
            </a:r>
            <a:r>
              <a:rPr lang="en-IN" sz="2600" dirty="0"/>
              <a:t> @ 0.01 %. </a:t>
            </a:r>
          </a:p>
          <a:p>
            <a:pPr lvl="0"/>
            <a:r>
              <a:rPr lang="en-IN" sz="2600" dirty="0"/>
              <a:t>Spray </a:t>
            </a:r>
            <a:r>
              <a:rPr lang="en-IN" sz="2600" dirty="0" err="1"/>
              <a:t>Streptocycline</a:t>
            </a:r>
            <a:r>
              <a:rPr lang="en-IN" sz="2600" dirty="0"/>
              <a:t> @ 0.01 % and Copper </a:t>
            </a:r>
            <a:r>
              <a:rPr lang="en-IN" sz="2600" dirty="0" err="1"/>
              <a:t>oxychloride</a:t>
            </a:r>
            <a:r>
              <a:rPr lang="en-IN" sz="2600" dirty="0"/>
              <a:t> @ 0.3%.</a:t>
            </a:r>
          </a:p>
          <a:p>
            <a:endParaRPr lang="en-IN" sz="2600" dirty="0"/>
          </a:p>
        </p:txBody>
      </p:sp>
    </p:spTree>
    <p:extLst>
      <p:ext uri="{BB962C8B-B14F-4D97-AF65-F5344CB8AC3E}">
        <p14:creationId xmlns:p14="http://schemas.microsoft.com/office/powerpoint/2010/main" val="2590340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IN" b="1" dirty="0" smtClean="0"/>
              <a:t>1. BLAST DISEASE</a:t>
            </a:r>
            <a:endParaRPr lang="en-IN" b="1" dirty="0"/>
          </a:p>
        </p:txBody>
      </p:sp>
      <p:sp>
        <p:nvSpPr>
          <p:cNvPr id="3" name="Content Placeholder 2"/>
          <p:cNvSpPr>
            <a:spLocks noGrp="1"/>
          </p:cNvSpPr>
          <p:nvPr>
            <p:ph idx="1"/>
          </p:nvPr>
        </p:nvSpPr>
        <p:spPr>
          <a:xfrm>
            <a:off x="76200" y="1066800"/>
            <a:ext cx="6619828" cy="5562600"/>
          </a:xfrm>
        </p:spPr>
        <p:txBody>
          <a:bodyPr>
            <a:normAutofit lnSpcReduction="10000"/>
          </a:bodyPr>
          <a:lstStyle/>
          <a:p>
            <a:pPr marL="0" indent="0">
              <a:buNone/>
            </a:pPr>
            <a:r>
              <a:rPr lang="en-IN" sz="3600" b="1" dirty="0" smtClean="0"/>
              <a:t>Symptoms</a:t>
            </a:r>
          </a:p>
          <a:p>
            <a:pPr marL="0" indent="0">
              <a:buNone/>
            </a:pPr>
            <a:r>
              <a:rPr lang="en-IN" sz="2400" dirty="0"/>
              <a:t>The fungus attacks the crop at all stages from seedlings in nursery to heading in main field. The typical symptoms appear on leaves, leaf sheath, rachis, nodes and even the </a:t>
            </a:r>
            <a:r>
              <a:rPr lang="en-IN" sz="2400" dirty="0" smtClean="0"/>
              <a:t>glumes.</a:t>
            </a:r>
          </a:p>
          <a:p>
            <a:pPr marL="0" indent="0">
              <a:buNone/>
            </a:pPr>
            <a:r>
              <a:rPr lang="en-IN" sz="2400" b="1" dirty="0"/>
              <a:t>Leaf blast</a:t>
            </a:r>
            <a:r>
              <a:rPr lang="en-IN" sz="2400" dirty="0"/>
              <a:t>: On the leaves, the lesions start as small </a:t>
            </a:r>
            <a:r>
              <a:rPr lang="en-IN" sz="2400" dirty="0" smtClean="0"/>
              <a:t>specks</a:t>
            </a:r>
            <a:r>
              <a:rPr lang="en-IN" sz="2400" dirty="0"/>
              <a:t>, soon enlarge and form characteristic spindle shaped spots with grey centre and dark brown margin. The spots join together as the disease progresses and large areas of the leaves dry up and wither. </a:t>
            </a:r>
            <a:endParaRPr lang="en-IN" sz="2400" dirty="0" smtClean="0"/>
          </a:p>
          <a:p>
            <a:pPr marL="0" indent="0">
              <a:buNone/>
            </a:pPr>
            <a:r>
              <a:rPr lang="en-IN" sz="2400" b="1" dirty="0"/>
              <a:t>Node blast</a:t>
            </a:r>
            <a:r>
              <a:rPr lang="en-IN" sz="2400" dirty="0"/>
              <a:t>: In infected nodes, irregular black areas that encircle the nodes can be noticed. The affected nodes may break up and all the plant parts above the infected nodes may die </a:t>
            </a:r>
          </a:p>
          <a:p>
            <a:pPr marL="0" indent="0">
              <a:buNone/>
            </a:pPr>
            <a:endParaRPr lang="en-IN" b="1" dirty="0" smtClean="0"/>
          </a:p>
          <a:p>
            <a:pPr marL="0" indent="0">
              <a:buNone/>
            </a:pPr>
            <a:endParaRPr lang="en-IN" dirty="0"/>
          </a:p>
        </p:txBody>
      </p:sp>
      <p:pic>
        <p:nvPicPr>
          <p:cNvPr id="1026" name="Picture 1" descr="Image result for rice blast"/>
          <p:cNvPicPr>
            <a:picLocks noChangeAspect="1" noChangeArrowheads="1"/>
          </p:cNvPicPr>
          <p:nvPr/>
        </p:nvPicPr>
        <p:blipFill rotWithShape="1">
          <a:blip r:embed="rId2">
            <a:extLst>
              <a:ext uri="{28A0092B-C50C-407E-A947-70E740481C1C}">
                <a14:useLocalDpi xmlns:a14="http://schemas.microsoft.com/office/drawing/2010/main" val="0"/>
              </a:ext>
            </a:extLst>
          </a:blip>
          <a:srcRect l="10728" r="13171"/>
          <a:stretch/>
        </p:blipFill>
        <p:spPr bwMode="auto">
          <a:xfrm>
            <a:off x="6696028" y="1928813"/>
            <a:ext cx="2323281" cy="218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4" descr="Related image"/>
          <p:cNvPicPr>
            <a:picLocks noChangeAspect="1" noChangeArrowheads="1"/>
          </p:cNvPicPr>
          <p:nvPr/>
        </p:nvPicPr>
        <p:blipFill rotWithShape="1">
          <a:blip r:embed="rId3">
            <a:extLst>
              <a:ext uri="{28A0092B-C50C-407E-A947-70E740481C1C}">
                <a14:useLocalDpi xmlns:a14="http://schemas.microsoft.com/office/drawing/2010/main" val="0"/>
              </a:ext>
            </a:extLst>
          </a:blip>
          <a:srcRect r="15442"/>
          <a:stretch/>
        </p:blipFill>
        <p:spPr bwMode="auto">
          <a:xfrm>
            <a:off x="6667500" y="4519613"/>
            <a:ext cx="2351809" cy="203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8645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610600" cy="6096000"/>
          </a:xfrm>
        </p:spPr>
        <p:txBody>
          <a:bodyPr>
            <a:normAutofit lnSpcReduction="10000"/>
          </a:bodyPr>
          <a:lstStyle/>
          <a:p>
            <a:pPr marL="0" lvl="0" indent="0">
              <a:buNone/>
            </a:pPr>
            <a:r>
              <a:rPr lang="en-IN" sz="2400" b="1" dirty="0"/>
              <a:t>Neck blast</a:t>
            </a:r>
            <a:r>
              <a:rPr lang="en-IN" sz="2400" dirty="0" smtClean="0"/>
              <a:t>: When ear emerges the neck of the panicle is infected and it becomes black and shrivelled. This </a:t>
            </a:r>
            <a:r>
              <a:rPr lang="en-IN" sz="2400" dirty="0"/>
              <a:t>stage of infection is commonly referred to as rotten neck/neck rot/neck blast/panicle blast. In early neck infection, grain filling does not occur and the panicle remains erect like a dead heart caused by a stem borer. In the late infection, partial grain filling occurs. </a:t>
            </a:r>
            <a:endParaRPr lang="en-IN" sz="2400" dirty="0" smtClean="0"/>
          </a:p>
          <a:p>
            <a:pPr marL="0" lvl="0" indent="0">
              <a:buNone/>
            </a:pPr>
            <a:endParaRPr lang="en-IN" sz="2400" dirty="0" smtClean="0"/>
          </a:p>
          <a:p>
            <a:pPr marL="0" lvl="0" indent="0">
              <a:buNone/>
            </a:pPr>
            <a:r>
              <a:rPr lang="en-IN" sz="3600" b="1" dirty="0" smtClean="0"/>
              <a:t>Causal organism/ </a:t>
            </a:r>
            <a:r>
              <a:rPr lang="en-IN" sz="3600" b="1" dirty="0" err="1" smtClean="0"/>
              <a:t>Etiology</a:t>
            </a:r>
            <a:endParaRPr lang="en-IN" sz="3600" b="1" dirty="0" smtClean="0"/>
          </a:p>
          <a:p>
            <a:pPr marL="0" indent="0">
              <a:buNone/>
            </a:pPr>
            <a:r>
              <a:rPr lang="en-IN" sz="2400" b="1" i="1" dirty="0" err="1"/>
              <a:t>Pyricularia</a:t>
            </a:r>
            <a:r>
              <a:rPr lang="en-IN" sz="2400" b="1" i="1" dirty="0"/>
              <a:t> </a:t>
            </a:r>
            <a:r>
              <a:rPr lang="en-IN" sz="2400" b="1" i="1" dirty="0" err="1"/>
              <a:t>oryzae</a:t>
            </a:r>
            <a:r>
              <a:rPr lang="en-IN" sz="2400" b="1" i="1" dirty="0"/>
              <a:t> </a:t>
            </a:r>
            <a:r>
              <a:rPr lang="en-IN" sz="2400" dirty="0"/>
              <a:t>(Sub-division:</a:t>
            </a:r>
            <a:r>
              <a:rPr lang="en-IN" sz="2400" b="1" dirty="0"/>
              <a:t> </a:t>
            </a:r>
            <a:r>
              <a:rPr lang="en-IN" sz="2400" dirty="0" err="1"/>
              <a:t>Deuteromycotina</a:t>
            </a:r>
            <a:r>
              <a:rPr lang="en-IN" sz="2400" dirty="0"/>
              <a:t>)</a:t>
            </a:r>
          </a:p>
          <a:p>
            <a:pPr marL="0" indent="0">
              <a:buNone/>
            </a:pPr>
            <a:r>
              <a:rPr lang="en-IN" sz="2400" dirty="0" smtClean="0"/>
              <a:t>                             </a:t>
            </a:r>
            <a:r>
              <a:rPr lang="en-IN" sz="2400" dirty="0"/>
              <a:t>Perfect stage </a:t>
            </a:r>
            <a:r>
              <a:rPr lang="en-IN" sz="2400" dirty="0" smtClean="0"/>
              <a:t>– </a:t>
            </a:r>
            <a:r>
              <a:rPr lang="en-IN" sz="2400" b="1" i="1" dirty="0" err="1" smtClean="0"/>
              <a:t>Magnaporthe</a:t>
            </a:r>
            <a:r>
              <a:rPr lang="en-IN" sz="2400" b="1" dirty="0" smtClean="0"/>
              <a:t> </a:t>
            </a:r>
            <a:r>
              <a:rPr lang="en-IN" sz="2400" b="1" i="1" dirty="0"/>
              <a:t> </a:t>
            </a:r>
            <a:r>
              <a:rPr lang="en-IN" sz="2400" b="1" i="1" dirty="0" err="1" smtClean="0"/>
              <a:t>grisea</a:t>
            </a:r>
            <a:endParaRPr lang="en-IN" sz="2400" b="1" i="1" dirty="0" smtClean="0"/>
          </a:p>
          <a:p>
            <a:r>
              <a:rPr lang="en-IN" sz="2400" dirty="0" smtClean="0"/>
              <a:t>Conidiophores are simple, 2-4 </a:t>
            </a:r>
            <a:r>
              <a:rPr lang="en-IN" sz="2400" dirty="0" err="1" smtClean="0"/>
              <a:t>septate</a:t>
            </a:r>
            <a:r>
              <a:rPr lang="en-IN" sz="2400" dirty="0" smtClean="0"/>
              <a:t> and </a:t>
            </a:r>
            <a:r>
              <a:rPr lang="en-IN" sz="2400" dirty="0" err="1" smtClean="0"/>
              <a:t>olivaceous</a:t>
            </a:r>
            <a:r>
              <a:rPr lang="en-IN" sz="2400" dirty="0" smtClean="0"/>
              <a:t> in </a:t>
            </a:r>
            <a:r>
              <a:rPr lang="en-IN" sz="2400" dirty="0" err="1" smtClean="0"/>
              <a:t>color</a:t>
            </a:r>
            <a:endParaRPr lang="en-IN" sz="2400" dirty="0" smtClean="0"/>
          </a:p>
          <a:p>
            <a:r>
              <a:rPr lang="en-IN" sz="2400" dirty="0" smtClean="0"/>
              <a:t>At the tip of conidiophore 3 celled, </a:t>
            </a:r>
            <a:r>
              <a:rPr lang="en-IN" sz="2400" dirty="0" err="1" smtClean="0"/>
              <a:t>pyriform</a:t>
            </a:r>
            <a:r>
              <a:rPr lang="en-IN" sz="2400" dirty="0" smtClean="0"/>
              <a:t>- </a:t>
            </a:r>
            <a:r>
              <a:rPr lang="en-IN" sz="2400" dirty="0" err="1" smtClean="0"/>
              <a:t>obclavate</a:t>
            </a:r>
            <a:r>
              <a:rPr lang="en-IN" sz="2400" dirty="0" smtClean="0"/>
              <a:t> hyaline to pale olive conidia are formed</a:t>
            </a:r>
          </a:p>
          <a:p>
            <a:r>
              <a:rPr lang="en-IN" sz="2400" dirty="0" smtClean="0"/>
              <a:t>The pathogen produces toxins namely </a:t>
            </a:r>
            <a:r>
              <a:rPr lang="en-IN" sz="2400" dirty="0" err="1" smtClean="0"/>
              <a:t>piricularin</a:t>
            </a:r>
            <a:r>
              <a:rPr lang="en-IN" sz="2400" dirty="0" smtClean="0"/>
              <a:t>, </a:t>
            </a:r>
            <a:r>
              <a:rPr lang="en-IN" sz="2400" dirty="0" err="1" smtClean="0"/>
              <a:t>pyriculol</a:t>
            </a:r>
            <a:r>
              <a:rPr lang="en-IN" sz="2400" dirty="0" smtClean="0"/>
              <a:t>, </a:t>
            </a:r>
            <a:r>
              <a:rPr lang="el-GR" sz="2400" dirty="0" smtClean="0">
                <a:cs typeface="Times New Roman"/>
              </a:rPr>
              <a:t>α</a:t>
            </a:r>
            <a:r>
              <a:rPr lang="en-IN" sz="2400" dirty="0" smtClean="0">
                <a:cs typeface="Times New Roman"/>
              </a:rPr>
              <a:t>-</a:t>
            </a:r>
            <a:r>
              <a:rPr lang="en-IN" sz="2400" dirty="0" err="1" smtClean="0">
                <a:cs typeface="Times New Roman"/>
              </a:rPr>
              <a:t>picolinic</a:t>
            </a:r>
            <a:r>
              <a:rPr lang="en-IN" sz="2400" dirty="0" smtClean="0">
                <a:cs typeface="Times New Roman"/>
              </a:rPr>
              <a:t> acid</a:t>
            </a:r>
            <a:endParaRPr lang="en-IN" sz="2400" dirty="0"/>
          </a:p>
        </p:txBody>
      </p:sp>
    </p:spTree>
    <p:extLst>
      <p:ext uri="{BB962C8B-B14F-4D97-AF65-F5344CB8AC3E}">
        <p14:creationId xmlns:p14="http://schemas.microsoft.com/office/powerpoint/2010/main" val="2693888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IN" b="1" dirty="0" smtClean="0"/>
              <a:t>Disease Cycle</a:t>
            </a:r>
          </a:p>
          <a:p>
            <a:r>
              <a:rPr lang="en-IN" sz="2800" b="1" dirty="0"/>
              <a:t>Primary Infection – </a:t>
            </a:r>
            <a:r>
              <a:rPr lang="en-IN" sz="2800" dirty="0"/>
              <a:t>Mycelium &amp; Conidia in the infected straw &amp; seeds</a:t>
            </a:r>
          </a:p>
          <a:p>
            <a:r>
              <a:rPr lang="en-IN" sz="2800" b="1" dirty="0" smtClean="0"/>
              <a:t>Secondary </a:t>
            </a:r>
            <a:r>
              <a:rPr lang="en-IN" sz="2800" b="1" dirty="0"/>
              <a:t>Infection</a:t>
            </a:r>
            <a:r>
              <a:rPr lang="en-IN" sz="2800" dirty="0"/>
              <a:t> – Conidia spread by wind and rain </a:t>
            </a:r>
            <a:r>
              <a:rPr lang="en-IN" sz="2800" dirty="0" smtClean="0"/>
              <a:t>splashes</a:t>
            </a:r>
          </a:p>
          <a:p>
            <a:endParaRPr lang="en-IN" sz="2800" dirty="0"/>
          </a:p>
          <a:p>
            <a:pPr marL="0" indent="0">
              <a:buNone/>
            </a:pPr>
            <a:r>
              <a:rPr lang="en-IN" b="1" dirty="0" smtClean="0"/>
              <a:t>Epidemiology/ favourable </a:t>
            </a:r>
            <a:r>
              <a:rPr lang="en-IN" b="1" dirty="0" err="1" smtClean="0"/>
              <a:t>coditions</a:t>
            </a:r>
            <a:endParaRPr lang="en-IN" b="1" dirty="0" smtClean="0"/>
          </a:p>
          <a:p>
            <a:r>
              <a:rPr lang="en-IN" sz="2800" dirty="0" smtClean="0"/>
              <a:t>The fungus causes infection rapidly at a temperature of around 24-28°C</a:t>
            </a:r>
          </a:p>
          <a:p>
            <a:r>
              <a:rPr lang="en-IN" sz="2800" dirty="0" smtClean="0"/>
              <a:t>A high relative humidity(92%), cloudy weather, dew deposition favours disease development </a:t>
            </a:r>
            <a:endParaRPr lang="en-IN" sz="2800" dirty="0"/>
          </a:p>
        </p:txBody>
      </p:sp>
    </p:spTree>
    <p:extLst>
      <p:ext uri="{BB962C8B-B14F-4D97-AF65-F5344CB8AC3E}">
        <p14:creationId xmlns:p14="http://schemas.microsoft.com/office/powerpoint/2010/main" val="2894664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1" dirty="0" smtClean="0"/>
              <a:t>Disease Management </a:t>
            </a:r>
            <a:endParaRPr lang="en-IN" sz="3600" b="1" dirty="0"/>
          </a:p>
        </p:txBody>
      </p:sp>
      <p:sp>
        <p:nvSpPr>
          <p:cNvPr id="3" name="Content Placeholder 2"/>
          <p:cNvSpPr>
            <a:spLocks noGrp="1"/>
          </p:cNvSpPr>
          <p:nvPr>
            <p:ph idx="1"/>
          </p:nvPr>
        </p:nvSpPr>
        <p:spPr/>
        <p:txBody>
          <a:bodyPr/>
          <a:lstStyle/>
          <a:p>
            <a:r>
              <a:rPr lang="en-IN" dirty="0" smtClean="0"/>
              <a:t>Planting disease free seeds</a:t>
            </a:r>
          </a:p>
          <a:p>
            <a:r>
              <a:rPr lang="en-IN" dirty="0" smtClean="0"/>
              <a:t>Judicious application of nitrogenous fertilizers</a:t>
            </a:r>
          </a:p>
          <a:p>
            <a:r>
              <a:rPr lang="en-IN" dirty="0" smtClean="0"/>
              <a:t>Spraying fungicides e.g. </a:t>
            </a:r>
            <a:r>
              <a:rPr lang="en-IN" dirty="0" err="1" smtClean="0"/>
              <a:t>Kitazin</a:t>
            </a:r>
            <a:r>
              <a:rPr lang="en-IN" dirty="0" smtClean="0"/>
              <a:t>, </a:t>
            </a:r>
            <a:r>
              <a:rPr lang="en-IN" dirty="0" err="1" smtClean="0"/>
              <a:t>carbendazim</a:t>
            </a:r>
            <a:r>
              <a:rPr lang="en-IN" dirty="0" smtClean="0"/>
              <a:t>, </a:t>
            </a:r>
            <a:r>
              <a:rPr lang="en-IN" dirty="0" err="1" smtClean="0"/>
              <a:t>bavistin</a:t>
            </a:r>
            <a:endParaRPr lang="en-IN" dirty="0" smtClean="0"/>
          </a:p>
          <a:p>
            <a:r>
              <a:rPr lang="en-IN" dirty="0" smtClean="0"/>
              <a:t>Application of antibiotics e.g. </a:t>
            </a:r>
            <a:r>
              <a:rPr lang="en-IN" dirty="0" err="1" smtClean="0"/>
              <a:t>Blasticidin</a:t>
            </a:r>
            <a:r>
              <a:rPr lang="en-IN" dirty="0" smtClean="0"/>
              <a:t>, </a:t>
            </a:r>
            <a:r>
              <a:rPr lang="en-IN" dirty="0" err="1" smtClean="0"/>
              <a:t>Kasugamycin</a:t>
            </a:r>
            <a:r>
              <a:rPr lang="en-IN" dirty="0" smtClean="0"/>
              <a:t> @ 20 ppm</a:t>
            </a:r>
          </a:p>
          <a:p>
            <a:r>
              <a:rPr lang="en-IN" dirty="0" smtClean="0"/>
              <a:t>Cultivation of blast resistant varieties like IR-8, IR-36, Jaya, </a:t>
            </a:r>
            <a:r>
              <a:rPr lang="en-IN" dirty="0" err="1" smtClean="0"/>
              <a:t>Swarnadhan</a:t>
            </a:r>
            <a:r>
              <a:rPr lang="en-IN" dirty="0" smtClean="0"/>
              <a:t>.</a:t>
            </a:r>
            <a:endParaRPr lang="en-IN" dirty="0"/>
          </a:p>
        </p:txBody>
      </p:sp>
    </p:spTree>
    <p:extLst>
      <p:ext uri="{BB962C8B-B14F-4D97-AF65-F5344CB8AC3E}">
        <p14:creationId xmlns:p14="http://schemas.microsoft.com/office/powerpoint/2010/main" val="3123681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IN" sz="4000" b="1" dirty="0" smtClean="0"/>
              <a:t>2. Brown spot of rice</a:t>
            </a:r>
            <a:endParaRPr lang="en-IN" sz="4000" b="1" dirty="0"/>
          </a:p>
        </p:txBody>
      </p:sp>
      <p:sp>
        <p:nvSpPr>
          <p:cNvPr id="3" name="Content Placeholder 2"/>
          <p:cNvSpPr>
            <a:spLocks noGrp="1"/>
          </p:cNvSpPr>
          <p:nvPr>
            <p:ph idx="1"/>
          </p:nvPr>
        </p:nvSpPr>
        <p:spPr>
          <a:xfrm>
            <a:off x="304800" y="1447800"/>
            <a:ext cx="6324600" cy="5181600"/>
          </a:xfrm>
        </p:spPr>
        <p:txBody>
          <a:bodyPr>
            <a:normAutofit/>
          </a:bodyPr>
          <a:lstStyle/>
          <a:p>
            <a:r>
              <a:rPr lang="en-IN" sz="2400" dirty="0" smtClean="0"/>
              <a:t>This disease is also referred to as </a:t>
            </a:r>
            <a:r>
              <a:rPr lang="en-IN" sz="2400" b="1" dirty="0" smtClean="0"/>
              <a:t>fungal blight</a:t>
            </a:r>
          </a:p>
          <a:p>
            <a:r>
              <a:rPr lang="en-IN" sz="2400" dirty="0" smtClean="0"/>
              <a:t>This disease is the principal cause of the famous </a:t>
            </a:r>
            <a:r>
              <a:rPr lang="en-IN" sz="2400" b="1" dirty="0" smtClean="0"/>
              <a:t>Bengal Famine </a:t>
            </a:r>
            <a:r>
              <a:rPr lang="en-IN" sz="2400" dirty="0" smtClean="0"/>
              <a:t>in 1942-43 </a:t>
            </a:r>
          </a:p>
          <a:p>
            <a:pPr marL="0" indent="0">
              <a:buNone/>
            </a:pPr>
            <a:r>
              <a:rPr lang="en-IN" sz="3600" b="1" dirty="0" smtClean="0"/>
              <a:t>Symptoms</a:t>
            </a:r>
          </a:p>
          <a:p>
            <a:r>
              <a:rPr lang="en-IN" sz="2400" dirty="0" smtClean="0"/>
              <a:t>Brown colour,  round to oval spots appear on the leaf and leaf sheath</a:t>
            </a:r>
          </a:p>
          <a:p>
            <a:r>
              <a:rPr lang="en-IN" sz="2400" dirty="0" smtClean="0"/>
              <a:t>In severe case the spots coalesce to form large patches of withered tissues</a:t>
            </a:r>
          </a:p>
          <a:p>
            <a:r>
              <a:rPr lang="en-IN" sz="2400" dirty="0" smtClean="0"/>
              <a:t>The grains also become infected and black colour spots appear on glumes</a:t>
            </a:r>
            <a:endParaRPr lang="en-IN" sz="2400" dirty="0"/>
          </a:p>
        </p:txBody>
      </p:sp>
      <p:pic>
        <p:nvPicPr>
          <p:cNvPr id="2050" name="Picture 7" descr="Image result for Brown spot"/>
          <p:cNvPicPr>
            <a:picLocks noChangeAspect="1" noChangeArrowheads="1"/>
          </p:cNvPicPr>
          <p:nvPr/>
        </p:nvPicPr>
        <p:blipFill rotWithShape="1">
          <a:blip r:embed="rId2">
            <a:extLst>
              <a:ext uri="{28A0092B-C50C-407E-A947-70E740481C1C}">
                <a14:useLocalDpi xmlns:a14="http://schemas.microsoft.com/office/drawing/2010/main" val="0"/>
              </a:ext>
            </a:extLst>
          </a:blip>
          <a:srcRect l="14631" r="11582"/>
          <a:stretch/>
        </p:blipFill>
        <p:spPr bwMode="auto">
          <a:xfrm>
            <a:off x="7176654" y="3657600"/>
            <a:ext cx="1814945" cy="2448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8402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fontScale="92500" lnSpcReduction="10000"/>
          </a:bodyPr>
          <a:lstStyle/>
          <a:p>
            <a:pPr marL="0" indent="0">
              <a:buNone/>
            </a:pPr>
            <a:r>
              <a:rPr lang="en-IN" b="1" dirty="0"/>
              <a:t>Causal Organism:</a:t>
            </a:r>
            <a:r>
              <a:rPr lang="en-IN" dirty="0"/>
              <a:t>  </a:t>
            </a:r>
            <a:endParaRPr lang="en-IN" dirty="0" smtClean="0"/>
          </a:p>
          <a:p>
            <a:pPr marL="0" indent="0">
              <a:buNone/>
            </a:pPr>
            <a:r>
              <a:rPr lang="en-IN" sz="2800" i="1" dirty="0" err="1" smtClean="0"/>
              <a:t>Helminthosporium</a:t>
            </a:r>
            <a:r>
              <a:rPr lang="en-IN" sz="2800" i="1" dirty="0" smtClean="0"/>
              <a:t> </a:t>
            </a:r>
            <a:r>
              <a:rPr lang="en-IN" sz="2800" i="1" dirty="0" err="1"/>
              <a:t>oryzae</a:t>
            </a:r>
            <a:r>
              <a:rPr lang="en-IN" sz="2800" i="1" dirty="0"/>
              <a:t> </a:t>
            </a:r>
            <a:r>
              <a:rPr lang="en-IN" sz="2800" i="1" dirty="0" smtClean="0"/>
              <a:t> </a:t>
            </a:r>
            <a:r>
              <a:rPr lang="en-IN" sz="2800" dirty="0" smtClean="0"/>
              <a:t>(</a:t>
            </a:r>
            <a:r>
              <a:rPr lang="en-IN" sz="2800" dirty="0" err="1"/>
              <a:t>Deuteromycotina</a:t>
            </a:r>
            <a:r>
              <a:rPr lang="en-IN" sz="2800" dirty="0"/>
              <a:t>)</a:t>
            </a:r>
          </a:p>
          <a:p>
            <a:pPr marL="0" indent="0">
              <a:buNone/>
            </a:pPr>
            <a:r>
              <a:rPr lang="en-IN" sz="2800" dirty="0"/>
              <a:t>(Sexual stage: </a:t>
            </a:r>
            <a:r>
              <a:rPr lang="en-IN" sz="2800" i="1" dirty="0" err="1"/>
              <a:t>Cochliobolus</a:t>
            </a:r>
            <a:r>
              <a:rPr lang="en-IN" sz="2800" i="1" dirty="0"/>
              <a:t> </a:t>
            </a:r>
            <a:r>
              <a:rPr lang="en-IN" sz="2800" i="1" dirty="0" err="1"/>
              <a:t>miyabeanus</a:t>
            </a:r>
            <a:r>
              <a:rPr lang="en-IN" sz="2800" i="1" dirty="0" smtClean="0"/>
              <a:t>)</a:t>
            </a:r>
          </a:p>
          <a:p>
            <a:pPr marL="0" indent="0">
              <a:buNone/>
            </a:pPr>
            <a:r>
              <a:rPr lang="en-IN" sz="2800" dirty="0" err="1"/>
              <a:t>S</a:t>
            </a:r>
            <a:r>
              <a:rPr lang="en-IN" sz="2800" dirty="0" err="1" smtClean="0"/>
              <a:t>porophores</a:t>
            </a:r>
            <a:r>
              <a:rPr lang="en-IN" sz="2800" dirty="0" smtClean="0"/>
              <a:t> </a:t>
            </a:r>
            <a:r>
              <a:rPr lang="en-IN" sz="2800" dirty="0"/>
              <a:t>arise as lateral branches from the </a:t>
            </a:r>
            <a:r>
              <a:rPr lang="en-IN" sz="2800" dirty="0" smtClean="0"/>
              <a:t>hyphae and bears conidia. Typical </a:t>
            </a:r>
            <a:r>
              <a:rPr lang="en-IN" sz="2800" dirty="0"/>
              <a:t>conidia are slightly curved, widest at the middle and tapering toward the </a:t>
            </a:r>
            <a:r>
              <a:rPr lang="en-IN" sz="2800" dirty="0" smtClean="0"/>
              <a:t>apex. </a:t>
            </a:r>
            <a:r>
              <a:rPr lang="en-IN" sz="2800" dirty="0"/>
              <a:t>Mature conidia are brownish with a moderately thin peripheral wall</a:t>
            </a:r>
            <a:r>
              <a:rPr lang="en-IN" sz="2800" dirty="0" smtClean="0"/>
              <a:t>. The pathogen produces toxin namely</a:t>
            </a:r>
            <a:r>
              <a:rPr lang="en-IN" sz="2800" i="1" dirty="0"/>
              <a:t> </a:t>
            </a:r>
            <a:r>
              <a:rPr lang="en-IN" sz="2800" dirty="0" err="1" smtClean="0"/>
              <a:t>cochliobolin</a:t>
            </a:r>
            <a:r>
              <a:rPr lang="en-IN" sz="2800" dirty="0" smtClean="0"/>
              <a:t>/ </a:t>
            </a:r>
            <a:r>
              <a:rPr lang="en-IN" sz="2800" dirty="0" err="1" smtClean="0"/>
              <a:t>ophiobolin</a:t>
            </a:r>
            <a:r>
              <a:rPr lang="en-IN" sz="2800" dirty="0" smtClean="0"/>
              <a:t>.</a:t>
            </a:r>
            <a:endParaRPr lang="en-IN" sz="2800" dirty="0"/>
          </a:p>
          <a:p>
            <a:pPr marL="0" indent="0">
              <a:buNone/>
            </a:pPr>
            <a:r>
              <a:rPr lang="en-IN" sz="3500" b="1" dirty="0"/>
              <a:t>Disease Cycle</a:t>
            </a:r>
            <a:endParaRPr lang="en-IN" sz="3500" dirty="0"/>
          </a:p>
          <a:p>
            <a:r>
              <a:rPr lang="en-IN" sz="2800" b="1" dirty="0" smtClean="0"/>
              <a:t>Primary </a:t>
            </a:r>
            <a:r>
              <a:rPr lang="en-IN" sz="2800" b="1" dirty="0"/>
              <a:t>infection – </a:t>
            </a:r>
            <a:r>
              <a:rPr lang="en-IN" sz="2800" dirty="0" smtClean="0"/>
              <a:t>Fungal mycelium surviving in infected </a:t>
            </a:r>
            <a:r>
              <a:rPr lang="en-IN" sz="2800" dirty="0"/>
              <a:t>p</a:t>
            </a:r>
            <a:r>
              <a:rPr lang="en-IN" sz="2800" dirty="0" smtClean="0"/>
              <a:t>lant </a:t>
            </a:r>
            <a:r>
              <a:rPr lang="en-IN" sz="2800" dirty="0"/>
              <a:t>parts and </a:t>
            </a:r>
            <a:r>
              <a:rPr lang="en-IN" sz="2800" dirty="0" smtClean="0"/>
              <a:t>seeds (seed borne) and on collateral hosts (</a:t>
            </a:r>
            <a:r>
              <a:rPr lang="en-IN" sz="2800" i="1" dirty="0" err="1" smtClean="0"/>
              <a:t>Leersia</a:t>
            </a:r>
            <a:r>
              <a:rPr lang="en-IN" sz="2800" i="1" dirty="0" smtClean="0"/>
              <a:t> </a:t>
            </a:r>
            <a:r>
              <a:rPr lang="en-IN" sz="2800" i="1" dirty="0" err="1" smtClean="0"/>
              <a:t>hexandra</a:t>
            </a:r>
            <a:r>
              <a:rPr lang="en-IN" sz="2800" i="1" dirty="0" smtClean="0"/>
              <a:t>, </a:t>
            </a:r>
            <a:r>
              <a:rPr lang="en-IN" sz="2800" i="1" dirty="0" err="1" smtClean="0"/>
              <a:t>Echinocloa</a:t>
            </a:r>
            <a:r>
              <a:rPr lang="en-IN" sz="2800" i="1" dirty="0" smtClean="0"/>
              <a:t> </a:t>
            </a:r>
            <a:r>
              <a:rPr lang="en-IN" sz="2800" i="1" dirty="0" err="1" smtClean="0"/>
              <a:t>colona</a:t>
            </a:r>
            <a:r>
              <a:rPr lang="en-IN" sz="2800" i="1" dirty="0" smtClean="0"/>
              <a:t>, </a:t>
            </a:r>
            <a:r>
              <a:rPr lang="en-IN" sz="2800" i="1" dirty="0" err="1" smtClean="0"/>
              <a:t>Pennisetum</a:t>
            </a:r>
            <a:r>
              <a:rPr lang="en-IN" sz="2800" i="1" dirty="0" smtClean="0"/>
              <a:t> </a:t>
            </a:r>
            <a:r>
              <a:rPr lang="en-IN" sz="2800" i="1" dirty="0" err="1" smtClean="0"/>
              <a:t>typhoides</a:t>
            </a:r>
            <a:r>
              <a:rPr lang="en-IN" sz="2800" dirty="0" smtClean="0"/>
              <a:t>)</a:t>
            </a:r>
            <a:endParaRPr lang="en-IN" sz="2800" dirty="0"/>
          </a:p>
          <a:p>
            <a:r>
              <a:rPr lang="en-IN" sz="2800" b="1" dirty="0" smtClean="0"/>
              <a:t>Secondary </a:t>
            </a:r>
            <a:r>
              <a:rPr lang="en-IN" sz="2800" b="1" dirty="0"/>
              <a:t>infection</a:t>
            </a:r>
            <a:r>
              <a:rPr lang="en-IN" sz="2800" dirty="0"/>
              <a:t> – Conidia spread through wind and water.</a:t>
            </a:r>
          </a:p>
          <a:p>
            <a:pPr marL="0" indent="0">
              <a:buNone/>
            </a:pPr>
            <a:endParaRPr lang="en-IN" sz="2800" dirty="0"/>
          </a:p>
          <a:p>
            <a:pPr marL="0" indent="0">
              <a:buNone/>
            </a:pPr>
            <a:endParaRPr lang="en-IN" sz="2800" dirty="0"/>
          </a:p>
          <a:p>
            <a:pPr marL="0" indent="0">
              <a:buNone/>
            </a:pPr>
            <a:endParaRPr lang="en-IN" dirty="0"/>
          </a:p>
        </p:txBody>
      </p:sp>
    </p:spTree>
    <p:extLst>
      <p:ext uri="{BB962C8B-B14F-4D97-AF65-F5344CB8AC3E}">
        <p14:creationId xmlns:p14="http://schemas.microsoft.com/office/powerpoint/2010/main" val="2682742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13764"/>
          </a:xfrm>
        </p:spPr>
        <p:txBody>
          <a:bodyPr>
            <a:normAutofit/>
          </a:bodyPr>
          <a:lstStyle/>
          <a:p>
            <a:pPr marL="0" indent="0">
              <a:buNone/>
            </a:pPr>
            <a:r>
              <a:rPr lang="en-IN" b="1" dirty="0" smtClean="0"/>
              <a:t>Epidemiology</a:t>
            </a:r>
          </a:p>
          <a:p>
            <a:r>
              <a:rPr lang="en-IN" sz="2400" dirty="0" smtClean="0"/>
              <a:t>The fungus requires 25-30°C temperature and 90% or more RH  for infection.</a:t>
            </a:r>
          </a:p>
          <a:p>
            <a:r>
              <a:rPr lang="en-IN" sz="2400" dirty="0" smtClean="0"/>
              <a:t>Excessive nitrogenous fertilizer application and cloudy weather aggravates the disease</a:t>
            </a:r>
            <a:r>
              <a:rPr lang="en-IN" dirty="0" smtClean="0"/>
              <a:t>.</a:t>
            </a:r>
          </a:p>
          <a:p>
            <a:pPr marL="0" indent="0">
              <a:buNone/>
            </a:pPr>
            <a:r>
              <a:rPr lang="en-IN" b="1" dirty="0" smtClean="0"/>
              <a:t>Disease Management</a:t>
            </a:r>
          </a:p>
          <a:p>
            <a:r>
              <a:rPr lang="en-IN" sz="2400" dirty="0" smtClean="0"/>
              <a:t>Seeds should be treated with </a:t>
            </a:r>
            <a:r>
              <a:rPr lang="en-IN" sz="2400" dirty="0" err="1" smtClean="0"/>
              <a:t>Thiram</a:t>
            </a:r>
            <a:r>
              <a:rPr lang="en-IN" sz="2400" dirty="0" smtClean="0"/>
              <a:t>, </a:t>
            </a:r>
            <a:r>
              <a:rPr lang="en-IN" sz="2400" dirty="0" err="1" smtClean="0"/>
              <a:t>organomercurial</a:t>
            </a:r>
            <a:r>
              <a:rPr lang="en-IN" sz="2400" dirty="0" smtClean="0"/>
              <a:t> before sowing</a:t>
            </a:r>
          </a:p>
          <a:p>
            <a:r>
              <a:rPr lang="en-IN" sz="2400" dirty="0" smtClean="0"/>
              <a:t>Cultivation of resistant varieties e.g. Padma, IR-24, Co-20, CH. 13, CH. 45</a:t>
            </a:r>
          </a:p>
          <a:p>
            <a:r>
              <a:rPr lang="en-IN" sz="2400" dirty="0" smtClean="0"/>
              <a:t>Seedlings should be sprayed with Dithane-Z-78</a:t>
            </a:r>
            <a:endParaRPr lang="en-IN" sz="2400" dirty="0"/>
          </a:p>
          <a:p>
            <a:pPr lvl="0"/>
            <a:r>
              <a:rPr lang="en-IN" sz="2400" dirty="0"/>
              <a:t>Spray the crop in the main field twice with </a:t>
            </a:r>
            <a:r>
              <a:rPr lang="en-IN" sz="2400" dirty="0" err="1"/>
              <a:t>Carbendazim</a:t>
            </a:r>
            <a:r>
              <a:rPr lang="en-IN" sz="2400" dirty="0"/>
              <a:t> + </a:t>
            </a:r>
            <a:r>
              <a:rPr lang="en-IN" sz="2400" dirty="0" err="1"/>
              <a:t>Mancozeb</a:t>
            </a:r>
            <a:r>
              <a:rPr lang="en-IN" sz="2400" dirty="0"/>
              <a:t> @0.2%, </a:t>
            </a:r>
            <a:r>
              <a:rPr lang="en-IN" sz="2400" dirty="0" smtClean="0"/>
              <a:t>first after </a:t>
            </a:r>
            <a:r>
              <a:rPr lang="en-IN" sz="2400" dirty="0"/>
              <a:t>flowering and second spray at milky stage.</a:t>
            </a:r>
          </a:p>
          <a:p>
            <a:endParaRPr lang="en-IN" sz="2400" dirty="0"/>
          </a:p>
        </p:txBody>
      </p:sp>
    </p:spTree>
    <p:extLst>
      <p:ext uri="{BB962C8B-B14F-4D97-AF65-F5344CB8AC3E}">
        <p14:creationId xmlns:p14="http://schemas.microsoft.com/office/powerpoint/2010/main" val="4149325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lstStyle/>
          <a:p>
            <a:r>
              <a:rPr lang="en-IN" b="1" dirty="0"/>
              <a:t>3</a:t>
            </a:r>
            <a:r>
              <a:rPr lang="en-IN" b="1" dirty="0" smtClean="0"/>
              <a:t>. </a:t>
            </a:r>
            <a:r>
              <a:rPr lang="en-IN" b="1" dirty="0" smtClean="0"/>
              <a:t>Bacterial blight</a:t>
            </a:r>
            <a:endParaRPr lang="en-IN" b="1" dirty="0"/>
          </a:p>
        </p:txBody>
      </p:sp>
      <p:sp>
        <p:nvSpPr>
          <p:cNvPr id="3" name="Content Placeholder 2"/>
          <p:cNvSpPr>
            <a:spLocks noGrp="1"/>
          </p:cNvSpPr>
          <p:nvPr>
            <p:ph idx="1"/>
          </p:nvPr>
        </p:nvSpPr>
        <p:spPr>
          <a:xfrm>
            <a:off x="228600" y="914400"/>
            <a:ext cx="6172200" cy="5715000"/>
          </a:xfrm>
        </p:spPr>
        <p:txBody>
          <a:bodyPr>
            <a:normAutofit/>
          </a:bodyPr>
          <a:lstStyle/>
          <a:p>
            <a:pPr marL="0" indent="0">
              <a:buNone/>
            </a:pPr>
            <a:r>
              <a:rPr lang="en-IN" b="1" dirty="0" smtClean="0"/>
              <a:t>Symptoms</a:t>
            </a:r>
          </a:p>
          <a:p>
            <a:r>
              <a:rPr lang="en-IN" sz="2400" dirty="0" smtClean="0"/>
              <a:t>The bacterium induces either wilting or leaf blight or sometimes yellowing of leaves</a:t>
            </a:r>
          </a:p>
          <a:p>
            <a:r>
              <a:rPr lang="en-IN" sz="2400" dirty="0" smtClean="0"/>
              <a:t>Wilting known as </a:t>
            </a:r>
            <a:r>
              <a:rPr lang="en-IN" sz="2400" b="1" dirty="0" err="1" smtClean="0"/>
              <a:t>Kresek</a:t>
            </a:r>
            <a:r>
              <a:rPr lang="en-IN" sz="2400" dirty="0" smtClean="0"/>
              <a:t> occurs within 3-4 months after transplanting. It results in wilting of few leaves or death of plant</a:t>
            </a:r>
          </a:p>
          <a:p>
            <a:r>
              <a:rPr lang="en-IN" sz="2400" dirty="0" smtClean="0"/>
              <a:t>In leaf blight phase dull greenish water soaked or yellow spots appear on tips and margins of leaves</a:t>
            </a:r>
          </a:p>
          <a:p>
            <a:r>
              <a:rPr lang="en-IN" sz="2400" dirty="0" smtClean="0"/>
              <a:t>The lesions extends along margins to the leaf sheaths, coalesce to form straw </a:t>
            </a:r>
            <a:r>
              <a:rPr lang="en-IN" sz="2400" dirty="0" err="1" smtClean="0"/>
              <a:t>color</a:t>
            </a:r>
            <a:r>
              <a:rPr lang="en-IN" sz="2400" dirty="0" smtClean="0"/>
              <a:t> or blighted  lesions</a:t>
            </a:r>
          </a:p>
          <a:p>
            <a:r>
              <a:rPr lang="en-IN" sz="2600" dirty="0" smtClean="0"/>
              <a:t>The inner margin of lesions become wavy </a:t>
            </a:r>
            <a:endParaRPr lang="en-IN" sz="2600" dirty="0"/>
          </a:p>
        </p:txBody>
      </p:sp>
      <p:pic>
        <p:nvPicPr>
          <p:cNvPr id="2050" name="Picture 25" descr="Image result for blb of rice"/>
          <p:cNvPicPr>
            <a:picLocks noChangeAspect="1" noChangeArrowheads="1"/>
          </p:cNvPicPr>
          <p:nvPr/>
        </p:nvPicPr>
        <p:blipFill>
          <a:blip r:embed="rId2">
            <a:extLst>
              <a:ext uri="{28A0092B-C50C-407E-A947-70E740481C1C}">
                <a14:useLocalDpi xmlns:a14="http://schemas.microsoft.com/office/drawing/2010/main" val="0"/>
              </a:ext>
            </a:extLst>
          </a:blip>
          <a:srcRect l="21013" r="29366"/>
          <a:stretch>
            <a:fillRect/>
          </a:stretch>
        </p:blipFill>
        <p:spPr bwMode="auto">
          <a:xfrm>
            <a:off x="6553200" y="2667000"/>
            <a:ext cx="2437064"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4422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1342</TotalTime>
  <Words>833</Words>
  <Application>Microsoft Office PowerPoint</Application>
  <PresentationFormat>On-screen Show (4:3)</PresentationFormat>
  <Paragraphs>76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DISEASES OF RICE</vt:lpstr>
      <vt:lpstr>1. BLAST DISEASE</vt:lpstr>
      <vt:lpstr>PowerPoint Presentation</vt:lpstr>
      <vt:lpstr>PowerPoint Presentation</vt:lpstr>
      <vt:lpstr>Disease Management </vt:lpstr>
      <vt:lpstr>2. Brown spot of rice</vt:lpstr>
      <vt:lpstr>PowerPoint Presentation</vt:lpstr>
      <vt:lpstr>PowerPoint Presentation</vt:lpstr>
      <vt:lpstr>3. Bacterial blight</vt:lpstr>
      <vt:lpstr>PowerPoint Presentation</vt:lpstr>
      <vt:lpstr>PowerPoint Presentation</vt:lpstr>
      <vt:lpstr>Management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DISEASES OF RICE</dc:title>
  <dc:creator>RIA</dc:creator>
  <cp:lastModifiedBy>RIA</cp:lastModifiedBy>
  <cp:revision>55</cp:revision>
  <dcterms:created xsi:type="dcterms:W3CDTF">2006-08-16T00:00:00Z</dcterms:created>
  <dcterms:modified xsi:type="dcterms:W3CDTF">2020-05-30T04:17:25Z</dcterms:modified>
</cp:coreProperties>
</file>