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4" r:id="rId3"/>
    <p:sldId id="265" r:id="rId4"/>
    <p:sldId id="262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76C1-9E5F-4DB6-ABA7-BD09F9BEAABC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8E6E4-BEA7-465D-B09C-ADACB78C4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6400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800" b="1" dirty="0" smtClean="0">
              <a:solidFill>
                <a:srgbClr val="FFFF00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FF00"/>
                </a:solidFill>
                <a:latin typeface="Constantia" pitchFamily="18" charset="0"/>
              </a:rPr>
              <a:t>Disease</a:t>
            </a:r>
            <a:r>
              <a:rPr lang="en-US" sz="1800" b="1" dirty="0" smtClean="0">
                <a:solidFill>
                  <a:srgbClr val="FFFF00"/>
                </a:solidFill>
                <a:latin typeface="Constantia" pitchFamily="18" charset="0"/>
              </a:rPr>
              <a:t>:</a:t>
            </a:r>
            <a:r>
              <a:rPr lang="en-US" sz="1800" dirty="0" smtClean="0">
                <a:latin typeface="Constantia" pitchFamily="18" charset="0"/>
              </a:rPr>
              <a:t> </a:t>
            </a:r>
            <a:r>
              <a:rPr lang="en-US" sz="1800" dirty="0" smtClean="0">
                <a:latin typeface="Constantia" pitchFamily="18" charset="0"/>
              </a:rPr>
              <a:t> Deviation from normal physiological functions of the host due to attack  </a:t>
            </a:r>
          </a:p>
          <a:p>
            <a:pPr>
              <a:buNone/>
            </a:pPr>
            <a:r>
              <a:rPr lang="en-US" sz="1800" dirty="0" smtClean="0">
                <a:latin typeface="Constantia" pitchFamily="18" charset="0"/>
              </a:rPr>
              <a:t> </a:t>
            </a:r>
            <a:r>
              <a:rPr lang="en-US" sz="1800" dirty="0" smtClean="0">
                <a:latin typeface="Constantia" pitchFamily="18" charset="0"/>
              </a:rPr>
              <a:t>                  by the pathogen </a:t>
            </a:r>
          </a:p>
          <a:p>
            <a:pPr>
              <a:buNone/>
            </a:pPr>
            <a:endParaRPr lang="en-US" sz="1800" dirty="0" smtClean="0">
              <a:latin typeface="Constantia" pitchFamily="18" charset="0"/>
            </a:endParaRPr>
          </a:p>
          <a:p>
            <a:pPr>
              <a:buNone/>
            </a:pPr>
            <a:endParaRPr lang="en-US" sz="1800" dirty="0" smtClean="0">
              <a:latin typeface="Constantia" pitchFamily="18" charset="0"/>
            </a:endParaRPr>
          </a:p>
          <a:p>
            <a:pPr>
              <a:buNone/>
            </a:pPr>
            <a:endParaRPr lang="en-US" sz="1800" dirty="0" smtClean="0">
              <a:latin typeface="Constantia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8100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TERMS AND CONCEPTS USED IN PLANT PATHOLOGY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2286000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Disorder: </a:t>
            </a:r>
            <a:r>
              <a:rPr lang="en-US" dirty="0" smtClean="0">
                <a:latin typeface="Constantia" pitchFamily="18" charset="0"/>
              </a:rPr>
              <a:t>Non-infectious plant diseases due to </a:t>
            </a:r>
            <a:r>
              <a:rPr lang="en-US" dirty="0" err="1" smtClean="0">
                <a:latin typeface="Constantia" pitchFamily="18" charset="0"/>
              </a:rPr>
              <a:t>abiotic</a:t>
            </a:r>
            <a:r>
              <a:rPr lang="en-US" dirty="0" smtClean="0">
                <a:latin typeface="Constantia" pitchFamily="18" charset="0"/>
              </a:rPr>
              <a:t> causes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3048000"/>
            <a:ext cx="624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Pathogen: </a:t>
            </a:r>
            <a:r>
              <a:rPr lang="en-US" dirty="0" smtClean="0"/>
              <a:t>Living microorganism which can causes disease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381000" y="3657600"/>
            <a:ext cx="7492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Parasite</a:t>
            </a:r>
            <a:r>
              <a:rPr lang="en-US" b="1" dirty="0" smtClean="0">
                <a:solidFill>
                  <a:srgbClr val="FFFF00"/>
                </a:solidFill>
              </a:rPr>
              <a:t>:  </a:t>
            </a:r>
            <a:r>
              <a:rPr lang="en-US" b="1" dirty="0" smtClean="0"/>
              <a:t>An organism survive and draw nutrition from other living organism</a:t>
            </a:r>
            <a:endParaRPr lang="en-US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457200" y="4572000"/>
            <a:ext cx="5681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Pathogenicity</a:t>
            </a:r>
            <a:r>
              <a:rPr lang="en-US" b="1" dirty="0" smtClean="0">
                <a:solidFill>
                  <a:srgbClr val="FFFF00"/>
                </a:solidFill>
              </a:rPr>
              <a:t>: </a:t>
            </a:r>
            <a:r>
              <a:rPr lang="en-US" b="1" dirty="0" smtClean="0"/>
              <a:t>The ability of an organism to cause disease</a:t>
            </a:r>
            <a:endParaRPr lang="en-US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457200" y="5334000"/>
            <a:ext cx="5714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Pathogenesis</a:t>
            </a:r>
            <a:r>
              <a:rPr lang="en-US" b="1" dirty="0" smtClean="0">
                <a:solidFill>
                  <a:srgbClr val="FFFF00"/>
                </a:solidFill>
              </a:rPr>
              <a:t>: </a:t>
            </a:r>
            <a:r>
              <a:rPr lang="en-US" b="1" dirty="0" smtClean="0"/>
              <a:t>Chain of events in the disease development</a:t>
            </a:r>
            <a:endParaRPr lang="en-US" b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33400" y="6019800"/>
            <a:ext cx="4355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Sign</a:t>
            </a:r>
            <a:r>
              <a:rPr lang="en-US" b="1" dirty="0" smtClean="0">
                <a:solidFill>
                  <a:srgbClr val="FFFF00"/>
                </a:solidFill>
              </a:rPr>
              <a:t>: </a:t>
            </a:r>
            <a:r>
              <a:rPr lang="en-US" b="1" dirty="0" smtClean="0"/>
              <a:t>The physical evidence of the pathogen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6400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800" b="1" dirty="0" smtClean="0">
              <a:solidFill>
                <a:srgbClr val="FFFF00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FF00"/>
                </a:solidFill>
              </a:rPr>
              <a:t>Symptom:</a:t>
            </a:r>
            <a:r>
              <a:rPr lang="en-US" sz="1800" dirty="0" smtClean="0"/>
              <a:t>  External or internal changes in the plant as a result of disease</a:t>
            </a:r>
            <a:endParaRPr lang="en-US" sz="1800" dirty="0" smtClean="0"/>
          </a:p>
          <a:p>
            <a:pPr>
              <a:buNone/>
            </a:pPr>
            <a:endParaRPr lang="en-US" sz="1800" dirty="0" smtClean="0">
              <a:latin typeface="Constantia" pitchFamily="18" charset="0"/>
            </a:endParaRPr>
          </a:p>
          <a:p>
            <a:pPr>
              <a:buNone/>
            </a:pPr>
            <a:endParaRPr lang="en-US" sz="1800" dirty="0" smtClean="0">
              <a:latin typeface="Constantia" pitchFamily="18" charset="0"/>
            </a:endParaRPr>
          </a:p>
          <a:p>
            <a:pPr>
              <a:buNone/>
            </a:pPr>
            <a:endParaRPr lang="en-US" sz="1800" dirty="0" smtClean="0">
              <a:latin typeface="Constantia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8100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TERMS AND CONCEPTS USED IN PLANT PATHOLOGY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2286000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Syndrome: </a:t>
            </a:r>
            <a:r>
              <a:rPr lang="en-US" dirty="0" smtClean="0"/>
              <a:t>The totality </a:t>
            </a:r>
            <a:r>
              <a:rPr lang="en-US" dirty="0" smtClean="0"/>
              <a:t> </a:t>
            </a:r>
            <a:r>
              <a:rPr lang="en-US" dirty="0" smtClean="0"/>
              <a:t>of various symptoms are collectively  called</a:t>
            </a:r>
            <a:endParaRPr lang="en-US" dirty="0" smtClean="0">
              <a:latin typeface="Constant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0480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Biotroph</a:t>
            </a:r>
            <a:r>
              <a:rPr lang="en-US" b="1" dirty="0" smtClean="0">
                <a:solidFill>
                  <a:srgbClr val="FFFF00"/>
                </a:solidFill>
              </a:rPr>
              <a:t>:  </a:t>
            </a:r>
            <a:r>
              <a:rPr lang="en-US" dirty="0" smtClean="0"/>
              <a:t>An organism that can derive nutrition only from living organism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381000" y="3657600"/>
            <a:ext cx="81878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Hemibiotroph</a:t>
            </a:r>
            <a:r>
              <a:rPr lang="en-US" b="1" dirty="0" smtClean="0">
                <a:solidFill>
                  <a:srgbClr val="FFFF00"/>
                </a:solidFill>
              </a:rPr>
              <a:t>:   </a:t>
            </a:r>
            <a:r>
              <a:rPr lang="en-US" dirty="0" smtClean="0"/>
              <a:t>An organism that can attack </a:t>
            </a:r>
            <a:r>
              <a:rPr lang="en-US" dirty="0" err="1" smtClean="0"/>
              <a:t>hostl</a:t>
            </a:r>
            <a:r>
              <a:rPr lang="en-US" dirty="0" smtClean="0"/>
              <a:t> </a:t>
            </a:r>
            <a:r>
              <a:rPr lang="en-US" dirty="0" err="1" smtClean="0"/>
              <a:t>ike</a:t>
            </a:r>
            <a:r>
              <a:rPr lang="en-US" dirty="0" smtClean="0"/>
              <a:t>  </a:t>
            </a:r>
            <a:r>
              <a:rPr lang="en-US" dirty="0" err="1" smtClean="0"/>
              <a:t>biotroph</a:t>
            </a:r>
            <a:r>
              <a:rPr lang="en-US" dirty="0" smtClean="0"/>
              <a:t>  but continue to grow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         and derive the nutrition after death of the host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4572000"/>
            <a:ext cx="6288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Perthotroph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: Pathogen kills the host in advance of penetration </a:t>
            </a: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457200" y="5334000"/>
            <a:ext cx="5453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Inoculum</a:t>
            </a:r>
            <a:r>
              <a:rPr lang="en-US" b="1" dirty="0" smtClean="0">
                <a:solidFill>
                  <a:srgbClr val="FFFF00"/>
                </a:solidFill>
              </a:rPr>
              <a:t>: </a:t>
            </a:r>
            <a:r>
              <a:rPr lang="en-US" dirty="0" smtClean="0"/>
              <a:t>Part of he pathogen which can cause disease</a:t>
            </a:r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457200" y="6019800"/>
            <a:ext cx="73159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Incubation period: </a:t>
            </a:r>
            <a:r>
              <a:rPr lang="en-US" dirty="0" smtClean="0"/>
              <a:t>The time interval from penetration till the appearance of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                first symptoms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6400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800" b="1" dirty="0" smtClean="0">
              <a:solidFill>
                <a:srgbClr val="FFFF00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en-US" sz="1800" b="1" dirty="0" err="1" smtClean="0">
                <a:solidFill>
                  <a:srgbClr val="FFFF00"/>
                </a:solidFill>
              </a:rPr>
              <a:t>Inoculum</a:t>
            </a:r>
            <a:r>
              <a:rPr lang="en-US" sz="1800" b="1" dirty="0" smtClean="0">
                <a:solidFill>
                  <a:srgbClr val="FFFF00"/>
                </a:solidFill>
              </a:rPr>
              <a:t> potential: </a:t>
            </a:r>
            <a:r>
              <a:rPr lang="en-US" sz="1800" dirty="0" smtClean="0"/>
              <a:t>The energy of a parasite available for infection to the host</a:t>
            </a:r>
            <a:endParaRPr lang="en-US" sz="1800" dirty="0" smtClean="0"/>
          </a:p>
          <a:p>
            <a:pPr>
              <a:buNone/>
            </a:pPr>
            <a:endParaRPr lang="en-US" sz="1800" dirty="0" smtClean="0">
              <a:latin typeface="Constantia" pitchFamily="18" charset="0"/>
            </a:endParaRPr>
          </a:p>
          <a:p>
            <a:pPr>
              <a:buNone/>
            </a:pPr>
            <a:endParaRPr lang="en-US" sz="1800" dirty="0" smtClean="0">
              <a:latin typeface="Constantia" pitchFamily="18" charset="0"/>
            </a:endParaRPr>
          </a:p>
          <a:p>
            <a:pPr>
              <a:buNone/>
            </a:pPr>
            <a:endParaRPr lang="en-US" sz="1800" dirty="0" smtClean="0">
              <a:latin typeface="Constantia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8100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TERMS AND CONCEPTS USED IN PLANT PATHOLOGY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22860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Predisposition: </a:t>
            </a:r>
            <a:r>
              <a:rPr lang="en-US" dirty="0" smtClean="0"/>
              <a:t>Set of environmental conditions which makes the host vulnerable to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          attack by the pathogen</a:t>
            </a:r>
            <a:endParaRPr lang="en-US" dirty="0" smtClean="0">
              <a:latin typeface="Constant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3528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Hypersensitivity: </a:t>
            </a:r>
            <a:r>
              <a:rPr lang="en-US" dirty="0" smtClean="0"/>
              <a:t>Extreme sensitivity of cells and tissues killed around the  infection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            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457200" y="4267200"/>
            <a:ext cx="62522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Infection </a:t>
            </a:r>
            <a:r>
              <a:rPr lang="en-US" dirty="0" smtClean="0"/>
              <a:t>: Establishment of host parasite relationship in the host </a:t>
            </a: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457200" y="5334000"/>
            <a:ext cx="88715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Systemic infection: </a:t>
            </a:r>
            <a:r>
              <a:rPr lang="en-US" b="1" dirty="0" smtClean="0"/>
              <a:t>Pathogen </a:t>
            </a:r>
            <a:r>
              <a:rPr lang="en-US" b="1" dirty="0" err="1" smtClean="0"/>
              <a:t>doesnot</a:t>
            </a:r>
            <a:r>
              <a:rPr lang="en-US" b="1" dirty="0" smtClean="0"/>
              <a:t> produce symptoms from point of infection to varying </a:t>
            </a:r>
          </a:p>
          <a:p>
            <a:r>
              <a:rPr lang="en-US" dirty="0" smtClean="0"/>
              <a:t>extents through it passes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763000" cy="6477000"/>
          </a:xfrm>
        </p:spPr>
        <p:txBody>
          <a:bodyPr>
            <a:normAutofit lnSpcReduction="10000"/>
          </a:bodyPr>
          <a:lstStyle/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r>
              <a:rPr lang="en-US" sz="1800" b="1" dirty="0" smtClean="0">
                <a:solidFill>
                  <a:srgbClr val="FFFF00"/>
                </a:solidFill>
              </a:rPr>
              <a:t>Epidemic disease</a:t>
            </a:r>
            <a:r>
              <a:rPr lang="en-US" sz="1800" b="1" dirty="0" smtClean="0">
                <a:solidFill>
                  <a:srgbClr val="FFFF00"/>
                </a:solidFill>
              </a:rPr>
              <a:t>: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Ex: Late blight of potato – Irish famine (1845)</a:t>
            </a:r>
          </a:p>
          <a:p>
            <a:pPr algn="l"/>
            <a:r>
              <a:rPr lang="en-US" sz="1800" b="1" dirty="0" smtClean="0"/>
              <a:t> </a:t>
            </a:r>
          </a:p>
          <a:p>
            <a:pPr algn="l"/>
            <a:r>
              <a:rPr lang="en-US" sz="1800" b="1" dirty="0" smtClean="0">
                <a:solidFill>
                  <a:srgbClr val="FFFF00"/>
                </a:solidFill>
              </a:rPr>
              <a:t>Endemic</a:t>
            </a:r>
            <a:r>
              <a:rPr lang="en-US" sz="1800" dirty="0" smtClean="0">
                <a:solidFill>
                  <a:srgbClr val="FFFF00"/>
                </a:solidFill>
              </a:rPr>
              <a:t>:</a:t>
            </a:r>
            <a:r>
              <a:rPr lang="en-US" sz="1800" dirty="0" smtClean="0"/>
              <a:t> Ex: Black wart of potato – </a:t>
            </a:r>
            <a:r>
              <a:rPr lang="en-US" sz="1800" i="1" dirty="0" err="1" smtClean="0"/>
              <a:t>Synchytrium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endobioticum</a:t>
            </a:r>
            <a:endParaRPr lang="en-US" sz="1800" i="1" dirty="0" smtClean="0"/>
          </a:p>
          <a:p>
            <a:pPr algn="l"/>
            <a:endParaRPr lang="en-US" sz="1800" b="1" dirty="0" smtClean="0"/>
          </a:p>
          <a:p>
            <a:pPr algn="l"/>
            <a:r>
              <a:rPr lang="en-US" sz="1800" b="1" dirty="0" smtClean="0">
                <a:solidFill>
                  <a:srgbClr val="FFFF00"/>
                </a:solidFill>
              </a:rPr>
              <a:t>Sporadic </a:t>
            </a:r>
            <a:r>
              <a:rPr lang="en-US" sz="1800" b="1" dirty="0" smtClean="0">
                <a:solidFill>
                  <a:srgbClr val="FFFF00"/>
                </a:solidFill>
              </a:rPr>
              <a:t>disease</a:t>
            </a:r>
            <a:r>
              <a:rPr lang="en-US" sz="1800" dirty="0" smtClean="0">
                <a:solidFill>
                  <a:srgbClr val="FFFF00"/>
                </a:solidFill>
              </a:rPr>
              <a:t>: </a:t>
            </a:r>
            <a:r>
              <a:rPr lang="en-US" sz="1800" dirty="0" smtClean="0"/>
              <a:t>Ex: Angular leaf spot of cucumber – </a:t>
            </a:r>
            <a:r>
              <a:rPr lang="en-US" sz="1800" i="1" dirty="0" smtClean="0"/>
              <a:t>Pseudomonas </a:t>
            </a:r>
            <a:r>
              <a:rPr lang="en-US" sz="1800" i="1" dirty="0" err="1" smtClean="0"/>
              <a:t>lachrymans</a:t>
            </a:r>
            <a:endParaRPr lang="en-US" sz="1800" i="1" dirty="0" smtClean="0"/>
          </a:p>
          <a:p>
            <a:pPr algn="l"/>
            <a:endParaRPr lang="en-US" sz="1800" b="1" dirty="0" smtClean="0"/>
          </a:p>
          <a:p>
            <a:pPr algn="l"/>
            <a:r>
              <a:rPr lang="en-US" sz="1800" b="1" dirty="0" smtClean="0">
                <a:solidFill>
                  <a:srgbClr val="FFFF00"/>
                </a:solidFill>
              </a:rPr>
              <a:t>Pandemic</a:t>
            </a:r>
            <a:r>
              <a:rPr lang="en-US" sz="1800" b="1" dirty="0" smtClean="0">
                <a:solidFill>
                  <a:srgbClr val="FFFF00"/>
                </a:solidFill>
              </a:rPr>
              <a:t>: </a:t>
            </a:r>
            <a:r>
              <a:rPr lang="en-US" sz="1800" dirty="0" smtClean="0"/>
              <a:t>Wheat rust-</a:t>
            </a:r>
            <a:r>
              <a:rPr lang="en-US" sz="1800" i="1" dirty="0" smtClean="0"/>
              <a:t> </a:t>
            </a:r>
            <a:r>
              <a:rPr lang="en-US" sz="1800" dirty="0" err="1" smtClean="0"/>
              <a:t>Ug</a:t>
            </a:r>
            <a:r>
              <a:rPr lang="en-US" sz="1800" dirty="0" smtClean="0"/>
              <a:t> 99 of </a:t>
            </a:r>
            <a:r>
              <a:rPr lang="en-US" sz="1800" i="1" dirty="0" err="1" smtClean="0"/>
              <a:t>Puccinia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graminis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tritici</a:t>
            </a:r>
            <a:endParaRPr lang="en-US" sz="1800" i="1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>
              <a:latin typeface="Constantia" pitchFamily="18" charset="0"/>
            </a:endParaRPr>
          </a:p>
        </p:txBody>
      </p:sp>
      <p:pic>
        <p:nvPicPr>
          <p:cNvPr id="1026" name="Picture 2" descr="C:\Users\user\Desktop\Different-kinds-of-the-plant-pathoge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6324600" cy="3429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67000" y="3581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Various plant pathogens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763000" cy="6477000"/>
          </a:xfrm>
        </p:spPr>
        <p:txBody>
          <a:bodyPr>
            <a:normAutofit/>
          </a:bodyPr>
          <a:lstStyle/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>
              <a:latin typeface="Constantia" pitchFamily="18" charset="0"/>
            </a:endParaRPr>
          </a:p>
        </p:txBody>
      </p:sp>
      <p:pic>
        <p:nvPicPr>
          <p:cNvPr id="2050" name="Picture 2" descr="C:\Users\user\Desktop\LateBlightFig3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2743200" cy="1905000"/>
          </a:xfrm>
          <a:prstGeom prst="rect">
            <a:avLst/>
          </a:prstGeom>
          <a:noFill/>
        </p:spPr>
      </p:pic>
      <p:pic>
        <p:nvPicPr>
          <p:cNvPr id="2051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28600"/>
            <a:ext cx="2438400" cy="2009775"/>
          </a:xfrm>
          <a:prstGeom prst="rect">
            <a:avLst/>
          </a:prstGeom>
          <a:noFill/>
        </p:spPr>
      </p:pic>
      <p:pic>
        <p:nvPicPr>
          <p:cNvPr id="2052" name="Picture 4" descr="C:\Users\user\Desktop\corynespor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743200"/>
            <a:ext cx="2895600" cy="1903095"/>
          </a:xfrm>
          <a:prstGeom prst="rect">
            <a:avLst/>
          </a:prstGeom>
          <a:noFill/>
        </p:spPr>
      </p:pic>
      <p:pic>
        <p:nvPicPr>
          <p:cNvPr id="2053" name="Picture 5" descr="C:\Users\user\Desktop\download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2590800"/>
            <a:ext cx="2466975" cy="2057400"/>
          </a:xfrm>
          <a:prstGeom prst="rect">
            <a:avLst/>
          </a:prstGeom>
          <a:noFill/>
        </p:spPr>
      </p:pic>
      <p:pic>
        <p:nvPicPr>
          <p:cNvPr id="2054" name="Picture 6" descr="C:\Users\user\Desktop\download (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4953000"/>
            <a:ext cx="2628900" cy="15144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81000" y="2362200"/>
            <a:ext cx="2126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Late blight of potato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2286000"/>
            <a:ext cx="2182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Black wart  of potato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4800600"/>
            <a:ext cx="2813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Cucumber angular leaf spot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0" y="4724400"/>
            <a:ext cx="161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Rice false smut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0" y="6488668"/>
            <a:ext cx="2545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Black stem rust of wheat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333</Words>
  <Application>Microsoft Office PowerPoint</Application>
  <PresentationFormat>On-screen Show (4:3)</PresentationFormat>
  <Paragraphs>81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venki</dc:creator>
  <cp:lastModifiedBy>user</cp:lastModifiedBy>
  <cp:revision>72</cp:revision>
  <dcterms:created xsi:type="dcterms:W3CDTF">2006-08-16T00:00:00Z</dcterms:created>
  <dcterms:modified xsi:type="dcterms:W3CDTF">2023-07-06T19:20:51Z</dcterms:modified>
</cp:coreProperties>
</file>