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62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"/>
            <a:ext cx="8763000" cy="6477000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 smtClean="0">
                <a:solidFill>
                  <a:srgbClr val="FF0000"/>
                </a:solidFill>
              </a:rPr>
              <a:t>Types of fungal </a:t>
            </a:r>
            <a:r>
              <a:rPr lang="en-US" sz="1800" b="1" dirty="0" err="1" smtClean="0">
                <a:solidFill>
                  <a:srgbClr val="FF0000"/>
                </a:solidFill>
              </a:rPr>
              <a:t>thalli</a:t>
            </a:r>
            <a:r>
              <a:rPr lang="en-US" sz="1800" b="1" dirty="0" smtClean="0">
                <a:solidFill>
                  <a:srgbClr val="FF0000"/>
                </a:solidFill>
              </a:rPr>
              <a:t>:</a:t>
            </a:r>
          </a:p>
          <a:p>
            <a:pPr algn="l"/>
            <a:endParaRPr lang="en-US" sz="1800" b="1" dirty="0" smtClean="0">
              <a:solidFill>
                <a:srgbClr val="FF0000"/>
              </a:solidFill>
            </a:endParaRPr>
          </a:p>
          <a:p>
            <a:pPr algn="l"/>
            <a:r>
              <a:rPr lang="en-US" sz="1800" b="1" dirty="0" smtClean="0">
                <a:solidFill>
                  <a:srgbClr val="FF0000"/>
                </a:solidFill>
              </a:rPr>
              <a:t>1.Plasmodium (plasma = </a:t>
            </a:r>
            <a:r>
              <a:rPr lang="en-US" sz="1800" b="1" dirty="0" err="1" smtClean="0">
                <a:solidFill>
                  <a:srgbClr val="FF0000"/>
                </a:solidFill>
              </a:rPr>
              <a:t>moulded</a:t>
            </a:r>
            <a:r>
              <a:rPr lang="en-US" sz="1800" b="1" dirty="0" smtClean="0">
                <a:solidFill>
                  <a:srgbClr val="FF0000"/>
                </a:solidFill>
              </a:rPr>
              <a:t> body): </a:t>
            </a:r>
            <a:r>
              <a:rPr lang="en-US" sz="1800" dirty="0" smtClean="0"/>
              <a:t>It is a </a:t>
            </a:r>
            <a:r>
              <a:rPr lang="en-US" sz="1800" dirty="0" err="1" smtClean="0"/>
              <a:t>naked,multinucleate</a:t>
            </a:r>
            <a:r>
              <a:rPr lang="en-US" sz="1800" dirty="0" smtClean="0"/>
              <a:t> mass of protoplasm moving and feeding in amoeboid fashion .</a:t>
            </a:r>
            <a:r>
              <a:rPr lang="en-US" sz="1800" dirty="0" err="1" smtClean="0"/>
              <a:t>Eg</a:t>
            </a:r>
            <a:r>
              <a:rPr lang="en-US" sz="1800" dirty="0" smtClean="0"/>
              <a:t>. </a:t>
            </a:r>
            <a:r>
              <a:rPr lang="en-US" sz="1800" i="1" dirty="0" err="1" smtClean="0"/>
              <a:t>Plasmodiophora</a:t>
            </a:r>
            <a:r>
              <a:rPr lang="en-US" sz="1800" dirty="0" smtClean="0"/>
              <a:t> </a:t>
            </a:r>
            <a:r>
              <a:rPr lang="en-US" sz="1800" i="1" dirty="0" err="1" smtClean="0"/>
              <a:t>brassicae</a:t>
            </a:r>
            <a:r>
              <a:rPr lang="en-US" sz="1800" i="1" dirty="0" smtClean="0"/>
              <a:t>.</a:t>
            </a:r>
          </a:p>
          <a:p>
            <a:pPr algn="l"/>
            <a:endParaRPr lang="en-US" sz="1800" i="1" dirty="0" smtClean="0"/>
          </a:p>
          <a:p>
            <a:pPr algn="l"/>
            <a:r>
              <a:rPr lang="en-US" sz="1800" b="1" dirty="0" smtClean="0">
                <a:solidFill>
                  <a:srgbClr val="FF0000"/>
                </a:solidFill>
              </a:rPr>
              <a:t>2.Unicellular </a:t>
            </a:r>
            <a:r>
              <a:rPr lang="en-US" sz="1800" b="1" dirty="0" err="1" smtClean="0">
                <a:solidFill>
                  <a:srgbClr val="FF0000"/>
                </a:solidFill>
              </a:rPr>
              <a:t>thallus</a:t>
            </a:r>
            <a:r>
              <a:rPr lang="en-US" sz="1800" b="1" dirty="0" smtClean="0">
                <a:solidFill>
                  <a:srgbClr val="FF0000"/>
                </a:solidFill>
              </a:rPr>
              <a:t>: </a:t>
            </a:r>
            <a:r>
              <a:rPr lang="en-US" sz="1800" dirty="0" smtClean="0"/>
              <a:t>consisting </a:t>
            </a:r>
            <a:r>
              <a:rPr lang="en-US" sz="1800" dirty="0" smtClean="0"/>
              <a:t>of a single cell. </a:t>
            </a:r>
            <a:r>
              <a:rPr lang="en-US" sz="1800" dirty="0" err="1" smtClean="0"/>
              <a:t>Eg.Chytrids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Synchytrium</a:t>
            </a:r>
            <a:endParaRPr lang="en-US" sz="1800" i="1" dirty="0" smtClean="0"/>
          </a:p>
          <a:p>
            <a:pPr algn="l"/>
            <a:endParaRPr lang="en-US" sz="1800" i="1" dirty="0" smtClean="0"/>
          </a:p>
          <a:p>
            <a:pPr algn="l"/>
            <a:r>
              <a:rPr lang="en-US" sz="1800" b="1" dirty="0" smtClean="0">
                <a:solidFill>
                  <a:srgbClr val="FF0000"/>
                </a:solidFill>
              </a:rPr>
              <a:t>3.Multi cellular or filamentous </a:t>
            </a:r>
            <a:r>
              <a:rPr lang="en-US" sz="1800" b="1" dirty="0" err="1" smtClean="0">
                <a:solidFill>
                  <a:srgbClr val="FF0000"/>
                </a:solidFill>
              </a:rPr>
              <a:t>thallus</a:t>
            </a:r>
            <a:r>
              <a:rPr lang="en-US" sz="1800" dirty="0" smtClean="0">
                <a:solidFill>
                  <a:srgbClr val="FF0000"/>
                </a:solidFill>
              </a:rPr>
              <a:t>: </a:t>
            </a:r>
            <a:r>
              <a:rPr lang="en-US" sz="1800" dirty="0" smtClean="0"/>
              <a:t>Majority of fungi i.e., a true fungi are filamentous, consisting of a number of branched, thread like filaments called </a:t>
            </a:r>
            <a:r>
              <a:rPr lang="en-US" sz="1800" dirty="0" err="1" smtClean="0"/>
              <a:t>hyphae.Eg.Many</a:t>
            </a:r>
            <a:r>
              <a:rPr lang="en-US" sz="1800" dirty="0" smtClean="0"/>
              <a:t> </a:t>
            </a:r>
            <a:r>
              <a:rPr lang="en-US" sz="1800" dirty="0" err="1" smtClean="0"/>
              <a:t>fungi,</a:t>
            </a:r>
            <a:r>
              <a:rPr lang="en-US" sz="1800" i="1" dirty="0" err="1" smtClean="0"/>
              <a:t>Alternaria</a:t>
            </a:r>
            <a:r>
              <a:rPr lang="en-US" sz="1800" i="1" dirty="0" smtClean="0"/>
              <a:t>.</a:t>
            </a:r>
          </a:p>
          <a:p>
            <a:pPr algn="l"/>
            <a:endParaRPr lang="en-US" sz="1800" dirty="0" smtClean="0"/>
          </a:p>
          <a:p>
            <a:pPr algn="l"/>
            <a:endParaRPr lang="en-US" sz="1800" dirty="0" smtClean="0"/>
          </a:p>
          <a:p>
            <a:pPr algn="l"/>
            <a:endParaRPr lang="en-US" sz="1800" i="1" dirty="0" smtClean="0"/>
          </a:p>
          <a:p>
            <a:pPr algn="l"/>
            <a:endParaRPr lang="en-US" sz="1800" dirty="0" smtClean="0"/>
          </a:p>
          <a:p>
            <a:pPr algn="l"/>
            <a:endParaRPr lang="en-US" sz="1800" b="1" dirty="0" smtClean="0">
              <a:solidFill>
                <a:srgbClr val="FF0000"/>
              </a:solidFill>
            </a:endParaRPr>
          </a:p>
          <a:p>
            <a:pPr algn="l"/>
            <a:endParaRPr lang="en-US" sz="1800" dirty="0" smtClean="0">
              <a:solidFill>
                <a:srgbClr val="FF0000"/>
              </a:solidFill>
            </a:endParaRPr>
          </a:p>
          <a:p>
            <a:pPr algn="l"/>
            <a:endParaRPr lang="en-US" sz="1800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0"/>
            <a:ext cx="2285999" cy="176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3886200"/>
            <a:ext cx="2068895" cy="1660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57200" y="5791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Plasmodium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24200" y="5715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Unicelluar</a:t>
            </a:r>
            <a:r>
              <a:rPr lang="en-US" dirty="0" smtClean="0"/>
              <a:t> </a:t>
            </a:r>
            <a:r>
              <a:rPr lang="en-US" dirty="0" err="1" smtClean="0"/>
              <a:t>thallus</a:t>
            </a:r>
            <a:endParaRPr lang="en-US" dirty="0"/>
          </a:p>
        </p:txBody>
      </p:sp>
      <p:pic>
        <p:nvPicPr>
          <p:cNvPr id="1026" name="Picture 2" descr="C:\Users\user\Desktop\downloa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3886200"/>
            <a:ext cx="2619375" cy="1743075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791200" y="5715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Filamentous </a:t>
            </a:r>
            <a:r>
              <a:rPr lang="en-US" dirty="0" err="1" smtClean="0"/>
              <a:t>thallus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324600"/>
          </a:xfrm>
        </p:spPr>
        <p:txBody>
          <a:bodyPr>
            <a:normAutofit/>
          </a:bodyPr>
          <a:lstStyle/>
          <a:p>
            <a:pPr algn="just"/>
            <a:endParaRPr lang="en-US" sz="1800" b="1" dirty="0" smtClean="0"/>
          </a:p>
          <a:p>
            <a:pPr algn="just"/>
            <a:endParaRPr lang="en-US" sz="1800" b="1" dirty="0" smtClean="0">
              <a:solidFill>
                <a:srgbClr val="FF0000"/>
              </a:solidFill>
            </a:endParaRPr>
          </a:p>
          <a:p>
            <a:pPr algn="just"/>
            <a:r>
              <a:rPr lang="en-US" sz="1800" b="1" dirty="0" smtClean="0">
                <a:solidFill>
                  <a:srgbClr val="FF0000"/>
                </a:solidFill>
              </a:rPr>
              <a:t>Fungal tissues: </a:t>
            </a:r>
            <a:r>
              <a:rPr lang="en-US" sz="1800" b="1" dirty="0" err="1" smtClean="0">
                <a:solidFill>
                  <a:srgbClr val="FF0000"/>
                </a:solidFill>
              </a:rPr>
              <a:t>Plectenchyma</a:t>
            </a:r>
            <a:r>
              <a:rPr lang="en-US" sz="1800" b="1" dirty="0" smtClean="0"/>
              <a:t> </a:t>
            </a:r>
            <a:r>
              <a:rPr lang="en-US" sz="1800" dirty="0" smtClean="0"/>
              <a:t>:</a:t>
            </a:r>
            <a:r>
              <a:rPr lang="en-US" sz="1800" b="1" dirty="0" smtClean="0"/>
              <a:t> </a:t>
            </a:r>
            <a:r>
              <a:rPr lang="en-US" sz="1800" dirty="0" smtClean="0"/>
              <a:t>Fungal tissues are called </a:t>
            </a:r>
            <a:r>
              <a:rPr lang="en-US" sz="1800" dirty="0" err="1" smtClean="0"/>
              <a:t>plectenchyma</a:t>
            </a:r>
            <a:r>
              <a:rPr lang="en-US" sz="1800" dirty="0" smtClean="0"/>
              <a:t> i.e., mycelium becomes organized into</a:t>
            </a:r>
            <a:r>
              <a:rPr lang="en-US" sz="1800" b="1" dirty="0" smtClean="0"/>
              <a:t> </a:t>
            </a:r>
            <a:r>
              <a:rPr lang="en-US" sz="1800" dirty="0" smtClean="0"/>
              <a:t>loosely or compactly woven tissue. This tissue compose various types of</a:t>
            </a:r>
            <a:r>
              <a:rPr lang="en-US" sz="1800" b="1" dirty="0" smtClean="0"/>
              <a:t> </a:t>
            </a:r>
            <a:r>
              <a:rPr lang="en-US" sz="1800" dirty="0" smtClean="0"/>
              <a:t>vegetative and reproductive structures.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b="1" dirty="0" smtClean="0"/>
              <a:t>        </a:t>
            </a:r>
            <a:r>
              <a:rPr lang="en-US" sz="1800" b="1" dirty="0" smtClean="0"/>
              <a:t>Types of </a:t>
            </a:r>
            <a:r>
              <a:rPr lang="en-US" sz="1800" b="1" dirty="0" err="1" smtClean="0"/>
              <a:t>plectenchyma</a:t>
            </a:r>
            <a:r>
              <a:rPr lang="en-US" sz="1800" b="1" dirty="0" smtClean="0"/>
              <a:t>: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b="1" dirty="0" smtClean="0">
                <a:solidFill>
                  <a:srgbClr val="FF0000"/>
                </a:solidFill>
              </a:rPr>
              <a:t>1.Prosenchyma: </a:t>
            </a:r>
            <a:r>
              <a:rPr lang="en-US" sz="1800" dirty="0" smtClean="0"/>
              <a:t>It is a loosely woven tissue. The component </a:t>
            </a:r>
            <a:r>
              <a:rPr lang="en-US" sz="1800" dirty="0" err="1" smtClean="0"/>
              <a:t>hyphae</a:t>
            </a:r>
            <a:r>
              <a:rPr lang="en-US" sz="1800" dirty="0" smtClean="0"/>
              <a:t> retain their individuality which can be easily distinguishable as </a:t>
            </a:r>
            <a:r>
              <a:rPr lang="en-US" sz="1800" dirty="0" err="1" smtClean="0"/>
              <a:t>hyphae</a:t>
            </a:r>
            <a:r>
              <a:rPr lang="en-US" sz="1800" dirty="0" smtClean="0"/>
              <a:t> and lie parallel to one </a:t>
            </a:r>
            <a:r>
              <a:rPr lang="en-US" sz="1800" dirty="0" err="1" smtClean="0"/>
              <a:t>another.Eg</a:t>
            </a:r>
            <a:r>
              <a:rPr lang="en-US" sz="1800" dirty="0" smtClean="0"/>
              <a:t>. Trauma in </a:t>
            </a:r>
            <a:r>
              <a:rPr lang="en-US" sz="1800" i="1" dirty="0" err="1" smtClean="0"/>
              <a:t>Agaricus</a:t>
            </a:r>
            <a:r>
              <a:rPr lang="en-US" sz="1800" i="1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endParaRPr lang="en-US" sz="1800" dirty="0" smtClean="0">
              <a:solidFill>
                <a:srgbClr val="FF0000"/>
              </a:solidFill>
            </a:endParaRPr>
          </a:p>
          <a:p>
            <a:pPr algn="just"/>
            <a:r>
              <a:rPr lang="en-US" sz="1800" b="1" dirty="0" smtClean="0">
                <a:solidFill>
                  <a:srgbClr val="FF0000"/>
                </a:solidFill>
              </a:rPr>
              <a:t>2. </a:t>
            </a:r>
            <a:r>
              <a:rPr lang="en-US" sz="1800" b="1" dirty="0" err="1" smtClean="0">
                <a:solidFill>
                  <a:srgbClr val="FF0000"/>
                </a:solidFill>
              </a:rPr>
              <a:t>Pseudoparenchyma</a:t>
            </a:r>
            <a:r>
              <a:rPr lang="en-US" sz="1800" dirty="0" err="1" smtClean="0">
                <a:solidFill>
                  <a:srgbClr val="FF0000"/>
                </a:solidFill>
              </a:rPr>
              <a:t>:</a:t>
            </a:r>
            <a:r>
              <a:rPr lang="en-US" sz="1800" dirty="0" err="1" smtClean="0"/>
              <a:t>It</a:t>
            </a:r>
            <a:r>
              <a:rPr lang="en-US" sz="1800" dirty="0" smtClean="0"/>
              <a:t> is compactly woven tissue. It consists of closely packed cells which are </a:t>
            </a:r>
            <a:r>
              <a:rPr lang="en-US" sz="1800" dirty="0" err="1" smtClean="0"/>
              <a:t>isodiametric</a:t>
            </a:r>
            <a:r>
              <a:rPr lang="en-US" sz="1800" dirty="0" smtClean="0"/>
              <a:t> or oval in shape resembling </a:t>
            </a:r>
            <a:r>
              <a:rPr lang="en-US" sz="1800" dirty="0" err="1" smtClean="0"/>
              <a:t>parenchymatous</a:t>
            </a:r>
            <a:r>
              <a:rPr lang="en-US" sz="1800" dirty="0" smtClean="0"/>
              <a:t> cells of plants and hence the name. The component </a:t>
            </a:r>
            <a:r>
              <a:rPr lang="en-US" sz="1800" dirty="0" err="1" smtClean="0"/>
              <a:t>hyphae</a:t>
            </a:r>
            <a:r>
              <a:rPr lang="en-US" sz="1800" dirty="0" smtClean="0"/>
              <a:t> loose their individuality and are not distinguishable as </a:t>
            </a:r>
            <a:r>
              <a:rPr lang="en-US" sz="1800" dirty="0" err="1" smtClean="0"/>
              <a:t>hyphae</a:t>
            </a:r>
            <a:r>
              <a:rPr lang="en-US" sz="1800" dirty="0" smtClean="0"/>
              <a:t>.</a:t>
            </a:r>
          </a:p>
          <a:p>
            <a:pPr algn="just"/>
            <a:r>
              <a:rPr lang="en-US" sz="1800" dirty="0" err="1" smtClean="0"/>
              <a:t>Eg</a:t>
            </a:r>
            <a:r>
              <a:rPr lang="en-US" sz="1800" dirty="0" smtClean="0"/>
              <a:t>. </a:t>
            </a:r>
            <a:r>
              <a:rPr lang="en-US" sz="1800" dirty="0" err="1" smtClean="0"/>
              <a:t>Sclerotial</a:t>
            </a:r>
            <a:r>
              <a:rPr lang="en-US" sz="1800" dirty="0" smtClean="0"/>
              <a:t> bodies of </a:t>
            </a:r>
            <a:r>
              <a:rPr lang="en-US" sz="1800" i="1" dirty="0" smtClean="0"/>
              <a:t>Sclerotium </a:t>
            </a:r>
            <a:r>
              <a:rPr lang="en-US" sz="1800" dirty="0" smtClean="0"/>
              <a:t>and </a:t>
            </a:r>
            <a:r>
              <a:rPr lang="en-US" sz="1800" dirty="0" err="1" smtClean="0"/>
              <a:t>rhizomorph</a:t>
            </a:r>
            <a:r>
              <a:rPr lang="en-US" sz="1800" dirty="0" smtClean="0"/>
              <a:t> of </a:t>
            </a:r>
            <a:r>
              <a:rPr lang="en-US" sz="1800" i="1" dirty="0" err="1" smtClean="0"/>
              <a:t>Armillariella</a:t>
            </a:r>
            <a:r>
              <a:rPr lang="en-US" sz="1800" i="1" dirty="0" smtClean="0"/>
              <a:t>.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762000"/>
            <a:ext cx="6400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676400" y="59436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    1 </a:t>
            </a:r>
            <a:r>
              <a:rPr lang="en-US" b="1" dirty="0" err="1" smtClean="0"/>
              <a:t>Prosenchyma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5029200" y="5943600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    2 </a:t>
            </a:r>
            <a:r>
              <a:rPr lang="en-US" b="1" dirty="0" err="1" smtClean="0"/>
              <a:t>Pseudoparenchyma</a:t>
            </a:r>
            <a:endParaRPr 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161</TotalTime>
  <Words>211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venki</dc:creator>
  <cp:lastModifiedBy>user</cp:lastModifiedBy>
  <cp:revision>25</cp:revision>
  <dcterms:created xsi:type="dcterms:W3CDTF">2006-08-16T00:00:00Z</dcterms:created>
  <dcterms:modified xsi:type="dcterms:W3CDTF">2023-07-07T02:26:34Z</dcterms:modified>
</cp:coreProperties>
</file>