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2" r:id="rId6"/>
    <p:sldId id="267" r:id="rId7"/>
    <p:sldId id="269" r:id="rId8"/>
    <p:sldId id="280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8"/>
  </p:normalViewPr>
  <p:slideViewPr>
    <p:cSldViewPr snapToGrid="0">
      <p:cViewPr varScale="1">
        <p:scale>
          <a:sx n="93" d="100"/>
          <a:sy n="93" d="100"/>
        </p:scale>
        <p:origin x="13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917E1-509A-4E66-A8FF-973A9BCAA590}" type="datetimeFigureOut">
              <a:rPr lang="en-IN" smtClean="0"/>
              <a:t>14/02/20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67E26-454C-444C-A137-E2708AEBA1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2098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0250D4-9FCD-42B7-9A79-A05B2B99F2B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3188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FB837D-A1F3-45F3-91FF-52E0279712B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53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BD0B4-3011-4A57-BBFD-880DC6401B1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26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CE70E-9639-4FD8-A760-C4F244A67CE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43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326D80-1DF4-4DC8-B7BC-FB6DEA9BC25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293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895E1D-BE3D-48EC-9ABE-DFA6A162214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88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077F7-708C-4F0B-8809-FEA559B0FEE6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025" y="26988"/>
            <a:ext cx="12128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0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43FF5-EF29-4E6F-A05C-7658A440B854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132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94F3-FDA9-44E9-9CB9-1F07F33E219E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424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E6FA0-15B9-4B0C-8663-354BAB8E43F8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025" y="26988"/>
            <a:ext cx="12128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90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9202-8916-4CC0-A7E4-19895F7A44DD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068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F154-C106-45DF-AFBF-17379E5B4551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059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A93C-B79D-4390-910F-5F56A10E4CB7}" type="datetime1">
              <a:rPr lang="en-IN" smtClean="0"/>
              <a:t>14/02/20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723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07F59-3344-43AD-8137-B7061E7A096C}" type="datetime1">
              <a:rPr lang="en-IN" smtClean="0"/>
              <a:t>14/02/20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18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7ACA-74CB-4D77-A421-BEBE0BC47A6B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455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C0606-D5AC-4E4B-948D-5276C3D176B0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663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5CC6-F76E-4088-AB3D-A0ED7458B5BC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47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32EFE-F4D1-44E7-A8E7-091F69055245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9AE1C-EFAD-4414-8B42-2C7D70B18D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28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Utilitarianism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717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The Utilitarian Principle	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3709"/>
            <a:ext cx="9926782" cy="3863254"/>
          </a:xfrm>
        </p:spPr>
        <p:txBody>
          <a:bodyPr>
            <a:normAutofit/>
          </a:bodyPr>
          <a:lstStyle/>
          <a:p>
            <a:pPr algn="just"/>
            <a:r>
              <a:rPr lang="en-IN" sz="3200" dirty="0" smtClean="0"/>
              <a:t>Act to promote the greatest good (happiness) for the greatest number</a:t>
            </a:r>
            <a:endParaRPr lang="en-IN" sz="3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6EE4-2877-4EFD-A050-4DAF34083CE1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679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84" y="748145"/>
            <a:ext cx="9769404" cy="1427019"/>
          </a:xfrm>
        </p:spPr>
        <p:txBody>
          <a:bodyPr/>
          <a:lstStyle/>
          <a:p>
            <a:pPr algn="just"/>
            <a:r>
              <a:rPr lang="en-US" altLang="en-US" b="1" dirty="0"/>
              <a:t>Making Ethical Judgments in Utilitarianism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84" y="2507673"/>
            <a:ext cx="10644116" cy="2854036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dirty="0"/>
              <a:t>Utilitarianism says that the </a:t>
            </a:r>
            <a:r>
              <a:rPr lang="en-US" altLang="en-US" sz="3200" b="1" dirty="0"/>
              <a:t>Result</a:t>
            </a:r>
            <a:r>
              <a:rPr lang="en-US" altLang="en-US" sz="3200" dirty="0"/>
              <a:t> or the </a:t>
            </a:r>
            <a:r>
              <a:rPr lang="en-US" altLang="en-US" sz="3200" b="1" dirty="0"/>
              <a:t>Consequence</a:t>
            </a:r>
            <a:r>
              <a:rPr lang="en-US" altLang="en-US" sz="3200" dirty="0"/>
              <a:t> of an Act is the real measure of whether it is good or bad.</a:t>
            </a:r>
          </a:p>
          <a:p>
            <a:pPr algn="just"/>
            <a:r>
              <a:rPr lang="en-US" altLang="en-US" sz="3200" dirty="0"/>
              <a:t>This theory emphasizes </a:t>
            </a:r>
            <a:r>
              <a:rPr lang="en-US" altLang="en-US" sz="3200" b="1" dirty="0"/>
              <a:t>Ends over Means</a:t>
            </a:r>
            <a:r>
              <a:rPr lang="en-US" altLang="en-US" sz="3200" b="1" dirty="0" smtClean="0"/>
              <a:t>.</a:t>
            </a:r>
            <a:endParaRPr lang="en-US" altLang="en-US" sz="3200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7A161-FDCC-4A70-BBA0-05F113BEE9D4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074529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01782"/>
            <a:ext cx="9640888" cy="1244456"/>
          </a:xfrm>
        </p:spPr>
        <p:txBody>
          <a:bodyPr/>
          <a:lstStyle/>
          <a:p>
            <a:pPr algn="just"/>
            <a:r>
              <a:rPr lang="en-US" altLang="en-US" sz="4000" b="1" dirty="0"/>
              <a:t>Bentham’s Formulation of Utilitarianism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599"/>
            <a:ext cx="10051473" cy="4043363"/>
          </a:xfrm>
        </p:spPr>
        <p:txBody>
          <a:bodyPr/>
          <a:lstStyle/>
          <a:p>
            <a:pPr algn="just"/>
            <a:r>
              <a:rPr lang="en-US" altLang="en-US" dirty="0"/>
              <a:t>Man is under two great masters, pain and pleasure.</a:t>
            </a:r>
          </a:p>
          <a:p>
            <a:pPr algn="just"/>
            <a:r>
              <a:rPr lang="en-US" altLang="en-US" dirty="0"/>
              <a:t>The great good that we should seek is happiness. </a:t>
            </a:r>
          </a:p>
          <a:p>
            <a:pPr algn="just"/>
            <a:r>
              <a:rPr lang="en-US" altLang="en-US" dirty="0"/>
              <a:t>Those actions whose results increase happiness or diminish pain are good. They have “utility.”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33908-575B-4297-8A79-B441BD8EFD3C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427702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40912" y="457200"/>
            <a:ext cx="9156203" cy="762000"/>
          </a:xfrm>
        </p:spPr>
        <p:txBody>
          <a:bodyPr/>
          <a:lstStyle/>
          <a:p>
            <a:r>
              <a:rPr lang="en-US" altLang="en-US" dirty="0"/>
              <a:t>Four Theses of Utilitarianism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1821" y="1524000"/>
            <a:ext cx="9676263" cy="4385481"/>
          </a:xfrm>
        </p:spPr>
        <p:txBody>
          <a:bodyPr/>
          <a:lstStyle/>
          <a:p>
            <a:pPr algn="just"/>
            <a:r>
              <a:rPr lang="en-US" altLang="en-US" b="1" u="sng" dirty="0"/>
              <a:t>Consequentialism:</a:t>
            </a:r>
            <a:r>
              <a:rPr lang="en-US" altLang="en-US" dirty="0"/>
              <a:t> The rightness of actions is determined solely by their consequences.</a:t>
            </a:r>
          </a:p>
          <a:p>
            <a:pPr algn="just"/>
            <a:r>
              <a:rPr lang="en-US" altLang="en-US" b="1" u="sng" dirty="0"/>
              <a:t>Hedonism:</a:t>
            </a:r>
            <a:r>
              <a:rPr lang="en-US" altLang="en-US" dirty="0"/>
              <a:t> Utility is the degree to which an act produces pleasure. Hedonism is the thesis that pleasure or happiness is the </a:t>
            </a:r>
            <a:r>
              <a:rPr lang="en-US" altLang="en-US" b="1" u="sng" dirty="0"/>
              <a:t>good</a:t>
            </a:r>
            <a:r>
              <a:rPr lang="en-US" altLang="en-US" dirty="0"/>
              <a:t> that we seek and that we </a:t>
            </a:r>
            <a:r>
              <a:rPr lang="en-US" altLang="en-US" u="sng" dirty="0"/>
              <a:t>should</a:t>
            </a:r>
            <a:r>
              <a:rPr lang="en-US" altLang="en-US" dirty="0"/>
              <a:t> seek.</a:t>
            </a:r>
          </a:p>
          <a:p>
            <a:pPr algn="just"/>
            <a:r>
              <a:rPr lang="en-US" altLang="en-US" b="1" u="sng" dirty="0" err="1"/>
              <a:t>Maximalism</a:t>
            </a:r>
            <a:r>
              <a:rPr lang="en-US" altLang="en-US" dirty="0"/>
              <a:t>: A right action produces the greatest good consequences and the least bad.</a:t>
            </a:r>
          </a:p>
          <a:p>
            <a:pPr algn="just"/>
            <a:r>
              <a:rPr lang="en-US" altLang="en-US" b="1" u="sng" dirty="0"/>
              <a:t>Universalism:</a:t>
            </a:r>
            <a:r>
              <a:rPr lang="en-US" altLang="en-US" dirty="0"/>
              <a:t> The consequences to be considered are those of everyone </a:t>
            </a:r>
            <a:r>
              <a:rPr lang="en-US" altLang="en-US" dirty="0" smtClean="0"/>
              <a:t>affected equally</a:t>
            </a:r>
            <a:r>
              <a:rPr lang="en-US" altLang="en-US" dirty="0"/>
              <a:t>.</a:t>
            </a:r>
            <a:endParaRPr lang="en-US" altLang="en-US" b="1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2405-78F1-4FF0-885F-34ABA47C033D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432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6255"/>
            <a:ext cx="9640888" cy="962458"/>
          </a:xfrm>
        </p:spPr>
        <p:txBody>
          <a:bodyPr/>
          <a:lstStyle/>
          <a:p>
            <a:r>
              <a:rPr lang="en-US" altLang="en-US" sz="3800" b="1" dirty="0"/>
              <a:t>Application of </a:t>
            </a:r>
            <a:r>
              <a:rPr lang="en-US" altLang="en-US" sz="3800" b="1"/>
              <a:t>Utilitarian </a:t>
            </a:r>
            <a:r>
              <a:rPr lang="en-US" altLang="en-US" sz="3800" b="1" smtClean="0"/>
              <a:t>Theory - Actual </a:t>
            </a:r>
            <a:r>
              <a:rPr lang="en-US" altLang="en-US" sz="3800" b="1" dirty="0"/>
              <a:t>Cases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109" y="1620982"/>
            <a:ext cx="9611591" cy="4856018"/>
          </a:xfrm>
        </p:spPr>
        <p:txBody>
          <a:bodyPr/>
          <a:lstStyle/>
          <a:p>
            <a:pPr algn="just"/>
            <a:r>
              <a:rPr lang="en-US" altLang="en-US" dirty="0"/>
              <a:t>The decision at Coventry during WWII. </a:t>
            </a:r>
          </a:p>
          <a:p>
            <a:pPr lvl="1" algn="just"/>
            <a:r>
              <a:rPr lang="en-US" altLang="en-US" dirty="0"/>
              <a:t>The decision was made not to inform the town that they would be bombed.</a:t>
            </a:r>
          </a:p>
          <a:p>
            <a:pPr algn="just"/>
            <a:r>
              <a:rPr lang="en-US" altLang="en-US" dirty="0"/>
              <a:t>The Ford Pinto case:  A defective vehicle would sometimes explode when hit.</a:t>
            </a:r>
          </a:p>
          <a:p>
            <a:pPr lvl="1" algn="just"/>
            <a:r>
              <a:rPr lang="en-US" altLang="en-US" dirty="0"/>
              <a:t>The model was not recalled and repaired by Ford because they felt it was cheaper to pay the liability suits than to recall and repair all the defective cars.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9871-02DD-4FF8-9AB4-F724E71DB0A9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73945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23833" y="288926"/>
            <a:ext cx="9229867" cy="1311275"/>
          </a:xfrm>
        </p:spPr>
        <p:txBody>
          <a:bodyPr/>
          <a:lstStyle/>
          <a:p>
            <a:pPr algn="just"/>
            <a:r>
              <a:rPr lang="en-US" altLang="en-US" sz="4000" b="1" dirty="0"/>
              <a:t>John Stuart Mill’s Adjustments to Utilitarianism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833" y="1884218"/>
            <a:ext cx="9155255" cy="4516582"/>
          </a:xfrm>
        </p:spPr>
        <p:txBody>
          <a:bodyPr/>
          <a:lstStyle/>
          <a:p>
            <a:pPr algn="just"/>
            <a:r>
              <a:rPr lang="en-US" altLang="en-US" dirty="0"/>
              <a:t>Mill argues that we must consider the </a:t>
            </a:r>
            <a:r>
              <a:rPr lang="en-US" altLang="en-US" b="1" dirty="0"/>
              <a:t>quality</a:t>
            </a:r>
            <a:r>
              <a:rPr lang="en-US" altLang="en-US" dirty="0"/>
              <a:t> of the happiness, not merely the </a:t>
            </a:r>
            <a:r>
              <a:rPr lang="en-US" altLang="en-US" b="1" dirty="0"/>
              <a:t>quantity</a:t>
            </a:r>
            <a:r>
              <a:rPr lang="en-US" altLang="en-US" dirty="0"/>
              <a:t>.</a:t>
            </a:r>
          </a:p>
          <a:p>
            <a:pPr algn="just"/>
            <a:r>
              <a:rPr lang="en-US" altLang="en-US" dirty="0"/>
              <a:t>For example, some might find happiness with a pitcher of beer and a pizza.  Others may find happiness watching a fine Shakespearean play. The </a:t>
            </a:r>
            <a:r>
              <a:rPr lang="en-US" altLang="en-US" b="1" dirty="0"/>
              <a:t>quality</a:t>
            </a:r>
            <a:r>
              <a:rPr lang="en-US" altLang="en-US" dirty="0"/>
              <a:t> of happiness is greater with the latter.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18D95-55F6-442C-9B8D-C6A8EB08C243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7408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8549" y="381000"/>
            <a:ext cx="8861639" cy="641350"/>
          </a:xfrm>
        </p:spPr>
        <p:txBody>
          <a:bodyPr/>
          <a:lstStyle/>
          <a:p>
            <a:r>
              <a:rPr lang="en-US" altLang="en-US" sz="3600" dirty="0"/>
              <a:t>Consequences of Unethical Practices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833" y="1295400"/>
            <a:ext cx="9416955" cy="5200934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b="1" dirty="0"/>
              <a:t>Baucus &amp; Baucus (2000)</a:t>
            </a:r>
          </a:p>
          <a:p>
            <a:pPr algn="just">
              <a:lnSpc>
                <a:spcPct val="90000"/>
              </a:lnSpc>
            </a:pPr>
            <a:r>
              <a:rPr lang="en-US" altLang="en-US" dirty="0"/>
              <a:t> Singled out 67 companies out of the Fortune 500 that had at least one illegal act – ex: antitrust, product liabilities, discrimination</a:t>
            </a:r>
          </a:p>
          <a:p>
            <a:pPr algn="just">
              <a:lnSpc>
                <a:spcPct val="90000"/>
              </a:lnSpc>
            </a:pPr>
            <a:r>
              <a:rPr lang="en-US" altLang="en-US" dirty="0"/>
              <a:t> Performance of the convicted firms were compared to </a:t>
            </a:r>
            <a:r>
              <a:rPr lang="en-US" altLang="en-US" dirty="0" err="1" smtClean="0"/>
              <a:t>unconvicted</a:t>
            </a:r>
            <a:r>
              <a:rPr lang="en-US" altLang="en-US" dirty="0" smtClean="0"/>
              <a:t> </a:t>
            </a:r>
            <a:r>
              <a:rPr lang="en-US" altLang="en-US" dirty="0"/>
              <a:t>firms (five year after the fraud was committed)</a:t>
            </a:r>
          </a:p>
          <a:p>
            <a:pPr algn="just">
              <a:lnSpc>
                <a:spcPct val="90000"/>
              </a:lnSpc>
            </a:pPr>
            <a:r>
              <a:rPr lang="en-US" altLang="en-US" dirty="0"/>
              <a:t> Convicted firms experienced significantly lower return on sales (three year lag)</a:t>
            </a:r>
          </a:p>
          <a:p>
            <a:pPr algn="just">
              <a:lnSpc>
                <a:spcPct val="90000"/>
              </a:lnSpc>
            </a:pPr>
            <a:r>
              <a:rPr lang="en-US" altLang="en-US" dirty="0"/>
              <a:t> Multiple convictions are more disastrous</a:t>
            </a:r>
          </a:p>
          <a:p>
            <a:pPr algn="just">
              <a:lnSpc>
                <a:spcPct val="90000"/>
              </a:lnSpc>
            </a:pPr>
            <a:r>
              <a:rPr lang="en-US" altLang="en-US" dirty="0"/>
              <a:t> Unethical activities can affect long term performance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312-CA7D-4DC5-BA64-DB955189CDCB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558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172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4800" b="1" dirty="0" smtClean="0"/>
              <a:t>Thank You</a:t>
            </a:r>
            <a:endParaRPr lang="en-IN" sz="4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E6FA0-15B9-4B0C-8663-354BAB8E43F8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AE1C-EFAD-4414-8B42-2C7D70B18D83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917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413</Words>
  <Application>Microsoft Macintosh PowerPoint</Application>
  <PresentationFormat>Widescreen</PresentationFormat>
  <Paragraphs>53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Utilitarianism</vt:lpstr>
      <vt:lpstr>The Utilitarian Principle </vt:lpstr>
      <vt:lpstr>Making Ethical Judgments in Utilitarianism</vt:lpstr>
      <vt:lpstr>Bentham’s Formulation of Utilitarianism</vt:lpstr>
      <vt:lpstr>Four Theses of Utilitarianism</vt:lpstr>
      <vt:lpstr>Application of Utilitarian Theory - Actual Cases</vt:lpstr>
      <vt:lpstr>John Stuart Mill’s Adjustments to Utilitarianism</vt:lpstr>
      <vt:lpstr>Consequences of Unethical Practices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Utilitarianism</dc:title>
  <dc:creator> </dc:creator>
  <cp:lastModifiedBy>Microsoft Office User</cp:lastModifiedBy>
  <cp:revision>11</cp:revision>
  <dcterms:created xsi:type="dcterms:W3CDTF">2019-11-12T11:19:00Z</dcterms:created>
  <dcterms:modified xsi:type="dcterms:W3CDTF">2020-02-14T16:59:39Z</dcterms:modified>
</cp:coreProperties>
</file>