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9" r:id="rId11"/>
    <p:sldId id="266" r:id="rId12"/>
    <p:sldId id="267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81" r:id="rId22"/>
    <p:sldId id="278" r:id="rId23"/>
    <p:sldId id="280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8600"/>
            <a:ext cx="7772400" cy="106997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Asexual reproduction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219200"/>
            <a:ext cx="6400800" cy="990600"/>
          </a:xfrm>
        </p:spPr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</a:rPr>
              <a:t>BUDDING</a:t>
            </a:r>
          </a:p>
          <a:p>
            <a:endParaRPr lang="en-US" dirty="0"/>
          </a:p>
        </p:txBody>
      </p:sp>
      <p:pic>
        <p:nvPicPr>
          <p:cNvPr id="1026" name="Picture 2" descr="T or Shield Budd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286000"/>
            <a:ext cx="42672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 l="34553" t="22917" r="17423" b="14583"/>
          <a:stretch>
            <a:fillRect/>
          </a:stretch>
        </p:blipFill>
        <p:spPr bwMode="auto">
          <a:xfrm>
            <a:off x="574040" y="221166"/>
            <a:ext cx="8341360" cy="610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Chip </a:t>
            </a:r>
            <a:r>
              <a:rPr lang="en-US" b="1" dirty="0" smtClean="0"/>
              <a:t>budding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/>
              <a:t>Chip budding is done in early spring, summer or autumn. </a:t>
            </a:r>
            <a:endParaRPr lang="en-US" sz="2400" dirty="0" smtClean="0"/>
          </a:p>
          <a:p>
            <a:pPr>
              <a:lnSpc>
                <a:spcPct val="200000"/>
              </a:lnSpc>
            </a:pPr>
            <a:r>
              <a:rPr lang="en-US" sz="2400" dirty="0" smtClean="0"/>
              <a:t>The bud is taken out from scion shoot along with the wood.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Similar size incision is made on the rootstock.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The bud is placed on the rootstock and it is wrapped  with polythene tape.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Ex: apple, pear and grapes.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ropagation - chip budd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66800"/>
            <a:ext cx="8126767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gure . Propagation of Symplocos paniculata through chip budding. A:... |  Download Scientific Dia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382000" cy="594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Ring </a:t>
            </a:r>
            <a:r>
              <a:rPr lang="en-US" b="1" dirty="0" smtClean="0"/>
              <a:t>budding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181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A ring shaped bark of 2.5-3.0cm length containing a bud is taken out from scion shoot.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The thickness of stock and scion should be of same size</a:t>
            </a:r>
            <a:r>
              <a:rPr lang="en-US" sz="2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On the terminal end of the stock, incision similar in size of the bud is made.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 The ring is made fit on the rootstock.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No wrapping is required in this method.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Ex: </a:t>
            </a:r>
            <a:r>
              <a:rPr lang="en-US" sz="2400" dirty="0" err="1" smtClean="0"/>
              <a:t>Ber</a:t>
            </a:r>
            <a:r>
              <a:rPr lang="en-US" sz="2400" dirty="0" smtClean="0"/>
              <a:t>, Peach and Mulberry.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ropagation Method - Budding - HORTICULTURE GURU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914400"/>
            <a:ext cx="68961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Modified </a:t>
            </a:r>
            <a:r>
              <a:rPr lang="en-US" b="1" dirty="0" smtClean="0"/>
              <a:t>ring budding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/>
              <a:t>The bud wood/bark  is taken from the scion with a vertical slit.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Similar size bark is removed from the rootstock.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It is wrapped with a air tight polythene </a:t>
            </a:r>
            <a:r>
              <a:rPr lang="en-US" sz="2400" dirty="0" smtClean="0"/>
              <a:t>tape/ paraffin wax </a:t>
            </a:r>
            <a:r>
              <a:rPr lang="en-US" sz="2400" dirty="0" smtClean="0"/>
              <a:t>leaving the bud exposed</a:t>
            </a:r>
            <a:r>
              <a:rPr lang="en-US" sz="2400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Ex: Guava, </a:t>
            </a:r>
            <a:r>
              <a:rPr lang="en-US" sz="2400" dirty="0" err="1" smtClean="0"/>
              <a:t>Ber</a:t>
            </a:r>
            <a:r>
              <a:rPr lang="en-US" sz="2400" dirty="0" smtClean="0"/>
              <a:t>, Walnut And </a:t>
            </a:r>
            <a:r>
              <a:rPr lang="en-US" sz="2400" dirty="0" err="1" smtClean="0"/>
              <a:t>Pecanut</a:t>
            </a:r>
            <a:r>
              <a:rPr lang="en-US" sz="2400" dirty="0" smtClean="0"/>
              <a:t>.</a:t>
            </a:r>
          </a:p>
          <a:p>
            <a:pPr>
              <a:lnSpc>
                <a:spcPct val="200000"/>
              </a:lnSpc>
              <a:buNone/>
            </a:pPr>
            <a:endParaRPr lang="en-US" sz="2400" dirty="0" smtClean="0"/>
          </a:p>
          <a:p>
            <a:pPr>
              <a:lnSpc>
                <a:spcPct val="20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Ring Budding | ClipArt ET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838200"/>
            <a:ext cx="3000672" cy="5181600"/>
          </a:xfrm>
          <a:prstGeom prst="rect">
            <a:avLst/>
          </a:prstGeom>
          <a:noFill/>
        </p:spPr>
      </p:pic>
      <p:pic>
        <p:nvPicPr>
          <p:cNvPr id="30726" name="Picture 6" descr="The Project Gutenberg eBook of The Pecan And Its Culture, by H. Harold Hume."/>
          <p:cNvPicPr>
            <a:picLocks noChangeAspect="1" noChangeArrowheads="1"/>
          </p:cNvPicPr>
          <p:nvPr/>
        </p:nvPicPr>
        <p:blipFill>
          <a:blip r:embed="rId3"/>
          <a:srcRect l="38063" r="35984" b="7143"/>
          <a:stretch>
            <a:fillRect/>
          </a:stretch>
        </p:blipFill>
        <p:spPr bwMode="auto">
          <a:xfrm>
            <a:off x="4572000" y="838200"/>
            <a:ext cx="1447800" cy="5019040"/>
          </a:xfrm>
          <a:prstGeom prst="rect">
            <a:avLst/>
          </a:prstGeom>
          <a:noFill/>
        </p:spPr>
      </p:pic>
      <p:pic>
        <p:nvPicPr>
          <p:cNvPr id="30728" name="Picture 8" descr="The Project Gutenberg eBook of The Pecan And Its Culture, by H. Harold Hume."/>
          <p:cNvPicPr>
            <a:picLocks noChangeAspect="1" noChangeArrowheads="1"/>
          </p:cNvPicPr>
          <p:nvPr/>
        </p:nvPicPr>
        <p:blipFill>
          <a:blip r:embed="rId3"/>
          <a:srcRect l="5333" r="69778" b="6422"/>
          <a:stretch>
            <a:fillRect/>
          </a:stretch>
        </p:blipFill>
        <p:spPr bwMode="auto">
          <a:xfrm>
            <a:off x="6858000" y="609600"/>
            <a:ext cx="1447800" cy="5274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er tree grafting by ring method /बेर पेड़ पर अंगुटी कलम करना सीखे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838200"/>
            <a:ext cx="7667879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Forkert</a:t>
            </a:r>
            <a:r>
              <a:rPr lang="en-US" b="1" dirty="0" smtClean="0"/>
              <a:t> </a:t>
            </a:r>
            <a:r>
              <a:rPr lang="en-US" b="1" dirty="0" smtClean="0"/>
              <a:t>budding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/>
              <a:t>In </a:t>
            </a:r>
            <a:r>
              <a:rPr lang="en-US" sz="2400" dirty="0" err="1" smtClean="0"/>
              <a:t>forkert</a:t>
            </a:r>
            <a:r>
              <a:rPr lang="en-US" sz="2400" dirty="0" smtClean="0"/>
              <a:t> budding, the stock is prepared by giving two vertical cuts and a transverse cut above the vertical cuts to join them. </a:t>
            </a:r>
            <a:endParaRPr lang="en-US" sz="2400" dirty="0" smtClean="0"/>
          </a:p>
          <a:p>
            <a:pPr>
              <a:lnSpc>
                <a:spcPct val="110000"/>
              </a:lnSpc>
            </a:pPr>
            <a:r>
              <a:rPr lang="en-US" sz="2400" dirty="0" smtClean="0"/>
              <a:t>The </a:t>
            </a:r>
            <a:r>
              <a:rPr lang="en-US" sz="2400" dirty="0" smtClean="0"/>
              <a:t>bark is removed carefully along the cuts, so the flap of bark hangs down. </a:t>
            </a:r>
            <a:endParaRPr lang="en-US" sz="2400" dirty="0" smtClean="0"/>
          </a:p>
          <a:p>
            <a:pPr>
              <a:lnSpc>
                <a:spcPct val="110000"/>
              </a:lnSpc>
            </a:pPr>
            <a:r>
              <a:rPr lang="en-US" sz="2400" dirty="0" smtClean="0"/>
              <a:t>The </a:t>
            </a:r>
            <a:r>
              <a:rPr lang="en-US" sz="2400" dirty="0" smtClean="0"/>
              <a:t>scion is prepared in a fashion similar to patch budding, having the size similar to cuts made on the stock. </a:t>
            </a:r>
            <a:endParaRPr lang="en-US" sz="2400" dirty="0" smtClean="0"/>
          </a:p>
          <a:p>
            <a:pPr>
              <a:lnSpc>
                <a:spcPct val="110000"/>
              </a:lnSpc>
            </a:pPr>
            <a:r>
              <a:rPr lang="en-US" sz="2400" dirty="0" smtClean="0"/>
              <a:t>The </a:t>
            </a:r>
            <a:r>
              <a:rPr lang="en-US" sz="2400" dirty="0" smtClean="0"/>
              <a:t>scion is then slipped into the exposed portion of the stock and the flap is drawn over the inserted bud patch. </a:t>
            </a:r>
            <a:endParaRPr lang="en-US" sz="2400" dirty="0" smtClean="0"/>
          </a:p>
          <a:p>
            <a:pPr>
              <a:lnSpc>
                <a:spcPct val="110000"/>
              </a:lnSpc>
            </a:pPr>
            <a:r>
              <a:rPr lang="en-US" sz="2400" dirty="0" smtClean="0"/>
              <a:t>It </a:t>
            </a:r>
            <a:r>
              <a:rPr lang="en-US" sz="2400" dirty="0" smtClean="0"/>
              <a:t>is then </a:t>
            </a:r>
            <a:r>
              <a:rPr lang="en-US" sz="2400" dirty="0" smtClean="0"/>
              <a:t>tied </a:t>
            </a:r>
            <a:r>
              <a:rPr lang="en-US" sz="2400" dirty="0" smtClean="0"/>
              <a:t>with a suitable wrapping material. </a:t>
            </a:r>
            <a:endParaRPr lang="en-US" sz="2400" dirty="0" smtClean="0"/>
          </a:p>
          <a:p>
            <a:pPr>
              <a:lnSpc>
                <a:spcPct val="110000"/>
              </a:lnSpc>
            </a:pPr>
            <a:r>
              <a:rPr lang="en-US" sz="2400" dirty="0" smtClean="0"/>
              <a:t> After successful growth of bud, the portion of stock above the union is removed carefully.</a:t>
            </a:r>
            <a:endParaRPr lang="en-US" sz="2400" dirty="0" smtClean="0"/>
          </a:p>
          <a:p>
            <a:pPr>
              <a:lnSpc>
                <a:spcPct val="110000"/>
              </a:lnSpc>
            </a:pPr>
            <a:r>
              <a:rPr lang="en-US" sz="2400" dirty="0" smtClean="0"/>
              <a:t>Ex: Mango, Cashew Nut, Mango etc.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/>
              <a:t>Budding – the process of connecting scion </a:t>
            </a:r>
            <a:br>
              <a:rPr lang="en-US" sz="2400" dirty="0" smtClean="0"/>
            </a:br>
            <a:r>
              <a:rPr lang="en-US" sz="2400" dirty="0" smtClean="0"/>
              <a:t>(bud), and rootstock in a manner such that they may unite and grow successfully as one plant is termed as budding.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Scion – </a:t>
            </a:r>
            <a:r>
              <a:rPr lang="en-US" sz="2400" dirty="0" smtClean="0"/>
              <a:t>I</a:t>
            </a:r>
            <a:r>
              <a:rPr lang="en-US" sz="2400" dirty="0" smtClean="0"/>
              <a:t>t is a detached portion from parent plant which is added on rootstock to develop new plant.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Rootstock – It is </a:t>
            </a:r>
            <a:r>
              <a:rPr lang="en-US" sz="2400" dirty="0" smtClean="0"/>
              <a:t>the base and root portion of a </a:t>
            </a:r>
            <a:r>
              <a:rPr lang="en-US" sz="2400" dirty="0" smtClean="0"/>
              <a:t>grafted/budded </a:t>
            </a:r>
            <a:r>
              <a:rPr lang="en-US" sz="2400" dirty="0" smtClean="0"/>
              <a:t>plant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457200"/>
            <a:ext cx="2509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Definition 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Exercise XXXI. The Study Of Plate Budding And H-Budd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066800"/>
            <a:ext cx="1904999" cy="4648200"/>
          </a:xfrm>
          <a:prstGeom prst="rect">
            <a:avLst/>
          </a:prstGeom>
          <a:noFill/>
        </p:spPr>
      </p:pic>
      <p:pic>
        <p:nvPicPr>
          <p:cNvPr id="32774" name="Picture 6" descr="Cx5 High Resolution Stock Photography and Images - Alamy"/>
          <p:cNvPicPr>
            <a:picLocks noChangeAspect="1" noChangeArrowheads="1"/>
          </p:cNvPicPr>
          <p:nvPr/>
        </p:nvPicPr>
        <p:blipFill>
          <a:blip r:embed="rId3"/>
          <a:srcRect b="8000"/>
          <a:stretch>
            <a:fillRect/>
          </a:stretch>
        </p:blipFill>
        <p:spPr bwMode="auto">
          <a:xfrm>
            <a:off x="1066800" y="838200"/>
            <a:ext cx="2133600" cy="4724400"/>
          </a:xfrm>
          <a:prstGeom prst="rect">
            <a:avLst/>
          </a:prstGeom>
          <a:noFill/>
        </p:spPr>
      </p:pic>
      <p:pic>
        <p:nvPicPr>
          <p:cNvPr id="32776" name="Picture 8" descr="Shield Budding Black and White Stock Photos &amp;amp; Images - Alamy"/>
          <p:cNvPicPr>
            <a:picLocks noChangeAspect="1" noChangeArrowheads="1"/>
          </p:cNvPicPr>
          <p:nvPr/>
        </p:nvPicPr>
        <p:blipFill>
          <a:blip r:embed="rId4"/>
          <a:srcRect l="48122" b="6934"/>
          <a:stretch>
            <a:fillRect/>
          </a:stretch>
        </p:blipFill>
        <p:spPr bwMode="auto">
          <a:xfrm>
            <a:off x="6553200" y="1066800"/>
            <a:ext cx="16764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Propagation Method - Budding - HORTICULTURE GURU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8429625" cy="5219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Production of quality planting materia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6800"/>
            <a:ext cx="3886200" cy="4495800"/>
          </a:xfrm>
          <a:prstGeom prst="rect">
            <a:avLst/>
          </a:prstGeom>
          <a:noFill/>
        </p:spPr>
      </p:pic>
      <p:pic>
        <p:nvPicPr>
          <p:cNvPr id="35844" name="Picture 4" descr="Budding Rubb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219200"/>
            <a:ext cx="375666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Modified </a:t>
            </a:r>
            <a:r>
              <a:rPr lang="en-US" b="1" dirty="0" err="1" smtClean="0"/>
              <a:t>forkert</a:t>
            </a:r>
            <a:r>
              <a:rPr lang="en-US" b="1" dirty="0" smtClean="0"/>
              <a:t> budding 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/>
              <a:t>It is similar to </a:t>
            </a:r>
            <a:r>
              <a:rPr lang="en-US" sz="2400" dirty="0" err="1" smtClean="0"/>
              <a:t>forkert</a:t>
            </a:r>
            <a:r>
              <a:rPr lang="en-US" sz="2400" dirty="0" smtClean="0"/>
              <a:t> budding.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The vertical flap of the bark is covered to base portion of the bud only.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Thus, the need to remove flap as in </a:t>
            </a:r>
            <a:r>
              <a:rPr lang="en-US" sz="2400" dirty="0" err="1" smtClean="0"/>
              <a:t>forkert</a:t>
            </a:r>
            <a:r>
              <a:rPr lang="en-US" sz="2400" dirty="0" smtClean="0"/>
              <a:t> method is not required.</a:t>
            </a:r>
            <a:endParaRPr lang="en-U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2362200"/>
            <a:ext cx="520366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Thank you </a:t>
            </a:r>
            <a:endParaRPr lang="en-US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Grafting Involves the Joining of Vascular Tissues between the Scion and  Rootstock Stock Illustration - Illustration of joining, commercially:  195404652"/>
          <p:cNvPicPr>
            <a:picLocks noChangeAspect="1" noChangeArrowheads="1"/>
          </p:cNvPicPr>
          <p:nvPr/>
        </p:nvPicPr>
        <p:blipFill>
          <a:blip r:embed="rId2"/>
          <a:srcRect r="11191"/>
          <a:stretch>
            <a:fillRect/>
          </a:stretch>
        </p:blipFill>
        <p:spPr bwMode="auto">
          <a:xfrm>
            <a:off x="5029200" y="914400"/>
            <a:ext cx="3276600" cy="49234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943600" y="1219200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Scion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53340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Rootstock </a:t>
            </a:r>
            <a:endParaRPr lang="en-US" b="1" dirty="0"/>
          </a:p>
        </p:txBody>
      </p:sp>
      <p:pic>
        <p:nvPicPr>
          <p:cNvPr id="14342" name="Picture 6" descr="Budding Techniqu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95400"/>
            <a:ext cx="39624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budding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524000"/>
            <a:ext cx="3810000" cy="46482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2400" dirty="0" smtClean="0"/>
              <a:t>Shield/T budding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2400" dirty="0" smtClean="0"/>
              <a:t>Patch budding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2400" dirty="0" smtClean="0"/>
              <a:t>Chip budding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2400" dirty="0" smtClean="0"/>
              <a:t>Ring budding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2400" dirty="0" smtClean="0"/>
              <a:t>Modified ring budding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2400" dirty="0" err="1" smtClean="0"/>
              <a:t>Forkert</a:t>
            </a:r>
            <a:r>
              <a:rPr lang="en-US" sz="2400" dirty="0" smtClean="0"/>
              <a:t> budding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2400" dirty="0" smtClean="0"/>
              <a:t>Modified </a:t>
            </a:r>
            <a:r>
              <a:rPr lang="en-US" sz="2400" dirty="0" err="1" smtClean="0"/>
              <a:t>forkert</a:t>
            </a:r>
            <a:r>
              <a:rPr lang="en-US" sz="2400" dirty="0" smtClean="0"/>
              <a:t> budding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Shield/T </a:t>
            </a:r>
            <a:r>
              <a:rPr lang="en-US" b="1" dirty="0" smtClean="0"/>
              <a:t>budding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/>
              <a:t>Boat shaped bud of 2.5-3cm length is used for budding.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Vertical or T shaped or inverted T shaped insertion is made on the rootstock to insert the bud.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Budding is made at a height of 10-25cm on rootstock and wrapped with a air tight polythene tape leaving the bud exposed.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Ex : Rose, Apple, Peaches, Sweet Oranges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Use Budding to Change the Varieties of Cultivars on Your Fruit Trees |  Organic Gardening Blog – Grow Organ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"/>
            <a:ext cx="7772400" cy="3157728"/>
          </a:xfrm>
          <a:prstGeom prst="rect">
            <a:avLst/>
          </a:prstGeom>
          <a:noFill/>
        </p:spPr>
      </p:pic>
      <p:pic>
        <p:nvPicPr>
          <p:cNvPr id="5" name="Picture 6" descr="Types of budding Flashcards | Quizl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505200"/>
            <a:ext cx="7772400" cy="3141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-Budding or Shield Budd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733800"/>
            <a:ext cx="3635603" cy="2930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0" name="Picture 4" descr="T-budding tutorial - Guides - Growing Fru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657600"/>
            <a:ext cx="3429000" cy="30102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4" name="Picture 8" descr="How to bud a rose - Catharine Howard Garden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81000"/>
            <a:ext cx="3505200" cy="2926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Inverted T-Budding Method – Shield Budding (Inverted) - Grafting Trees -  Best Grafting Techniques - YouTube"/>
          <p:cNvPicPr>
            <a:picLocks noChangeAspect="1" noChangeArrowheads="1"/>
          </p:cNvPicPr>
          <p:nvPr/>
        </p:nvPicPr>
        <p:blipFill>
          <a:blip r:embed="rId5"/>
          <a:srcRect l="1172" t="4167" r="37891" b="6250"/>
          <a:stretch>
            <a:fillRect/>
          </a:stretch>
        </p:blipFill>
        <p:spPr bwMode="auto">
          <a:xfrm>
            <a:off x="381000" y="304800"/>
            <a:ext cx="3733801" cy="3087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Patch </a:t>
            </a:r>
            <a:r>
              <a:rPr lang="en-US" b="1" dirty="0" smtClean="0"/>
              <a:t>budding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/>
              <a:t>Square or rectangular shape bud is taken out from scion shoot.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Similar incision (2-3cm) is made on the rootstock.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The bud is placed on the root stock.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It is wrapped </a:t>
            </a:r>
            <a:r>
              <a:rPr lang="en-US" sz="2400" dirty="0" smtClean="0"/>
              <a:t>with a air tight polythene tape leaving the bud </a:t>
            </a:r>
            <a:r>
              <a:rPr lang="en-US" sz="2400" dirty="0" smtClean="0"/>
              <a:t>exposed.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Ex : Jackfruit, </a:t>
            </a:r>
            <a:r>
              <a:rPr lang="en-US" sz="2400" dirty="0" err="1" smtClean="0"/>
              <a:t>Aonla</a:t>
            </a:r>
            <a:r>
              <a:rPr lang="en-US" sz="2400" dirty="0" smtClean="0"/>
              <a:t>, Mango, </a:t>
            </a:r>
            <a:r>
              <a:rPr lang="en-US" sz="2400" dirty="0" err="1" smtClean="0"/>
              <a:t>Jamun</a:t>
            </a:r>
            <a:r>
              <a:rPr lang="en-US" sz="2400" dirty="0" smtClean="0"/>
              <a:t> etc.</a:t>
            </a:r>
          </a:p>
          <a:p>
            <a:pPr>
              <a:lnSpc>
                <a:spcPct val="200000"/>
              </a:lnSpc>
            </a:pPr>
            <a:endParaRPr lang="en-US" sz="2400" dirty="0" smtClean="0"/>
          </a:p>
          <a:p>
            <a:pPr>
              <a:lnSpc>
                <a:spcPct val="20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ropagation Method - Budding - HORTICULTURE GURU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143000"/>
            <a:ext cx="7277100" cy="4943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426</Words>
  <Application>Microsoft Office PowerPoint</Application>
  <PresentationFormat>On-screen Show (4:3)</PresentationFormat>
  <Paragraphs>58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Asexual reproduction</vt:lpstr>
      <vt:lpstr>Slide 2</vt:lpstr>
      <vt:lpstr>Slide 3</vt:lpstr>
      <vt:lpstr>Types of budding</vt:lpstr>
      <vt:lpstr> Shield/T budding </vt:lpstr>
      <vt:lpstr>Slide 6</vt:lpstr>
      <vt:lpstr>Slide 7</vt:lpstr>
      <vt:lpstr> Patch budding </vt:lpstr>
      <vt:lpstr>Slide 9</vt:lpstr>
      <vt:lpstr>Slide 10</vt:lpstr>
      <vt:lpstr> Chip budding </vt:lpstr>
      <vt:lpstr>Slide 12</vt:lpstr>
      <vt:lpstr>Slide 13</vt:lpstr>
      <vt:lpstr> Ring budding </vt:lpstr>
      <vt:lpstr>Slide 15</vt:lpstr>
      <vt:lpstr> Modified ring budding </vt:lpstr>
      <vt:lpstr>Slide 17</vt:lpstr>
      <vt:lpstr>Slide 18</vt:lpstr>
      <vt:lpstr> Forkert budding </vt:lpstr>
      <vt:lpstr>Slide 20</vt:lpstr>
      <vt:lpstr>Slide 21</vt:lpstr>
      <vt:lpstr>Slide 22</vt:lpstr>
      <vt:lpstr> Modified forkert budding  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Asexual reproduction</dc:title>
  <dc:creator>dell</dc:creator>
  <cp:lastModifiedBy>dell</cp:lastModifiedBy>
  <cp:revision>20</cp:revision>
  <dcterms:created xsi:type="dcterms:W3CDTF">2006-08-16T00:00:00Z</dcterms:created>
  <dcterms:modified xsi:type="dcterms:W3CDTF">2021-12-07T11:00:15Z</dcterms:modified>
</cp:coreProperties>
</file>