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2192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CUTTING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Vegetative Propagation Images, Stock Photos &amp;amp; Vectors | Shutterstock"/>
          <p:cNvPicPr>
            <a:picLocks noChangeAspect="1" noChangeArrowheads="1"/>
          </p:cNvPicPr>
          <p:nvPr/>
        </p:nvPicPr>
        <p:blipFill>
          <a:blip r:embed="rId2"/>
          <a:srcRect b="8571"/>
          <a:stretch>
            <a:fillRect/>
          </a:stretch>
        </p:blipFill>
        <p:spPr bwMode="auto">
          <a:xfrm>
            <a:off x="1447800" y="2590800"/>
            <a:ext cx="6629400" cy="3967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Softwood cuttings | Te Kura Horti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467600" cy="615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Herbaceous </a:t>
            </a:r>
            <a:r>
              <a:rPr lang="en-US" dirty="0" smtClean="0"/>
              <a:t>cutting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The cuttings </a:t>
            </a:r>
            <a:r>
              <a:rPr lang="en-US" dirty="0" smtClean="0"/>
              <a:t>are made from succulent non-woody </a:t>
            </a:r>
            <a:r>
              <a:rPr lang="en-US" dirty="0" smtClean="0"/>
              <a:t>plants.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Shoots of age 1-2 month are selected.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Ex: </a:t>
            </a:r>
            <a:r>
              <a:rPr lang="en-US" i="1" dirty="0" smtClean="0"/>
              <a:t>Coleus, </a:t>
            </a:r>
            <a:r>
              <a:rPr lang="en-US" i="1" dirty="0" err="1" smtClean="0"/>
              <a:t>Pilea</a:t>
            </a:r>
            <a:r>
              <a:rPr lang="en-US" i="1" dirty="0" smtClean="0"/>
              <a:t>, Eupatorium</a:t>
            </a:r>
            <a:r>
              <a:rPr lang="en-US" i="1" dirty="0" smtClean="0"/>
              <a:t> </a:t>
            </a:r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00521 112019 1590058455436"/>
          <p:cNvPicPr>
            <a:picLocks noChangeAspect="1" noChangeArrowheads="1"/>
          </p:cNvPicPr>
          <p:nvPr/>
        </p:nvPicPr>
        <p:blipFill>
          <a:blip r:embed="rId2"/>
          <a:srcRect r="27273"/>
          <a:stretch>
            <a:fillRect/>
          </a:stretch>
        </p:blipFill>
        <p:spPr bwMode="auto">
          <a:xfrm>
            <a:off x="304800" y="1219200"/>
            <a:ext cx="4267200" cy="4267200"/>
          </a:xfrm>
          <a:prstGeom prst="rect">
            <a:avLst/>
          </a:prstGeom>
          <a:noFill/>
        </p:spPr>
      </p:pic>
      <p:pic>
        <p:nvPicPr>
          <p:cNvPr id="24580" name="Picture 4" descr="20200521 113142 15900584533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4114800" cy="424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Root </a:t>
            </a:r>
            <a:r>
              <a:rPr lang="en-US" dirty="0" smtClean="0"/>
              <a:t>cutting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Plants capable of producing sucker are good for root cuttings.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Size </a:t>
            </a:r>
            <a:r>
              <a:rPr lang="en-US" sz="2400" b="1" dirty="0" smtClean="0"/>
              <a:t>of cuttings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2 - 3cm thick roots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10-15cm long roots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Slant cut is prepared on the proximal end (near to stem root junction) and round cut is made at the distal end.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Example : Apple, Pear, Guava etc.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Image titled Take Root Cuttings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Image titled Take Root Cuttings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/>
          <a:srcRect l="53297" b="11905"/>
          <a:stretch>
            <a:fillRect/>
          </a:stretch>
        </p:blipFill>
        <p:spPr bwMode="auto">
          <a:xfrm>
            <a:off x="990600" y="685800"/>
            <a:ext cx="3238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3" name="AutoShape 9" descr="Image titled Take Root Cuttings Step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/>
          <a:srcRect l="51099" t="4579" r="5557" b="36813"/>
          <a:stretch>
            <a:fillRect/>
          </a:stretch>
        </p:blipFill>
        <p:spPr bwMode="auto">
          <a:xfrm>
            <a:off x="4953000" y="381000"/>
            <a:ext cx="29718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636" name="AutoShape 12" descr="Image titled Take Root Cuttings Step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8" name="Picture 14" descr="Root Cuttings High Resolution Stock Photography and Images - Alamy"/>
          <p:cNvPicPr>
            <a:picLocks noChangeAspect="1" noChangeArrowheads="1"/>
          </p:cNvPicPr>
          <p:nvPr/>
        </p:nvPicPr>
        <p:blipFill>
          <a:blip r:embed="rId4"/>
          <a:srcRect b="11026"/>
          <a:stretch>
            <a:fillRect/>
          </a:stretch>
        </p:blipFill>
        <p:spPr bwMode="auto">
          <a:xfrm>
            <a:off x="4724400" y="3733800"/>
            <a:ext cx="4114800" cy="2686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Leaf </a:t>
            </a:r>
            <a:r>
              <a:rPr lang="en-US" dirty="0" smtClean="0"/>
              <a:t>cutting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The leaf is separated from the mother plant and planted in suitable media.</a:t>
            </a:r>
          </a:p>
          <a:p>
            <a:r>
              <a:rPr lang="en-US" dirty="0" smtClean="0"/>
              <a:t>Ex: Begonia, </a:t>
            </a:r>
            <a:r>
              <a:rPr lang="en-US" dirty="0" err="1" smtClean="0"/>
              <a:t>Sansevieria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dirty="0" err="1" smtClean="0"/>
              <a:t>rassula</a:t>
            </a:r>
            <a:r>
              <a:rPr lang="en-US" dirty="0" smtClean="0"/>
              <a:t> etc.</a:t>
            </a:r>
            <a:endParaRPr lang="en-US" dirty="0"/>
          </a:p>
        </p:txBody>
      </p:sp>
      <p:pic>
        <p:nvPicPr>
          <p:cNvPr id="28674" name="Picture 2" descr="Plant Propagation by Leaf, Cane, and Root Cuttings | NC State Extension  Public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581400"/>
            <a:ext cx="7086600" cy="2807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etermination of upper, middle and lower part of leaf cuttings | Download  Scientific Diagram"/>
          <p:cNvPicPr>
            <a:picLocks noChangeAspect="1" noChangeArrowheads="1"/>
          </p:cNvPicPr>
          <p:nvPr/>
        </p:nvPicPr>
        <p:blipFill>
          <a:blip r:embed="rId2"/>
          <a:srcRect r="12605"/>
          <a:stretch>
            <a:fillRect/>
          </a:stretch>
        </p:blipFill>
        <p:spPr bwMode="auto">
          <a:xfrm>
            <a:off x="4800600" y="3505200"/>
            <a:ext cx="4114800" cy="3124200"/>
          </a:xfrm>
          <a:prstGeom prst="rect">
            <a:avLst/>
          </a:prstGeom>
          <a:noFill/>
        </p:spPr>
      </p:pic>
      <p:pic>
        <p:nvPicPr>
          <p:cNvPr id="29700" name="Picture 4" descr="Growing Plants From Leaf Cutti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158657" cy="3124200"/>
          </a:xfrm>
          <a:prstGeom prst="rect">
            <a:avLst/>
          </a:prstGeom>
          <a:noFill/>
        </p:spPr>
      </p:pic>
      <p:pic>
        <p:nvPicPr>
          <p:cNvPr id="29702" name="Picture 6" descr="Hows to take Leaf Cuttin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4114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743200"/>
            <a:ext cx="53485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</a:rPr>
              <a:t>THANK YOU</a:t>
            </a:r>
            <a:endParaRPr lang="en-US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Cutting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Separation of a portion from  mother plant and planting it in a medium suitably so that it may constitute a new plant successfully is termed as cutting.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Asexual Reproduction In Plants - Class 7, Reproduction in Plants, 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0"/>
            <a:ext cx="5906102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cutting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667000" cy="3048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Stem cutting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Root cutting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Leaf cutting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tem cutting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1054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dirty="0" smtClean="0"/>
              <a:t>cutting taken from the main shoot of a plant or any side shoot growing from the same plant or stem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four types of stem cuttings,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Hardwood </a:t>
            </a:r>
            <a:r>
              <a:rPr lang="en-US" sz="2400" dirty="0" smtClean="0"/>
              <a:t>cutting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Semi-hardwood cutting 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Softwood </a:t>
            </a:r>
            <a:r>
              <a:rPr lang="en-US" sz="2400" dirty="0" smtClean="0"/>
              <a:t>cutting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Herbaceous cutting</a:t>
            </a:r>
            <a:endParaRPr lang="en-US" sz="2400" dirty="0"/>
          </a:p>
        </p:txBody>
      </p:sp>
      <p:pic>
        <p:nvPicPr>
          <p:cNvPr id="15362" name="Picture 2" descr="Stem Cutting Plant Propagation - luv2garden.com"/>
          <p:cNvPicPr>
            <a:picLocks noChangeAspect="1" noChangeArrowheads="1"/>
          </p:cNvPicPr>
          <p:nvPr/>
        </p:nvPicPr>
        <p:blipFill>
          <a:blip r:embed="rId2"/>
          <a:srcRect l="39527" t="4299"/>
          <a:stretch>
            <a:fillRect/>
          </a:stretch>
        </p:blipFill>
        <p:spPr bwMode="auto">
          <a:xfrm>
            <a:off x="5867400" y="1905000"/>
            <a:ext cx="2743200" cy="339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Hardwood Cutting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Cutting from mature and lignified stem of shrubs and trees are called as hardwood cuttings. 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One-year-old shoots</a:t>
            </a:r>
            <a:r>
              <a:rPr lang="en-US" sz="2400" dirty="0" smtClean="0"/>
              <a:t> </a:t>
            </a:r>
            <a:r>
              <a:rPr lang="en-US" sz="2400" dirty="0" smtClean="0"/>
              <a:t>are used for cutting.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 Size </a:t>
            </a:r>
            <a:r>
              <a:rPr lang="en-US" sz="2400" b="1" dirty="0" smtClean="0"/>
              <a:t>of cuttings </a:t>
            </a:r>
            <a:r>
              <a:rPr lang="en-US" sz="2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10 </a:t>
            </a:r>
            <a:r>
              <a:rPr lang="en-US" sz="2400" dirty="0" smtClean="0"/>
              <a:t>to 45 </a:t>
            </a:r>
            <a:r>
              <a:rPr lang="en-US" sz="2400" dirty="0" smtClean="0"/>
              <a:t>cm </a:t>
            </a:r>
            <a:r>
              <a:rPr lang="en-US" sz="2400" dirty="0" smtClean="0"/>
              <a:t>in length and 0.5 to 2.5 cm in </a:t>
            </a:r>
            <a:r>
              <a:rPr lang="en-US" sz="2400" dirty="0" smtClean="0"/>
              <a:t>diameter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Each cutting should have at least three or more buds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While preparing the cutting, a straight cut is given at the base of shoot- below the node while a </a:t>
            </a:r>
            <a:r>
              <a:rPr lang="en-US" sz="2400" dirty="0" smtClean="0"/>
              <a:t>slant cut of </a:t>
            </a:r>
            <a:r>
              <a:rPr lang="en-US" sz="2400" dirty="0" smtClean="0"/>
              <a:t>1 to 2 cm above the bud is given at the top of cutting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Grape, Kiwifruit, Hazel Nut, Chest Nut, Fig, Quince, Pomegranate, Mulberry, Plum, Olive, And Gooseberry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ropagating Plants from Hardwood Cuttings | Deep Green Permaculture"/>
          <p:cNvPicPr>
            <a:picLocks noChangeAspect="1" noChangeArrowheads="1"/>
          </p:cNvPicPr>
          <p:nvPr/>
        </p:nvPicPr>
        <p:blipFill>
          <a:blip r:embed="rId2"/>
          <a:srcRect l="7111" t="18935" r="27111" b="14793"/>
          <a:stretch>
            <a:fillRect/>
          </a:stretch>
        </p:blipFill>
        <p:spPr bwMode="auto">
          <a:xfrm>
            <a:off x="5029200" y="533400"/>
            <a:ext cx="3423557" cy="2590800"/>
          </a:xfrm>
          <a:prstGeom prst="rect">
            <a:avLst/>
          </a:prstGeom>
          <a:noFill/>
        </p:spPr>
      </p:pic>
      <p:sp>
        <p:nvSpPr>
          <p:cNvPr id="17412" name="AutoShape 4" descr="Simple Ways to Take Hardwood Cuttings (with Pictures)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Simple Ways to Take Hardwood Cuttings (with Pictures)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ardwood cutt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3733800" cy="2644776"/>
          </a:xfrm>
          <a:prstGeom prst="rect">
            <a:avLst/>
          </a:prstGeom>
          <a:noFill/>
        </p:spPr>
      </p:pic>
      <p:pic>
        <p:nvPicPr>
          <p:cNvPr id="17418" name="Picture 10" descr="Hardwood cuttings 4"/>
          <p:cNvPicPr>
            <a:picLocks noChangeAspect="1" noChangeArrowheads="1"/>
          </p:cNvPicPr>
          <p:nvPr/>
        </p:nvPicPr>
        <p:blipFill>
          <a:blip r:embed="rId4"/>
          <a:srcRect l="24000" r="20000"/>
          <a:stretch>
            <a:fillRect/>
          </a:stretch>
        </p:blipFill>
        <p:spPr bwMode="auto">
          <a:xfrm>
            <a:off x="2971800" y="3733800"/>
            <a:ext cx="3886200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Semi-hardwood cutting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4-9 month old semi hardwood shoot are used.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 length of the cuttings varies from 7 to 20 cm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Basal leaves are removed from the cutting leaving 2 to 4 terminal leaves intact.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Prepared during rainy season.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Ex: </a:t>
            </a:r>
            <a:r>
              <a:rPr lang="en-US" sz="2400" dirty="0" smtClean="0"/>
              <a:t> mango, guava, lemon, </a:t>
            </a:r>
            <a:r>
              <a:rPr lang="en-US" sz="2400" dirty="0" smtClean="0"/>
              <a:t>jackfruit etc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gardeningknowhow.com/wp-content/uploads/2021/07/bush-rose-cuttings-1-4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140200" cy="3276600"/>
          </a:xfrm>
          <a:prstGeom prst="rect">
            <a:avLst/>
          </a:prstGeom>
          <a:noFill/>
        </p:spPr>
      </p:pic>
      <p:pic>
        <p:nvPicPr>
          <p:cNvPr id="19460" name="Picture 4" descr="IMG_20160317_1043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4495800" cy="32861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5181600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Semi hardwood cutting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Softwood </a:t>
            </a:r>
            <a:r>
              <a:rPr lang="en-US" dirty="0" smtClean="0"/>
              <a:t>cutting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42672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Shoots of 2-3 months old are selected.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Length of the cutting 10-15 cm.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It is practiced in mist chamber.</a:t>
            </a:r>
          </a:p>
          <a:p>
            <a:endParaRPr lang="en-US" dirty="0"/>
          </a:p>
        </p:txBody>
      </p:sp>
      <p:sp>
        <p:nvSpPr>
          <p:cNvPr id="22530" name="AutoShape 2" descr="Simple Ways to Take Softwood Cuttings: 15 Steps (with Pictur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Simple Ways to Take Softwood Cuttings: 15 Steps (with Pictur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057400"/>
            <a:ext cx="386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295400"/>
            <a:ext cx="837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Cuttings prepared from the soft-succulent and non-lignified shoots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275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ASEXUAL REPRODUCTION</vt:lpstr>
      <vt:lpstr>Cutting </vt:lpstr>
      <vt:lpstr> Types of cutting </vt:lpstr>
      <vt:lpstr>Stem cutting </vt:lpstr>
      <vt:lpstr> Hardwood Cutting </vt:lpstr>
      <vt:lpstr>Slide 6</vt:lpstr>
      <vt:lpstr> Semi-hardwood cutting   </vt:lpstr>
      <vt:lpstr>Slide 8</vt:lpstr>
      <vt:lpstr> Softwood cutting </vt:lpstr>
      <vt:lpstr>Slide 10</vt:lpstr>
      <vt:lpstr> Herbaceous cutting </vt:lpstr>
      <vt:lpstr>Slide 12</vt:lpstr>
      <vt:lpstr> Root cutting </vt:lpstr>
      <vt:lpstr>Slide 14</vt:lpstr>
      <vt:lpstr> Leaf cutting 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12</cp:revision>
  <dcterms:created xsi:type="dcterms:W3CDTF">2006-08-16T00:00:00Z</dcterms:created>
  <dcterms:modified xsi:type="dcterms:W3CDTF">2021-12-05T16:37:29Z</dcterms:modified>
</cp:coreProperties>
</file>