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98" d="100"/>
          <a:sy n="98" d="100"/>
        </p:scale>
        <p:origin x="-1212" y="6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bg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bg1"/>
                </a:solidFill>
                <a:latin typeface="Arial Black"/>
                <a:cs typeface="Arial Black"/>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6437" y="461899"/>
            <a:ext cx="8231124" cy="696594"/>
          </a:xfrm>
          <a:prstGeom prst="rect">
            <a:avLst/>
          </a:prstGeom>
        </p:spPr>
        <p:txBody>
          <a:bodyPr wrap="square" lIns="0" tIns="0" rIns="0" bIns="0">
            <a:spAutoFit/>
          </a:bodyPr>
          <a:lstStyle>
            <a:lvl1pPr>
              <a:defRPr sz="44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78739" y="1620977"/>
            <a:ext cx="8986520" cy="34410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10/29/2021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4.png"/><Relationship Id="rId1" Type="http://schemas.openxmlformats.org/officeDocument/2006/relationships/slideLayout" Target="../slideLayouts/slideLayout5.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16.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jpeg"/><Relationship Id="rId1" Type="http://schemas.openxmlformats.org/officeDocument/2006/relationships/slideLayout" Target="../slideLayouts/slideLayout5.xml"/><Relationship Id="rId5" Type="http://schemas.openxmlformats.org/officeDocument/2006/relationships/image" Target="../media/image43.png"/><Relationship Id="rId4" Type="http://schemas.openxmlformats.org/officeDocument/2006/relationships/image" Target="../media/image42.png"/></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8.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2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52.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54.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55.png"/></Relationships>
</file>

<file path=ppt/slides/_rels/slide3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46.png"/></Relationships>
</file>

<file path=ppt/slides/_rels/slide33.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00961" y="838961"/>
            <a:ext cx="6629400" cy="1446530"/>
          </a:xfrm>
          <a:custGeom>
            <a:avLst/>
            <a:gdLst/>
            <a:ahLst/>
            <a:cxnLst/>
            <a:rect l="l" t="t" r="r" b="b"/>
            <a:pathLst>
              <a:path w="6629400" h="1446530">
                <a:moveTo>
                  <a:pt x="0" y="1446276"/>
                </a:moveTo>
                <a:lnTo>
                  <a:pt x="6629400" y="1446276"/>
                </a:lnTo>
                <a:lnTo>
                  <a:pt x="6629400" y="0"/>
                </a:lnTo>
                <a:lnTo>
                  <a:pt x="0" y="0"/>
                </a:lnTo>
                <a:lnTo>
                  <a:pt x="0" y="1446276"/>
                </a:lnTo>
                <a:close/>
              </a:path>
            </a:pathLst>
          </a:custGeom>
          <a:ln w="25908">
            <a:solidFill>
              <a:srgbClr val="000000"/>
            </a:solidFill>
          </a:ln>
        </p:spPr>
        <p:txBody>
          <a:bodyPr wrap="square" lIns="0" tIns="0" rIns="0" bIns="0" rtlCol="0"/>
          <a:lstStyle/>
          <a:p>
            <a:endParaRPr/>
          </a:p>
        </p:txBody>
      </p:sp>
      <p:sp>
        <p:nvSpPr>
          <p:cNvPr id="3" name="object 3"/>
          <p:cNvSpPr/>
          <p:nvPr/>
        </p:nvSpPr>
        <p:spPr>
          <a:xfrm>
            <a:off x="1751076" y="1915667"/>
            <a:ext cx="5743956" cy="844296"/>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768348" y="1120647"/>
            <a:ext cx="5710047" cy="83667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4331208"/>
            <a:ext cx="9143999" cy="7010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2490216"/>
            <a:ext cx="9143999" cy="24383"/>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4331208"/>
            <a:ext cx="9073897" cy="214884"/>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0" y="2433827"/>
            <a:ext cx="9073897" cy="80772"/>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0" y="2514600"/>
            <a:ext cx="9144000" cy="1816608"/>
          </a:xfrm>
          <a:prstGeom prst="rect">
            <a:avLst/>
          </a:prstGeom>
          <a:blipFill>
            <a:blip r:embed="rId8" cstate="print"/>
            <a:stretch>
              <a:fillRect/>
            </a:stretch>
          </a:blipFill>
        </p:spPr>
        <p:txBody>
          <a:bodyPr wrap="square" lIns="0" tIns="0" rIns="0" bIns="0" rtlCol="0"/>
          <a:lstStyle/>
          <a:p>
            <a:endParaRPr/>
          </a:p>
        </p:txBody>
      </p:sp>
      <p:sp>
        <p:nvSpPr>
          <p:cNvPr id="10" name="object 10"/>
          <p:cNvSpPr txBox="1"/>
          <p:nvPr/>
        </p:nvSpPr>
        <p:spPr>
          <a:xfrm>
            <a:off x="0" y="2514600"/>
            <a:ext cx="9144000" cy="1816735"/>
          </a:xfrm>
          <a:prstGeom prst="rect">
            <a:avLst/>
          </a:prstGeom>
          <a:ln w="9144">
            <a:solidFill>
              <a:srgbClr val="BD4A47"/>
            </a:solidFill>
          </a:ln>
        </p:spPr>
        <p:txBody>
          <a:bodyPr vert="horz" wrap="square" lIns="0" tIns="7620" rIns="0" bIns="0" rtlCol="0">
            <a:spAutoFit/>
          </a:bodyPr>
          <a:lstStyle/>
          <a:p>
            <a:pPr marL="91440" marR="7539355">
              <a:lnSpc>
                <a:spcPct val="100000"/>
              </a:lnSpc>
              <a:spcBef>
                <a:spcPts val="60"/>
              </a:spcBef>
            </a:pPr>
            <a:r>
              <a:rPr sz="2800" b="1" spc="135" dirty="0">
                <a:solidFill>
                  <a:srgbClr val="FFFFFF"/>
                </a:solidFill>
                <a:latin typeface="Calibri"/>
                <a:cs typeface="Calibri"/>
              </a:rPr>
              <a:t>Question  </a:t>
            </a:r>
            <a:r>
              <a:rPr sz="2800" b="1" spc="120" dirty="0">
                <a:solidFill>
                  <a:srgbClr val="17375E"/>
                </a:solidFill>
                <a:latin typeface="Calibri"/>
                <a:cs typeface="Calibri"/>
              </a:rPr>
              <a:t>Discuss</a:t>
            </a:r>
            <a:endParaRPr sz="2800">
              <a:latin typeface="Calibri"/>
              <a:cs typeface="Calibri"/>
            </a:endParaRPr>
          </a:p>
          <a:p>
            <a:pPr marL="1106170" indent="-327025">
              <a:lnSpc>
                <a:spcPct val="100000"/>
              </a:lnSpc>
              <a:buSzPct val="116666"/>
              <a:buAutoNum type="arabicPeriod"/>
              <a:tabLst>
                <a:tab pos="1106805" algn="l"/>
              </a:tabLst>
            </a:pPr>
            <a:r>
              <a:rPr sz="2400" b="1" spc="80" dirty="0">
                <a:solidFill>
                  <a:srgbClr val="17375E"/>
                </a:solidFill>
                <a:latin typeface="Calibri"/>
                <a:cs typeface="Calibri"/>
              </a:rPr>
              <a:t>Epistasis.</a:t>
            </a:r>
            <a:endParaRPr sz="2400">
              <a:latin typeface="Calibri"/>
              <a:cs typeface="Calibri"/>
            </a:endParaRPr>
          </a:p>
          <a:p>
            <a:pPr marL="1106170" indent="-327025">
              <a:lnSpc>
                <a:spcPct val="100000"/>
              </a:lnSpc>
              <a:buSzPct val="116666"/>
              <a:buAutoNum type="arabicPeriod"/>
              <a:tabLst>
                <a:tab pos="1106805" algn="l"/>
                <a:tab pos="4970780" algn="l"/>
              </a:tabLst>
            </a:pPr>
            <a:r>
              <a:rPr sz="2400" b="1" spc="70" dirty="0">
                <a:solidFill>
                  <a:srgbClr val="17375E"/>
                </a:solidFill>
                <a:latin typeface="Calibri"/>
                <a:cs typeface="Calibri"/>
              </a:rPr>
              <a:t>The </a:t>
            </a:r>
            <a:r>
              <a:rPr sz="2400" b="1" spc="150" dirty="0">
                <a:solidFill>
                  <a:srgbClr val="17375E"/>
                </a:solidFill>
                <a:latin typeface="Calibri"/>
                <a:cs typeface="Calibri"/>
              </a:rPr>
              <a:t>types </a:t>
            </a:r>
            <a:r>
              <a:rPr sz="2400" b="1" spc="130" dirty="0">
                <a:solidFill>
                  <a:srgbClr val="17375E"/>
                </a:solidFill>
                <a:latin typeface="Calibri"/>
                <a:cs typeface="Calibri"/>
              </a:rPr>
              <a:t>of</a:t>
            </a:r>
            <a:r>
              <a:rPr sz="2400" b="1" spc="155" dirty="0">
                <a:solidFill>
                  <a:srgbClr val="17375E"/>
                </a:solidFill>
                <a:latin typeface="Calibri"/>
                <a:cs typeface="Calibri"/>
              </a:rPr>
              <a:t> </a:t>
            </a:r>
            <a:r>
              <a:rPr sz="2400" b="1" spc="114" dirty="0">
                <a:solidFill>
                  <a:srgbClr val="17375E"/>
                </a:solidFill>
                <a:latin typeface="Calibri"/>
                <a:cs typeface="Calibri"/>
              </a:rPr>
              <a:t>epistasis</a:t>
            </a:r>
            <a:r>
              <a:rPr sz="2400" b="1" spc="105" dirty="0">
                <a:solidFill>
                  <a:srgbClr val="17375E"/>
                </a:solidFill>
                <a:latin typeface="Calibri"/>
                <a:cs typeface="Calibri"/>
              </a:rPr>
              <a:t> </a:t>
            </a:r>
            <a:r>
              <a:rPr sz="2400" b="1" spc="204" dirty="0">
                <a:solidFill>
                  <a:srgbClr val="17375E"/>
                </a:solidFill>
                <a:latin typeface="Calibri"/>
                <a:cs typeface="Calibri"/>
              </a:rPr>
              <a:t>and	</a:t>
            </a:r>
            <a:r>
              <a:rPr sz="2400" b="1" spc="80" dirty="0">
                <a:solidFill>
                  <a:srgbClr val="17375E"/>
                </a:solidFill>
                <a:latin typeface="Calibri"/>
                <a:cs typeface="Calibri"/>
              </a:rPr>
              <a:t>their statistical</a:t>
            </a:r>
            <a:r>
              <a:rPr sz="2400" b="1" spc="140" dirty="0">
                <a:solidFill>
                  <a:srgbClr val="17375E"/>
                </a:solidFill>
                <a:latin typeface="Calibri"/>
                <a:cs typeface="Calibri"/>
              </a:rPr>
              <a:t> </a:t>
            </a:r>
            <a:r>
              <a:rPr sz="2400" b="1" spc="110" dirty="0">
                <a:solidFill>
                  <a:srgbClr val="17375E"/>
                </a:solidFill>
                <a:latin typeface="Calibri"/>
                <a:cs typeface="Calibri"/>
              </a:rPr>
              <a:t>inferences</a:t>
            </a:r>
            <a:endParaRPr sz="240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61" y="610362"/>
            <a:ext cx="4800600" cy="6019800"/>
          </a:xfrm>
          <a:prstGeom prst="rect">
            <a:avLst/>
          </a:prstGeom>
          <a:ln w="25907">
            <a:solidFill>
              <a:srgbClr val="4AACC5"/>
            </a:solidFill>
          </a:ln>
        </p:spPr>
        <p:txBody>
          <a:bodyPr vert="horz" wrap="square" lIns="0" tIns="35560" rIns="0" bIns="0" rtlCol="0">
            <a:spAutoFit/>
          </a:bodyPr>
          <a:lstStyle/>
          <a:p>
            <a:pPr marL="765175" indent="-273050">
              <a:lnSpc>
                <a:spcPct val="100000"/>
              </a:lnSpc>
              <a:spcBef>
                <a:spcPts val="280"/>
              </a:spcBef>
              <a:buClr>
                <a:srgbClr val="3891A7"/>
              </a:buClr>
              <a:buSzPct val="95833"/>
              <a:buFont typeface="Wingdings"/>
              <a:buChar char=""/>
              <a:tabLst>
                <a:tab pos="765810" algn="l"/>
              </a:tabLst>
            </a:pPr>
            <a:r>
              <a:rPr sz="2400" spc="-5" dirty="0">
                <a:latin typeface="Franklin Gothic Medium"/>
                <a:cs typeface="Franklin Gothic Medium"/>
              </a:rPr>
              <a:t>The </a:t>
            </a:r>
            <a:r>
              <a:rPr sz="2400" dirty="0">
                <a:latin typeface="Franklin Gothic Medium"/>
                <a:cs typeface="Franklin Gothic Medium"/>
              </a:rPr>
              <a:t>effect of </a:t>
            </a:r>
            <a:r>
              <a:rPr sz="2400" spc="-5" dirty="0">
                <a:latin typeface="Franklin Gothic Medium"/>
                <a:cs typeface="Franklin Gothic Medium"/>
              </a:rPr>
              <a:t>dominant</a:t>
            </a:r>
            <a:r>
              <a:rPr sz="2400" spc="5" dirty="0">
                <a:latin typeface="Franklin Gothic Medium"/>
                <a:cs typeface="Franklin Gothic Medium"/>
              </a:rPr>
              <a:t> </a:t>
            </a:r>
            <a:r>
              <a:rPr sz="2400" spc="-5" dirty="0">
                <a:latin typeface="Franklin Gothic Medium"/>
                <a:cs typeface="Franklin Gothic Medium"/>
              </a:rPr>
              <a:t>gene</a:t>
            </a:r>
            <a:endParaRPr sz="2400">
              <a:latin typeface="Franklin Gothic Medium"/>
              <a:cs typeface="Franklin Gothic Medium"/>
            </a:endParaRPr>
          </a:p>
          <a:p>
            <a:pPr marL="730250" marR="130175">
              <a:lnSpc>
                <a:spcPct val="100000"/>
              </a:lnSpc>
              <a:spcBef>
                <a:spcPts val="5"/>
              </a:spcBef>
            </a:pPr>
            <a:r>
              <a:rPr sz="2400" dirty="0">
                <a:latin typeface="Franklin Gothic Medium"/>
                <a:cs typeface="Franklin Gothic Medium"/>
              </a:rPr>
              <a:t>’Y’ is </a:t>
            </a:r>
            <a:r>
              <a:rPr sz="2400" spc="-10" dirty="0">
                <a:latin typeface="Franklin Gothic Medium"/>
                <a:cs typeface="Franklin Gothic Medium"/>
              </a:rPr>
              <a:t>masked by the </a:t>
            </a:r>
            <a:r>
              <a:rPr sz="2400" spc="-5" dirty="0">
                <a:latin typeface="Franklin Gothic Medium"/>
                <a:cs typeface="Franklin Gothic Medium"/>
              </a:rPr>
              <a:t>dominant  gene </a:t>
            </a:r>
            <a:r>
              <a:rPr sz="2400" dirty="0">
                <a:latin typeface="Franklin Gothic Medium"/>
                <a:cs typeface="Franklin Gothic Medium"/>
              </a:rPr>
              <a:t>’W’ </a:t>
            </a:r>
            <a:r>
              <a:rPr sz="2400" spc="-5" dirty="0">
                <a:latin typeface="Franklin Gothic Medium"/>
                <a:cs typeface="Franklin Gothic Medium"/>
              </a:rPr>
              <a:t>(epistatic</a:t>
            </a:r>
            <a:r>
              <a:rPr sz="2400" spc="-40" dirty="0">
                <a:latin typeface="Franklin Gothic Medium"/>
                <a:cs typeface="Franklin Gothic Medium"/>
              </a:rPr>
              <a:t> </a:t>
            </a:r>
            <a:r>
              <a:rPr sz="2400" spc="-5" dirty="0">
                <a:latin typeface="Franklin Gothic Medium"/>
                <a:cs typeface="Franklin Gothic Medium"/>
              </a:rPr>
              <a:t>gene)</a:t>
            </a:r>
            <a:endParaRPr sz="2400">
              <a:latin typeface="Franklin Gothic Medium"/>
              <a:cs typeface="Franklin Gothic Medium"/>
            </a:endParaRPr>
          </a:p>
          <a:p>
            <a:pPr>
              <a:lnSpc>
                <a:spcPct val="100000"/>
              </a:lnSpc>
            </a:pPr>
            <a:endParaRPr sz="2700">
              <a:latin typeface="Times New Roman"/>
              <a:cs typeface="Times New Roman"/>
            </a:endParaRPr>
          </a:p>
          <a:p>
            <a:pPr>
              <a:lnSpc>
                <a:spcPct val="100000"/>
              </a:lnSpc>
              <a:spcBef>
                <a:spcPts val="5"/>
              </a:spcBef>
            </a:pPr>
            <a:endParaRPr sz="3350">
              <a:latin typeface="Times New Roman"/>
              <a:cs typeface="Times New Roman"/>
            </a:endParaRPr>
          </a:p>
          <a:p>
            <a:pPr marL="949960" marR="1575435" indent="-457200">
              <a:lnSpc>
                <a:spcPct val="120800"/>
              </a:lnSpc>
              <a:buClr>
                <a:srgbClr val="3891A7"/>
              </a:buClr>
              <a:buSzPct val="95833"/>
              <a:buFont typeface="Wingdings"/>
              <a:buChar char=""/>
              <a:tabLst>
                <a:tab pos="765810" algn="l"/>
                <a:tab pos="1174750" algn="l"/>
                <a:tab pos="1986280" algn="l"/>
                <a:tab pos="2292350" algn="l"/>
              </a:tabLst>
            </a:pPr>
            <a:r>
              <a:rPr sz="2400" dirty="0">
                <a:latin typeface="Franklin Gothic Medium"/>
                <a:cs typeface="Franklin Gothic Medium"/>
              </a:rPr>
              <a:t>P		WWYY X </a:t>
            </a:r>
            <a:r>
              <a:rPr sz="2400" spc="-5" dirty="0">
                <a:latin typeface="Franklin Gothic Medium"/>
                <a:cs typeface="Franklin Gothic Medium"/>
              </a:rPr>
              <a:t>wwyy  (whi</a:t>
            </a:r>
            <a:r>
              <a:rPr sz="2400" spc="-45" dirty="0">
                <a:latin typeface="Franklin Gothic Medium"/>
                <a:cs typeface="Franklin Gothic Medium"/>
              </a:rPr>
              <a:t>t</a:t>
            </a:r>
            <a:r>
              <a:rPr sz="2400" spc="-5" dirty="0">
                <a:latin typeface="Franklin Gothic Medium"/>
                <a:cs typeface="Franklin Gothic Medium"/>
              </a:rPr>
              <a:t>e</a:t>
            </a:r>
            <a:r>
              <a:rPr sz="2400" dirty="0">
                <a:latin typeface="Franklin Gothic Medium"/>
                <a:cs typeface="Franklin Gothic Medium"/>
              </a:rPr>
              <a:t>)	↓	</a:t>
            </a:r>
            <a:r>
              <a:rPr sz="2400" spc="-5" dirty="0">
                <a:latin typeface="Franklin Gothic Medium"/>
                <a:cs typeface="Franklin Gothic Medium"/>
              </a:rPr>
              <a:t>(</a:t>
            </a:r>
            <a:r>
              <a:rPr sz="2400" spc="5" dirty="0">
                <a:latin typeface="Franklin Gothic Medium"/>
                <a:cs typeface="Franklin Gothic Medium"/>
              </a:rPr>
              <a:t>g</a:t>
            </a:r>
            <a:r>
              <a:rPr sz="2400" dirty="0">
                <a:latin typeface="Franklin Gothic Medium"/>
                <a:cs typeface="Franklin Gothic Medium"/>
              </a:rPr>
              <a:t>reen)</a:t>
            </a:r>
            <a:endParaRPr sz="2400">
              <a:latin typeface="Franklin Gothic Medium"/>
              <a:cs typeface="Franklin Gothic Medium"/>
            </a:endParaRPr>
          </a:p>
          <a:p>
            <a:pPr marL="949960" marR="1911985" indent="-457200">
              <a:lnSpc>
                <a:spcPct val="120800"/>
              </a:lnSpc>
              <a:spcBef>
                <a:spcPts val="5"/>
              </a:spcBef>
              <a:buClr>
                <a:srgbClr val="3891A7"/>
              </a:buClr>
              <a:buSzPct val="95833"/>
              <a:buFont typeface="Wingdings"/>
              <a:buChar char=""/>
              <a:tabLst>
                <a:tab pos="840740" algn="l"/>
                <a:tab pos="2089785" algn="l"/>
              </a:tabLst>
            </a:pPr>
            <a:r>
              <a:rPr sz="2400" spc="5" dirty="0">
                <a:latin typeface="Franklin Gothic Medium"/>
                <a:cs typeface="Franklin Gothic Medium"/>
              </a:rPr>
              <a:t>F</a:t>
            </a:r>
            <a:r>
              <a:rPr sz="2400" dirty="0">
                <a:latin typeface="Franklin Gothic Medium"/>
                <a:cs typeface="Franklin Gothic Medium"/>
              </a:rPr>
              <a:t>1	WwYy  </a:t>
            </a:r>
            <a:r>
              <a:rPr sz="2400" spc="-10" dirty="0">
                <a:latin typeface="Franklin Gothic Medium"/>
                <a:cs typeface="Franklin Gothic Medium"/>
              </a:rPr>
              <a:t>(white)</a:t>
            </a:r>
            <a:r>
              <a:rPr sz="2400" spc="-85" dirty="0">
                <a:latin typeface="Franklin Gothic Medium"/>
                <a:cs typeface="Franklin Gothic Medium"/>
              </a:rPr>
              <a:t> </a:t>
            </a:r>
            <a:r>
              <a:rPr sz="2400" spc="-5" dirty="0">
                <a:latin typeface="Franklin Gothic Medium"/>
                <a:cs typeface="Franklin Gothic Medium"/>
              </a:rPr>
              <a:t>(selfed)</a:t>
            </a:r>
            <a:endParaRPr sz="2400">
              <a:latin typeface="Franklin Gothic Medium"/>
              <a:cs typeface="Franklin Gothic Medium"/>
            </a:endParaRPr>
          </a:p>
          <a:p>
            <a:pPr marL="916305" indent="-424180">
              <a:lnSpc>
                <a:spcPct val="100000"/>
              </a:lnSpc>
              <a:spcBef>
                <a:spcPts val="600"/>
              </a:spcBef>
              <a:buClr>
                <a:srgbClr val="3891A7"/>
              </a:buClr>
              <a:buSzPct val="95833"/>
              <a:buFont typeface="Wingdings"/>
              <a:buChar char=""/>
              <a:tabLst>
                <a:tab pos="916305" algn="l"/>
                <a:tab pos="916940" algn="l"/>
              </a:tabLst>
            </a:pPr>
            <a:r>
              <a:rPr sz="2400" dirty="0">
                <a:latin typeface="Franklin Gothic Medium"/>
                <a:cs typeface="Franklin Gothic Medium"/>
              </a:rPr>
              <a:t>F2 </a:t>
            </a:r>
            <a:r>
              <a:rPr sz="2400" spc="-15" dirty="0">
                <a:latin typeface="Franklin Gothic Medium"/>
                <a:cs typeface="Franklin Gothic Medium"/>
              </a:rPr>
              <a:t>White:Yellow:Green</a:t>
            </a:r>
            <a:endParaRPr sz="2400">
              <a:latin typeface="Franklin Gothic Medium"/>
              <a:cs typeface="Franklin Gothic Medium"/>
            </a:endParaRPr>
          </a:p>
          <a:p>
            <a:pPr marL="1297940" indent="-805180">
              <a:lnSpc>
                <a:spcPct val="100000"/>
              </a:lnSpc>
              <a:spcBef>
                <a:spcPts val="600"/>
              </a:spcBef>
              <a:buClr>
                <a:srgbClr val="3891A7"/>
              </a:buClr>
              <a:buSzPct val="95833"/>
              <a:buFont typeface="Wingdings"/>
              <a:buChar char=""/>
              <a:tabLst>
                <a:tab pos="1297305" algn="l"/>
                <a:tab pos="1297940" algn="l"/>
                <a:tab pos="1961514" algn="l"/>
                <a:tab pos="2442210" algn="l"/>
              </a:tabLst>
            </a:pPr>
            <a:r>
              <a:rPr sz="2400" spc="5" dirty="0">
                <a:latin typeface="Franklin Gothic Medium"/>
                <a:cs typeface="Franklin Gothic Medium"/>
              </a:rPr>
              <a:t>12</a:t>
            </a:r>
            <a:r>
              <a:rPr sz="2400" spc="15" dirty="0">
                <a:latin typeface="Franklin Gothic Medium"/>
                <a:cs typeface="Franklin Gothic Medium"/>
              </a:rPr>
              <a:t> </a:t>
            </a:r>
            <a:r>
              <a:rPr sz="2400" dirty="0">
                <a:latin typeface="Franklin Gothic Medium"/>
                <a:cs typeface="Franklin Gothic Medium"/>
              </a:rPr>
              <a:t>:	3</a:t>
            </a:r>
            <a:r>
              <a:rPr sz="2400" spc="-10" dirty="0">
                <a:latin typeface="Franklin Gothic Medium"/>
                <a:cs typeface="Franklin Gothic Medium"/>
              </a:rPr>
              <a:t> </a:t>
            </a:r>
            <a:r>
              <a:rPr sz="2400" dirty="0">
                <a:latin typeface="Franklin Gothic Medium"/>
                <a:cs typeface="Franklin Gothic Medium"/>
              </a:rPr>
              <a:t>:	1</a:t>
            </a:r>
            <a:endParaRPr sz="2400">
              <a:latin typeface="Franklin Gothic Medium"/>
              <a:cs typeface="Franklin Gothic Medium"/>
            </a:endParaRPr>
          </a:p>
        </p:txBody>
      </p:sp>
      <p:graphicFrame>
        <p:nvGraphicFramePr>
          <p:cNvPr id="3" name="object 3"/>
          <p:cNvGraphicFramePr>
            <a:graphicFrameLocks noGrp="1"/>
          </p:cNvGraphicFramePr>
          <p:nvPr/>
        </p:nvGraphicFramePr>
        <p:xfrm>
          <a:off x="4870450" y="3346450"/>
          <a:ext cx="4115434" cy="3200397"/>
        </p:xfrm>
        <a:graphic>
          <a:graphicData uri="http://schemas.openxmlformats.org/drawingml/2006/table">
            <a:tbl>
              <a:tblPr firstRow="1" bandRow="1">
                <a:tableStyleId>{2D5ABB26-0587-4C30-8999-92F81FD0307C}</a:tableStyleId>
              </a:tblPr>
              <a:tblGrid>
                <a:gridCol w="854710"/>
                <a:gridCol w="854710"/>
                <a:gridCol w="854709"/>
                <a:gridCol w="854710"/>
                <a:gridCol w="696595"/>
              </a:tblGrid>
              <a:tr h="577595">
                <a:tc>
                  <a:txBody>
                    <a:bodyPr/>
                    <a:lstStyle/>
                    <a:p>
                      <a:pPr marL="92075">
                        <a:lnSpc>
                          <a:spcPct val="100000"/>
                        </a:lnSpc>
                        <a:spcBef>
                          <a:spcPts val="229"/>
                        </a:spcBef>
                      </a:pPr>
                      <a:r>
                        <a:rPr sz="2400" b="1" dirty="0">
                          <a:latin typeface="Segoe UI Symbol"/>
                          <a:cs typeface="Segoe UI Symbol"/>
                        </a:rPr>
                        <a:t>♂</a:t>
                      </a:r>
                      <a:r>
                        <a:rPr sz="2400" b="1" dirty="0">
                          <a:latin typeface="Calibri"/>
                          <a:cs typeface="Calibri"/>
                        </a:rPr>
                        <a:t>/</a:t>
                      </a:r>
                      <a:r>
                        <a:rPr sz="2400" b="1" dirty="0">
                          <a:latin typeface="Segoe UI Symbol"/>
                          <a:cs typeface="Segoe UI Symbol"/>
                        </a:rPr>
                        <a:t>♀</a:t>
                      </a:r>
                      <a:endParaRPr sz="2400">
                        <a:latin typeface="Segoe UI Symbol"/>
                        <a:cs typeface="Segoe UI Symbol"/>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4"/>
                        </a:spcBef>
                      </a:pPr>
                      <a:r>
                        <a:rPr sz="1800" spc="-10" dirty="0">
                          <a:latin typeface="Calibri"/>
                          <a:cs typeface="Calibri"/>
                        </a:rPr>
                        <a:t>WY</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4"/>
                        </a:spcBef>
                      </a:pPr>
                      <a:r>
                        <a:rPr sz="1800" spc="-55" dirty="0">
                          <a:latin typeface="Calibri"/>
                          <a:cs typeface="Calibri"/>
                        </a:rPr>
                        <a:t>Wy</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4"/>
                        </a:spcBef>
                      </a:pPr>
                      <a:r>
                        <a:rPr sz="1800" spc="-5" dirty="0">
                          <a:latin typeface="Calibri"/>
                          <a:cs typeface="Calibri"/>
                        </a:rPr>
                        <a:t>wY</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710">
                        <a:lnSpc>
                          <a:spcPct val="100000"/>
                        </a:lnSpc>
                        <a:spcBef>
                          <a:spcPts val="244"/>
                        </a:spcBef>
                      </a:pPr>
                      <a:r>
                        <a:rPr sz="1800" spc="5" dirty="0">
                          <a:latin typeface="Calibri"/>
                          <a:cs typeface="Calibri"/>
                        </a:rPr>
                        <a:t>wy</a:t>
                      </a:r>
                      <a:endParaRPr sz="1800">
                        <a:latin typeface="Calibri"/>
                        <a:cs typeface="Calibri"/>
                      </a:endParaRPr>
                    </a:p>
                  </a:txBody>
                  <a:tcPr marL="0" marR="0" marT="311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r>
              <a:tr h="655701">
                <a:tc>
                  <a:txBody>
                    <a:bodyPr/>
                    <a:lstStyle/>
                    <a:p>
                      <a:pPr marL="92075">
                        <a:lnSpc>
                          <a:spcPct val="100000"/>
                        </a:lnSpc>
                        <a:spcBef>
                          <a:spcPts val="245"/>
                        </a:spcBef>
                      </a:pPr>
                      <a:r>
                        <a:rPr sz="1800" spc="-5" dirty="0">
                          <a:latin typeface="Calibri"/>
                          <a:cs typeface="Calibri"/>
                        </a:rPr>
                        <a:t>WY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5"/>
                        </a:spcBef>
                      </a:pPr>
                      <a:r>
                        <a:rPr sz="1800" spc="-5"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spc="-20"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spc="-5"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marR="118110">
                        <a:lnSpc>
                          <a:spcPct val="100000"/>
                        </a:lnSpc>
                        <a:spcBef>
                          <a:spcPts val="245"/>
                        </a:spcBef>
                      </a:pPr>
                      <a:r>
                        <a:rPr sz="1800" spc="-5" dirty="0">
                          <a:latin typeface="Calibri"/>
                          <a:cs typeface="Calibri"/>
                        </a:rPr>
                        <a:t>W</a:t>
                      </a:r>
                      <a:r>
                        <a:rPr sz="1800" dirty="0">
                          <a:latin typeface="Calibri"/>
                          <a:cs typeface="Calibri"/>
                        </a:rPr>
                        <a:t>wY  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655700">
                <a:tc>
                  <a:txBody>
                    <a:bodyPr/>
                    <a:lstStyle/>
                    <a:p>
                      <a:pPr marL="92075">
                        <a:lnSpc>
                          <a:spcPct val="100000"/>
                        </a:lnSpc>
                        <a:spcBef>
                          <a:spcPts val="245"/>
                        </a:spcBef>
                      </a:pPr>
                      <a:r>
                        <a:rPr sz="1800" spc="-55" dirty="0">
                          <a:latin typeface="Calibri"/>
                          <a:cs typeface="Calibri"/>
                        </a:rPr>
                        <a:t>Wy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5"/>
                        </a:spcBef>
                      </a:pPr>
                      <a:r>
                        <a:rPr sz="1800" spc="-20"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spc="-15"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spc="-20"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a:lnSpc>
                          <a:spcPct val="100000"/>
                        </a:lnSpc>
                        <a:spcBef>
                          <a:spcPts val="245"/>
                        </a:spcBef>
                      </a:pPr>
                      <a:r>
                        <a:rPr sz="1800" dirty="0">
                          <a:latin typeface="Calibri"/>
                          <a:cs typeface="Calibri"/>
                        </a:rPr>
                        <a:t>Wwy</a:t>
                      </a:r>
                      <a:endParaRPr sz="1800">
                        <a:latin typeface="Calibri"/>
                        <a:cs typeface="Calibri"/>
                      </a:endParaRPr>
                    </a:p>
                    <a:p>
                      <a:pPr marL="92710">
                        <a:lnSpc>
                          <a:spcPct val="100000"/>
                        </a:lnSpc>
                      </a:pPr>
                      <a:r>
                        <a:rPr sz="1800" dirty="0">
                          <a:latin typeface="Calibri"/>
                          <a:cs typeface="Calibri"/>
                        </a:rPr>
                        <a:t>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655713">
                <a:tc>
                  <a:txBody>
                    <a:bodyPr/>
                    <a:lstStyle/>
                    <a:p>
                      <a:pPr marL="92075">
                        <a:lnSpc>
                          <a:spcPct val="100000"/>
                        </a:lnSpc>
                        <a:spcBef>
                          <a:spcPts val="245"/>
                        </a:spcBef>
                      </a:pPr>
                      <a:r>
                        <a:rPr sz="1800" spc="-5" dirty="0">
                          <a:latin typeface="Calibri"/>
                          <a:cs typeface="Calibri"/>
                        </a:rPr>
                        <a:t>wY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45"/>
                        </a:spcBef>
                      </a:pPr>
                      <a:r>
                        <a:rPr sz="1800" spc="-5"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spc="-20"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dirty="0">
                          <a:latin typeface="Calibri"/>
                          <a:cs typeface="Calibri"/>
                        </a:rPr>
                        <a:t>wwYY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92710" marR="156845">
                        <a:lnSpc>
                          <a:spcPct val="100000"/>
                        </a:lnSpc>
                        <a:spcBef>
                          <a:spcPts val="245"/>
                        </a:spcBef>
                      </a:pPr>
                      <a:r>
                        <a:rPr sz="1800" spc="5" dirty="0">
                          <a:latin typeface="Calibri"/>
                          <a:cs typeface="Calibri"/>
                        </a:rPr>
                        <a:t>w</a:t>
                      </a:r>
                      <a:r>
                        <a:rPr sz="1800" dirty="0">
                          <a:latin typeface="Calibri"/>
                          <a:cs typeface="Calibri"/>
                        </a:rPr>
                        <a:t>wY  y</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r>
              <a:tr h="655688">
                <a:tc>
                  <a:txBody>
                    <a:bodyPr/>
                    <a:lstStyle/>
                    <a:p>
                      <a:pPr marL="92075">
                        <a:lnSpc>
                          <a:spcPct val="100000"/>
                        </a:lnSpc>
                        <a:spcBef>
                          <a:spcPts val="250"/>
                        </a:spcBef>
                      </a:pPr>
                      <a:r>
                        <a:rPr sz="1800" spc="10" dirty="0">
                          <a:latin typeface="Calibri"/>
                          <a:cs typeface="Calibri"/>
                        </a:rPr>
                        <a:t>wy</a:t>
                      </a:r>
                      <a:endParaRPr sz="1800">
                        <a:latin typeface="Calibri"/>
                        <a:cs typeface="Calibri"/>
                      </a:endParaRPr>
                    </a:p>
                  </a:txBody>
                  <a:tcPr marL="0" marR="0" marT="317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8CDE4"/>
                    </a:solidFill>
                  </a:tcPr>
                </a:tc>
                <a:tc>
                  <a:txBody>
                    <a:bodyPr/>
                    <a:lstStyle/>
                    <a:p>
                      <a:pPr marL="92075">
                        <a:lnSpc>
                          <a:spcPct val="100000"/>
                        </a:lnSpc>
                        <a:spcBef>
                          <a:spcPts val="250"/>
                        </a:spcBef>
                      </a:pPr>
                      <a:r>
                        <a:rPr sz="1800" spc="-20" dirty="0">
                          <a:latin typeface="Calibri"/>
                          <a:cs typeface="Calibri"/>
                        </a:rPr>
                        <a:t>WwYy</a:t>
                      </a:r>
                      <a:endParaRPr sz="1800">
                        <a:latin typeface="Calibri"/>
                        <a:cs typeface="Calibri"/>
                      </a:endParaRPr>
                    </a:p>
                  </a:txBody>
                  <a:tcPr marL="0" marR="0" marT="317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50"/>
                        </a:spcBef>
                      </a:pPr>
                      <a:r>
                        <a:rPr sz="1800" dirty="0">
                          <a:latin typeface="Calibri"/>
                          <a:cs typeface="Calibri"/>
                        </a:rPr>
                        <a:t>Wwyy</a:t>
                      </a:r>
                      <a:endParaRPr sz="1800">
                        <a:latin typeface="Calibri"/>
                        <a:cs typeface="Calibri"/>
                      </a:endParaRPr>
                    </a:p>
                  </a:txBody>
                  <a:tcPr marL="0" marR="0" marT="317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50"/>
                        </a:spcBef>
                      </a:pPr>
                      <a:r>
                        <a:rPr sz="1800" spc="-15" dirty="0">
                          <a:latin typeface="Calibri"/>
                          <a:cs typeface="Calibri"/>
                        </a:rPr>
                        <a:t>wwYy</a:t>
                      </a:r>
                      <a:endParaRPr sz="1800">
                        <a:latin typeface="Calibri"/>
                        <a:cs typeface="Calibri"/>
                      </a:endParaRPr>
                    </a:p>
                  </a:txBody>
                  <a:tcPr marL="0" marR="0" marT="317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FF00"/>
                    </a:solidFill>
                  </a:tcPr>
                </a:tc>
                <a:tc>
                  <a:txBody>
                    <a:bodyPr/>
                    <a:lstStyle/>
                    <a:p>
                      <a:pPr marL="92710" marR="161925">
                        <a:lnSpc>
                          <a:spcPct val="100000"/>
                        </a:lnSpc>
                        <a:spcBef>
                          <a:spcPts val="250"/>
                        </a:spcBef>
                      </a:pPr>
                      <a:r>
                        <a:rPr sz="1800" spc="5" dirty="0">
                          <a:latin typeface="Calibri"/>
                          <a:cs typeface="Calibri"/>
                        </a:rPr>
                        <a:t>wwy  </a:t>
                      </a:r>
                      <a:r>
                        <a:rPr sz="1800" dirty="0">
                          <a:latin typeface="Calibri"/>
                          <a:cs typeface="Calibri"/>
                        </a:rPr>
                        <a:t>y</a:t>
                      </a:r>
                      <a:endParaRPr sz="1800">
                        <a:latin typeface="Calibri"/>
                        <a:cs typeface="Calibri"/>
                      </a:endParaRPr>
                    </a:p>
                  </a:txBody>
                  <a:tcPr marL="0" marR="0" marT="317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50"/>
                    </a:solidFill>
                  </a:tcPr>
                </a:tc>
              </a:tr>
            </a:tbl>
          </a:graphicData>
        </a:graphic>
      </p:graphicFrame>
      <p:sp>
        <p:nvSpPr>
          <p:cNvPr id="4" name="object 4"/>
          <p:cNvSpPr/>
          <p:nvPr/>
        </p:nvSpPr>
        <p:spPr>
          <a:xfrm>
            <a:off x="4800600" y="609600"/>
            <a:ext cx="4267200" cy="2667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38796" y="216766"/>
            <a:ext cx="6082435" cy="124483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518285" y="369823"/>
            <a:ext cx="6254115" cy="848360"/>
          </a:xfrm>
          <a:prstGeom prst="rect">
            <a:avLst/>
          </a:prstGeom>
        </p:spPr>
        <p:txBody>
          <a:bodyPr vert="horz" wrap="square" lIns="0" tIns="12700" rIns="0" bIns="0" rtlCol="0">
            <a:spAutoFit/>
          </a:bodyPr>
          <a:lstStyle/>
          <a:p>
            <a:pPr marL="277495" marR="5080" indent="-265430">
              <a:lnSpc>
                <a:spcPct val="100000"/>
              </a:lnSpc>
              <a:spcBef>
                <a:spcPts val="100"/>
              </a:spcBef>
              <a:tabLst>
                <a:tab pos="583565" algn="l"/>
              </a:tabLst>
            </a:pPr>
            <a:r>
              <a:rPr sz="2700" dirty="0"/>
              <a:t>2.	</a:t>
            </a:r>
            <a:r>
              <a:rPr sz="2700" spc="-20"/>
              <a:t>Recessive </a:t>
            </a:r>
            <a:r>
              <a:rPr sz="2700" spc="-5" smtClean="0"/>
              <a:t>epistasis </a:t>
            </a:r>
            <a:r>
              <a:rPr sz="2700" spc="-5" dirty="0"/>
              <a:t>(9:3:4)  </a:t>
            </a:r>
            <a:r>
              <a:rPr sz="2700" spc="5" dirty="0"/>
              <a:t>(Supplementary</a:t>
            </a:r>
            <a:r>
              <a:rPr sz="2700" spc="-20" dirty="0"/>
              <a:t> </a:t>
            </a:r>
            <a:r>
              <a:rPr sz="2700" dirty="0"/>
              <a:t>interaction)</a:t>
            </a:r>
            <a:endParaRPr sz="2700"/>
          </a:p>
        </p:txBody>
      </p:sp>
      <p:sp>
        <p:nvSpPr>
          <p:cNvPr id="4" name="object 4"/>
          <p:cNvSpPr/>
          <p:nvPr/>
        </p:nvSpPr>
        <p:spPr>
          <a:xfrm>
            <a:off x="19010" y="1572766"/>
            <a:ext cx="9124989" cy="274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600199"/>
            <a:ext cx="9144000" cy="52578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1600199"/>
            <a:ext cx="9144000" cy="5257800"/>
          </a:xfrm>
          <a:custGeom>
            <a:avLst/>
            <a:gdLst/>
            <a:ahLst/>
            <a:cxnLst/>
            <a:rect l="l" t="t" r="r" b="b"/>
            <a:pathLst>
              <a:path w="9144000" h="5257800">
                <a:moveTo>
                  <a:pt x="0" y="5257800"/>
                </a:moveTo>
                <a:lnTo>
                  <a:pt x="9144000" y="5257800"/>
                </a:lnTo>
                <a:lnTo>
                  <a:pt x="9144000" y="0"/>
                </a:lnTo>
                <a:lnTo>
                  <a:pt x="0" y="0"/>
                </a:lnTo>
                <a:lnTo>
                  <a:pt x="0" y="5257800"/>
                </a:lnTo>
                <a:close/>
              </a:path>
            </a:pathLst>
          </a:custGeom>
          <a:ln w="9144">
            <a:solidFill>
              <a:srgbClr val="7C5F9F"/>
            </a:solidFill>
          </a:ln>
        </p:spPr>
        <p:txBody>
          <a:bodyPr wrap="square" lIns="0" tIns="0" rIns="0" bIns="0" rtlCol="0"/>
          <a:lstStyle/>
          <a:p>
            <a:endParaRPr/>
          </a:p>
        </p:txBody>
      </p:sp>
      <p:sp>
        <p:nvSpPr>
          <p:cNvPr id="7" name="object 7"/>
          <p:cNvSpPr txBox="1"/>
          <p:nvPr/>
        </p:nvSpPr>
        <p:spPr>
          <a:xfrm>
            <a:off x="78739" y="2206879"/>
            <a:ext cx="8580755" cy="2952750"/>
          </a:xfrm>
          <a:prstGeom prst="rect">
            <a:avLst/>
          </a:prstGeom>
        </p:spPr>
        <p:txBody>
          <a:bodyPr vert="horz" wrap="square" lIns="0" tIns="13335" rIns="0" bIns="0" rtlCol="0">
            <a:spAutoFit/>
          </a:bodyPr>
          <a:lstStyle/>
          <a:p>
            <a:pPr marL="355600" marR="5080" indent="-342900" algn="just">
              <a:lnSpc>
                <a:spcPct val="100000"/>
              </a:lnSpc>
              <a:spcBef>
                <a:spcPts val="105"/>
              </a:spcBef>
              <a:buChar char="•"/>
              <a:tabLst>
                <a:tab pos="354965" algn="l"/>
                <a:tab pos="355600" algn="l"/>
              </a:tabLst>
            </a:pPr>
            <a:r>
              <a:rPr sz="3200" spc="-5" dirty="0">
                <a:latin typeface="Arial"/>
                <a:cs typeface="Arial"/>
              </a:rPr>
              <a:t>When </a:t>
            </a:r>
            <a:r>
              <a:rPr sz="3200" dirty="0">
                <a:latin typeface="Arial"/>
                <a:cs typeface="Arial"/>
              </a:rPr>
              <a:t>recessive </a:t>
            </a:r>
            <a:r>
              <a:rPr sz="3200" spc="-5" dirty="0">
                <a:latin typeface="Arial"/>
                <a:cs typeface="Arial"/>
              </a:rPr>
              <a:t>alleles </a:t>
            </a:r>
            <a:r>
              <a:rPr sz="3200" dirty="0">
                <a:latin typeface="Arial"/>
                <a:cs typeface="Arial"/>
              </a:rPr>
              <a:t>at </a:t>
            </a:r>
            <a:r>
              <a:rPr sz="3200" spc="-5" dirty="0">
                <a:latin typeface="Arial"/>
                <a:cs typeface="Arial"/>
              </a:rPr>
              <a:t>one </a:t>
            </a:r>
            <a:r>
              <a:rPr sz="3200" dirty="0">
                <a:latin typeface="Arial"/>
                <a:cs typeface="Arial"/>
              </a:rPr>
              <a:t>locus </a:t>
            </a:r>
            <a:r>
              <a:rPr sz="3200" spc="-5" dirty="0">
                <a:latin typeface="Arial"/>
                <a:cs typeface="Arial"/>
              </a:rPr>
              <a:t>mask</a:t>
            </a:r>
            <a:r>
              <a:rPr sz="3200" spc="-100" dirty="0">
                <a:latin typeface="Arial"/>
                <a:cs typeface="Arial"/>
              </a:rPr>
              <a:t> </a:t>
            </a:r>
            <a:r>
              <a:rPr sz="3200" dirty="0">
                <a:latin typeface="Arial"/>
                <a:cs typeface="Arial"/>
              </a:rPr>
              <a:t>the  expression of </a:t>
            </a:r>
            <a:r>
              <a:rPr sz="3200" spc="-5" dirty="0">
                <a:latin typeface="Arial"/>
                <a:cs typeface="Arial"/>
              </a:rPr>
              <a:t>both (dominant and </a:t>
            </a:r>
            <a:r>
              <a:rPr sz="3200" dirty="0">
                <a:latin typeface="Arial"/>
                <a:cs typeface="Arial"/>
              </a:rPr>
              <a:t>recessive)  </a:t>
            </a:r>
            <a:r>
              <a:rPr sz="3200" spc="-5" dirty="0">
                <a:latin typeface="Arial"/>
                <a:cs typeface="Arial"/>
              </a:rPr>
              <a:t>alleles </a:t>
            </a:r>
            <a:r>
              <a:rPr sz="3200" dirty="0">
                <a:latin typeface="Arial"/>
                <a:cs typeface="Arial"/>
              </a:rPr>
              <a:t>at </a:t>
            </a:r>
            <a:r>
              <a:rPr sz="3200" spc="-5" dirty="0">
                <a:latin typeface="Arial"/>
                <a:cs typeface="Arial"/>
              </a:rPr>
              <a:t>another </a:t>
            </a:r>
            <a:r>
              <a:rPr sz="3200" dirty="0">
                <a:latin typeface="Arial"/>
                <a:cs typeface="Arial"/>
              </a:rPr>
              <a:t>locus, it is known as  recessive epistasis. </a:t>
            </a:r>
            <a:r>
              <a:rPr sz="3200" spc="-5" dirty="0">
                <a:latin typeface="Arial"/>
                <a:cs typeface="Arial"/>
              </a:rPr>
              <a:t>This type </a:t>
            </a:r>
            <a:r>
              <a:rPr sz="3200" dirty="0">
                <a:latin typeface="Arial"/>
                <a:cs typeface="Arial"/>
              </a:rPr>
              <a:t>of </a:t>
            </a:r>
            <a:r>
              <a:rPr sz="3200" spc="-5" dirty="0">
                <a:latin typeface="Arial"/>
                <a:cs typeface="Arial"/>
              </a:rPr>
              <a:t>gene  interaction </a:t>
            </a:r>
            <a:r>
              <a:rPr sz="3200" dirty="0">
                <a:latin typeface="Arial"/>
                <a:cs typeface="Arial"/>
              </a:rPr>
              <a:t>is also known as </a:t>
            </a:r>
            <a:r>
              <a:rPr sz="3200" spc="-5" dirty="0">
                <a:latin typeface="Arial"/>
                <a:cs typeface="Arial"/>
              </a:rPr>
              <a:t>supplementary  </a:t>
            </a:r>
            <a:r>
              <a:rPr sz="3200" dirty="0">
                <a:latin typeface="Arial"/>
                <a:cs typeface="Arial"/>
              </a:rPr>
              <a:t>epistasis.</a:t>
            </a:r>
            <a:endParaRPr sz="32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87780"/>
            <a:ext cx="9143999" cy="8382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1371599"/>
            <a:ext cx="9144000" cy="548640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1371599"/>
            <a:ext cx="9144000" cy="5486400"/>
          </a:xfrm>
          <a:custGeom>
            <a:avLst/>
            <a:gdLst/>
            <a:ahLst/>
            <a:cxnLst/>
            <a:rect l="l" t="t" r="r" b="b"/>
            <a:pathLst>
              <a:path w="9144000" h="5486400">
                <a:moveTo>
                  <a:pt x="0" y="5486400"/>
                </a:moveTo>
                <a:lnTo>
                  <a:pt x="9144000" y="5486400"/>
                </a:lnTo>
                <a:lnTo>
                  <a:pt x="9144000" y="0"/>
                </a:lnTo>
                <a:lnTo>
                  <a:pt x="0" y="0"/>
                </a:lnTo>
                <a:lnTo>
                  <a:pt x="0" y="5486400"/>
                </a:lnTo>
                <a:close/>
              </a:path>
            </a:pathLst>
          </a:custGeom>
          <a:ln w="9144">
            <a:solidFill>
              <a:srgbClr val="7C5F9F"/>
            </a:solidFill>
          </a:ln>
        </p:spPr>
        <p:txBody>
          <a:bodyPr wrap="square" lIns="0" tIns="0" rIns="0" bIns="0" rtlCol="0"/>
          <a:lstStyle/>
          <a:p>
            <a:endParaRPr/>
          </a:p>
        </p:txBody>
      </p:sp>
      <p:sp>
        <p:nvSpPr>
          <p:cNvPr id="5" name="object 5"/>
          <p:cNvSpPr txBox="1"/>
          <p:nvPr/>
        </p:nvSpPr>
        <p:spPr>
          <a:xfrm>
            <a:off x="78739" y="1395729"/>
            <a:ext cx="8984615" cy="878840"/>
          </a:xfrm>
          <a:prstGeom prst="rect">
            <a:avLst/>
          </a:prstGeom>
        </p:spPr>
        <p:txBody>
          <a:bodyPr vert="horz" wrap="square" lIns="0" tIns="12065" rIns="0" bIns="0" rtlCol="0">
            <a:spAutoFit/>
          </a:bodyPr>
          <a:lstStyle/>
          <a:p>
            <a:pPr marL="355600" marR="5080" indent="-342900">
              <a:lnSpc>
                <a:spcPct val="100000"/>
              </a:lnSpc>
              <a:spcBef>
                <a:spcPts val="95"/>
              </a:spcBef>
              <a:buChar char="•"/>
              <a:tabLst>
                <a:tab pos="354965" algn="l"/>
                <a:tab pos="355600" algn="l"/>
                <a:tab pos="803275" algn="l"/>
                <a:tab pos="2121535" algn="l"/>
                <a:tab pos="3242310" algn="l"/>
                <a:tab pos="4065270" algn="l"/>
                <a:tab pos="4987290" algn="l"/>
                <a:tab pos="5612130" algn="l"/>
                <a:tab pos="6019165" algn="l"/>
                <a:tab pos="7633334" algn="l"/>
                <a:tab pos="8477885" algn="l"/>
              </a:tabLst>
            </a:pPr>
            <a:r>
              <a:rPr sz="2800" spc="-5" dirty="0">
                <a:latin typeface="Arial"/>
                <a:cs typeface="Arial"/>
              </a:rPr>
              <a:t>In	h</a:t>
            </a:r>
            <a:r>
              <a:rPr sz="2800" spc="5" dirty="0">
                <a:latin typeface="Arial"/>
                <a:cs typeface="Arial"/>
              </a:rPr>
              <a:t>o</a:t>
            </a:r>
            <a:r>
              <a:rPr sz="2800" spc="-5" dirty="0">
                <a:latin typeface="Arial"/>
                <a:cs typeface="Arial"/>
              </a:rPr>
              <a:t>r</a:t>
            </a:r>
            <a:r>
              <a:rPr sz="2800" spc="5" dirty="0">
                <a:latin typeface="Arial"/>
                <a:cs typeface="Arial"/>
              </a:rPr>
              <a:t>s</a:t>
            </a:r>
            <a:r>
              <a:rPr sz="2800" spc="-5" dirty="0">
                <a:latin typeface="Arial"/>
                <a:cs typeface="Arial"/>
              </a:rPr>
              <a:t>es,</a:t>
            </a:r>
            <a:r>
              <a:rPr sz="2800" dirty="0">
                <a:latin typeface="Arial"/>
                <a:cs typeface="Arial"/>
              </a:rPr>
              <a:t>	</a:t>
            </a:r>
            <a:r>
              <a:rPr sz="2800" spc="-5" dirty="0">
                <a:latin typeface="Arial"/>
                <a:cs typeface="Arial"/>
              </a:rPr>
              <a:t>b</a:t>
            </a:r>
            <a:r>
              <a:rPr sz="2800" dirty="0">
                <a:latin typeface="Arial"/>
                <a:cs typeface="Arial"/>
              </a:rPr>
              <a:t>r</a:t>
            </a:r>
            <a:r>
              <a:rPr sz="2800" spc="-5" dirty="0">
                <a:latin typeface="Arial"/>
                <a:cs typeface="Arial"/>
              </a:rPr>
              <a:t>own</a:t>
            </a:r>
            <a:r>
              <a:rPr sz="2800" dirty="0">
                <a:latin typeface="Arial"/>
                <a:cs typeface="Arial"/>
              </a:rPr>
              <a:t>	</a:t>
            </a:r>
            <a:r>
              <a:rPr sz="2800" spc="-5" dirty="0">
                <a:latin typeface="Arial"/>
                <a:cs typeface="Arial"/>
              </a:rPr>
              <a:t>coat</a:t>
            </a:r>
            <a:r>
              <a:rPr sz="2800" dirty="0">
                <a:latin typeface="Arial"/>
                <a:cs typeface="Arial"/>
              </a:rPr>
              <a:t>	</a:t>
            </a:r>
            <a:r>
              <a:rPr sz="2800" spc="-5" dirty="0">
                <a:latin typeface="Arial"/>
                <a:cs typeface="Arial"/>
              </a:rPr>
              <a:t>c</a:t>
            </a:r>
            <a:r>
              <a:rPr sz="2800" dirty="0">
                <a:latin typeface="Arial"/>
                <a:cs typeface="Arial"/>
              </a:rPr>
              <a:t>o</a:t>
            </a:r>
            <a:r>
              <a:rPr sz="2800" spc="-5" dirty="0">
                <a:latin typeface="Arial"/>
                <a:cs typeface="Arial"/>
              </a:rPr>
              <a:t>l</a:t>
            </a:r>
            <a:r>
              <a:rPr sz="2800" dirty="0">
                <a:latin typeface="Arial"/>
                <a:cs typeface="Arial"/>
              </a:rPr>
              <a:t>o</a:t>
            </a:r>
            <a:r>
              <a:rPr sz="2800" spc="-5" dirty="0">
                <a:latin typeface="Arial"/>
                <a:cs typeface="Arial"/>
              </a:rPr>
              <a:t>r</a:t>
            </a:r>
            <a:r>
              <a:rPr sz="2800" dirty="0">
                <a:latin typeface="Arial"/>
                <a:cs typeface="Arial"/>
              </a:rPr>
              <a:t>	(</a:t>
            </a:r>
            <a:r>
              <a:rPr sz="2800" i="1" spc="-10" dirty="0">
                <a:latin typeface="Arial"/>
                <a:cs typeface="Arial"/>
              </a:rPr>
              <a:t>B</a:t>
            </a:r>
            <a:r>
              <a:rPr sz="2800" spc="-5" dirty="0">
                <a:latin typeface="Arial"/>
                <a:cs typeface="Arial"/>
              </a:rPr>
              <a:t>)</a:t>
            </a:r>
            <a:r>
              <a:rPr sz="2800" dirty="0">
                <a:latin typeface="Arial"/>
                <a:cs typeface="Arial"/>
              </a:rPr>
              <a:t>	</a:t>
            </a:r>
            <a:r>
              <a:rPr sz="2800" spc="-5" dirty="0">
                <a:latin typeface="Arial"/>
                <a:cs typeface="Arial"/>
              </a:rPr>
              <a:t>is</a:t>
            </a:r>
            <a:r>
              <a:rPr sz="2800" dirty="0">
                <a:latin typeface="Arial"/>
                <a:cs typeface="Arial"/>
              </a:rPr>
              <a:t>	</a:t>
            </a:r>
            <a:r>
              <a:rPr sz="2800" spc="-5" dirty="0">
                <a:latin typeface="Arial"/>
                <a:cs typeface="Arial"/>
              </a:rPr>
              <a:t>domin</a:t>
            </a:r>
            <a:r>
              <a:rPr sz="2800" spc="15" dirty="0">
                <a:latin typeface="Arial"/>
                <a:cs typeface="Arial"/>
              </a:rPr>
              <a:t>a</a:t>
            </a:r>
            <a:r>
              <a:rPr sz="2800" spc="-5" dirty="0">
                <a:latin typeface="Arial"/>
                <a:cs typeface="Arial"/>
              </a:rPr>
              <a:t>nt</a:t>
            </a:r>
            <a:r>
              <a:rPr sz="2800" dirty="0">
                <a:latin typeface="Arial"/>
                <a:cs typeface="Arial"/>
              </a:rPr>
              <a:t>	ove</a:t>
            </a:r>
            <a:r>
              <a:rPr sz="2800" spc="-5" dirty="0">
                <a:latin typeface="Arial"/>
                <a:cs typeface="Arial"/>
              </a:rPr>
              <a:t>r</a:t>
            </a:r>
            <a:r>
              <a:rPr sz="2800" dirty="0">
                <a:latin typeface="Arial"/>
                <a:cs typeface="Arial"/>
              </a:rPr>
              <a:t>	</a:t>
            </a:r>
            <a:r>
              <a:rPr sz="2800" spc="-5" dirty="0">
                <a:latin typeface="Arial"/>
                <a:cs typeface="Arial"/>
              </a:rPr>
              <a:t>tan  (</a:t>
            </a:r>
            <a:r>
              <a:rPr sz="2800" i="1" spc="-5" dirty="0">
                <a:latin typeface="Arial"/>
                <a:cs typeface="Arial"/>
              </a:rPr>
              <a:t>b</a:t>
            </a:r>
            <a:r>
              <a:rPr sz="2800" spc="-5" dirty="0">
                <a:latin typeface="Arial"/>
                <a:cs typeface="Arial"/>
              </a:rPr>
              <a:t>).</a:t>
            </a:r>
            <a:endParaRPr sz="2800">
              <a:latin typeface="Arial"/>
              <a:cs typeface="Arial"/>
            </a:endParaRPr>
          </a:p>
        </p:txBody>
      </p:sp>
      <p:graphicFrame>
        <p:nvGraphicFramePr>
          <p:cNvPr id="6" name="object 6"/>
          <p:cNvGraphicFramePr>
            <a:graphicFrameLocks noGrp="1"/>
          </p:cNvGraphicFramePr>
          <p:nvPr/>
        </p:nvGraphicFramePr>
        <p:xfrm>
          <a:off x="59689" y="2893295"/>
          <a:ext cx="9026524" cy="823488"/>
        </p:xfrm>
        <a:graphic>
          <a:graphicData uri="http://schemas.openxmlformats.org/drawingml/2006/table">
            <a:tbl>
              <a:tblPr firstRow="1" bandRow="1">
                <a:tableStyleId>{2D5ABB26-0587-4C30-8999-92F81FD0307C}</a:tableStyleId>
              </a:tblPr>
              <a:tblGrid>
                <a:gridCol w="2122170"/>
                <a:gridCol w="3112135"/>
                <a:gridCol w="534670"/>
                <a:gridCol w="2507615"/>
                <a:gridCol w="749934"/>
              </a:tblGrid>
              <a:tr h="411574">
                <a:tc>
                  <a:txBody>
                    <a:bodyPr/>
                    <a:lstStyle/>
                    <a:p>
                      <a:pPr marL="374650" indent="-342900">
                        <a:lnSpc>
                          <a:spcPts val="3090"/>
                        </a:lnSpc>
                        <a:buChar char="•"/>
                        <a:tabLst>
                          <a:tab pos="374015" algn="l"/>
                          <a:tab pos="374650" algn="l"/>
                        </a:tabLst>
                      </a:pPr>
                      <a:r>
                        <a:rPr sz="2800" spc="-20" dirty="0">
                          <a:latin typeface="Arial"/>
                          <a:cs typeface="Arial"/>
                        </a:rPr>
                        <a:t>However,</a:t>
                      </a:r>
                      <a:endParaRPr sz="2800">
                        <a:latin typeface="Arial"/>
                        <a:cs typeface="Arial"/>
                      </a:endParaRPr>
                    </a:p>
                  </a:txBody>
                  <a:tcPr marL="0" marR="0" marT="0" marB="0"/>
                </a:tc>
                <a:tc>
                  <a:txBody>
                    <a:bodyPr/>
                    <a:lstStyle/>
                    <a:p>
                      <a:pPr marL="84455">
                        <a:lnSpc>
                          <a:spcPts val="3090"/>
                        </a:lnSpc>
                        <a:tabLst>
                          <a:tab pos="1083310" algn="l"/>
                          <a:tab pos="2023110" algn="l"/>
                        </a:tabLst>
                      </a:pPr>
                      <a:r>
                        <a:rPr sz="2800" dirty="0">
                          <a:latin typeface="Arial"/>
                          <a:cs typeface="Arial"/>
                        </a:rPr>
                        <a:t>how	that	gene</a:t>
                      </a:r>
                      <a:endParaRPr sz="2800">
                        <a:latin typeface="Arial"/>
                        <a:cs typeface="Arial"/>
                      </a:endParaRPr>
                    </a:p>
                  </a:txBody>
                  <a:tcPr marL="0" marR="0" marT="0" marB="0"/>
                </a:tc>
                <a:tc>
                  <a:txBody>
                    <a:bodyPr/>
                    <a:lstStyle/>
                    <a:p>
                      <a:pPr marL="50165">
                        <a:lnSpc>
                          <a:spcPts val="3090"/>
                        </a:lnSpc>
                      </a:pPr>
                      <a:r>
                        <a:rPr sz="2800" spc="-5" dirty="0">
                          <a:latin typeface="Arial"/>
                          <a:cs typeface="Arial"/>
                        </a:rPr>
                        <a:t>is</a:t>
                      </a:r>
                      <a:endParaRPr sz="2800">
                        <a:latin typeface="Arial"/>
                        <a:cs typeface="Arial"/>
                      </a:endParaRPr>
                    </a:p>
                  </a:txBody>
                  <a:tcPr marL="0" marR="0" marT="0" marB="0"/>
                </a:tc>
                <a:tc>
                  <a:txBody>
                    <a:bodyPr/>
                    <a:lstStyle/>
                    <a:p>
                      <a:pPr marL="118745">
                        <a:lnSpc>
                          <a:spcPts val="3090"/>
                        </a:lnSpc>
                        <a:tabLst>
                          <a:tab pos="2108200" algn="l"/>
                        </a:tabLst>
                      </a:pPr>
                      <a:r>
                        <a:rPr sz="2800" spc="-5" dirty="0">
                          <a:latin typeface="Arial"/>
                          <a:cs typeface="Arial"/>
                        </a:rPr>
                        <a:t>expressed	in</a:t>
                      </a:r>
                      <a:endParaRPr sz="2800">
                        <a:latin typeface="Arial"/>
                        <a:cs typeface="Arial"/>
                      </a:endParaRPr>
                    </a:p>
                  </a:txBody>
                  <a:tcPr marL="0" marR="0" marT="0" marB="0"/>
                </a:tc>
                <a:tc>
                  <a:txBody>
                    <a:bodyPr/>
                    <a:lstStyle/>
                    <a:p>
                      <a:pPr marR="24130" algn="r">
                        <a:lnSpc>
                          <a:spcPts val="3090"/>
                        </a:lnSpc>
                      </a:pPr>
                      <a:r>
                        <a:rPr sz="2800" dirty="0">
                          <a:latin typeface="Arial"/>
                          <a:cs typeface="Arial"/>
                        </a:rPr>
                        <a:t>the</a:t>
                      </a:r>
                      <a:endParaRPr sz="2800">
                        <a:latin typeface="Arial"/>
                        <a:cs typeface="Arial"/>
                      </a:endParaRPr>
                    </a:p>
                  </a:txBody>
                  <a:tcPr marL="0" marR="0" marT="0" marB="0"/>
                </a:tc>
              </a:tr>
              <a:tr h="411914">
                <a:tc>
                  <a:txBody>
                    <a:bodyPr/>
                    <a:lstStyle/>
                    <a:p>
                      <a:pPr marL="374650">
                        <a:lnSpc>
                          <a:spcPts val="3145"/>
                        </a:lnSpc>
                      </a:pPr>
                      <a:r>
                        <a:rPr sz="2800" dirty="0">
                          <a:latin typeface="Arial"/>
                          <a:cs typeface="Arial"/>
                        </a:rPr>
                        <a:t>phenotype</a:t>
                      </a:r>
                      <a:endParaRPr sz="2800">
                        <a:latin typeface="Arial"/>
                        <a:cs typeface="Arial"/>
                      </a:endParaRPr>
                    </a:p>
                  </a:txBody>
                  <a:tcPr marL="0" marR="0" marT="0" marB="0"/>
                </a:tc>
                <a:tc>
                  <a:txBody>
                    <a:bodyPr/>
                    <a:lstStyle/>
                    <a:p>
                      <a:pPr marL="184785">
                        <a:lnSpc>
                          <a:spcPts val="3145"/>
                        </a:lnSpc>
                        <a:tabLst>
                          <a:tab pos="710565" algn="l"/>
                          <a:tab pos="2665095" algn="l"/>
                        </a:tabLst>
                      </a:pPr>
                      <a:r>
                        <a:rPr sz="2800" spc="-5" dirty="0">
                          <a:latin typeface="Arial"/>
                          <a:cs typeface="Arial"/>
                        </a:rPr>
                        <a:t>is	</a:t>
                      </a:r>
                      <a:r>
                        <a:rPr sz="2800" dirty="0">
                          <a:latin typeface="Arial"/>
                          <a:cs typeface="Arial"/>
                        </a:rPr>
                        <a:t>dependent	</a:t>
                      </a:r>
                      <a:r>
                        <a:rPr sz="2800" spc="-5" dirty="0">
                          <a:latin typeface="Arial"/>
                          <a:cs typeface="Arial"/>
                        </a:rPr>
                        <a:t>on</a:t>
                      </a:r>
                      <a:endParaRPr sz="2800">
                        <a:latin typeface="Arial"/>
                        <a:cs typeface="Arial"/>
                      </a:endParaRPr>
                    </a:p>
                  </a:txBody>
                  <a:tcPr marL="0" marR="0" marT="0" marB="0"/>
                </a:tc>
                <a:tc>
                  <a:txBody>
                    <a:bodyPr/>
                    <a:lstStyle/>
                    <a:p>
                      <a:pPr marL="217804">
                        <a:lnSpc>
                          <a:spcPts val="3145"/>
                        </a:lnSpc>
                      </a:pPr>
                      <a:r>
                        <a:rPr sz="2800" dirty="0">
                          <a:latin typeface="Arial"/>
                          <a:cs typeface="Arial"/>
                        </a:rPr>
                        <a:t>a</a:t>
                      </a:r>
                      <a:endParaRPr sz="2800">
                        <a:latin typeface="Arial"/>
                        <a:cs typeface="Arial"/>
                      </a:endParaRPr>
                    </a:p>
                  </a:txBody>
                  <a:tcPr marL="0" marR="0" marT="0" marB="0"/>
                </a:tc>
                <a:tc>
                  <a:txBody>
                    <a:bodyPr/>
                    <a:lstStyle/>
                    <a:p>
                      <a:pPr marL="149225">
                        <a:lnSpc>
                          <a:spcPts val="3145"/>
                        </a:lnSpc>
                        <a:tabLst>
                          <a:tab pos="1567180" algn="l"/>
                        </a:tabLst>
                      </a:pPr>
                      <a:r>
                        <a:rPr sz="2800" spc="-5" dirty="0">
                          <a:latin typeface="Arial"/>
                          <a:cs typeface="Arial"/>
                        </a:rPr>
                        <a:t>second	</a:t>
                      </a:r>
                      <a:r>
                        <a:rPr sz="2800" dirty="0">
                          <a:latin typeface="Arial"/>
                          <a:cs typeface="Arial"/>
                        </a:rPr>
                        <a:t>gene</a:t>
                      </a:r>
                      <a:endParaRPr sz="2800">
                        <a:latin typeface="Arial"/>
                        <a:cs typeface="Arial"/>
                      </a:endParaRPr>
                    </a:p>
                  </a:txBody>
                  <a:tcPr marL="0" marR="0" marT="0" marB="0"/>
                </a:tc>
                <a:tc>
                  <a:txBody>
                    <a:bodyPr/>
                    <a:lstStyle/>
                    <a:p>
                      <a:pPr marR="25400" algn="r">
                        <a:lnSpc>
                          <a:spcPts val="3145"/>
                        </a:lnSpc>
                      </a:pPr>
                      <a:r>
                        <a:rPr sz="2800" dirty="0">
                          <a:latin typeface="Arial"/>
                          <a:cs typeface="Arial"/>
                        </a:rPr>
                        <a:t>th</a:t>
                      </a:r>
                      <a:r>
                        <a:rPr sz="2800" spc="5" dirty="0">
                          <a:latin typeface="Arial"/>
                          <a:cs typeface="Arial"/>
                        </a:rPr>
                        <a:t>a</a:t>
                      </a:r>
                      <a:r>
                        <a:rPr sz="2800" dirty="0">
                          <a:latin typeface="Arial"/>
                          <a:cs typeface="Arial"/>
                        </a:rPr>
                        <a:t>t</a:t>
                      </a:r>
                      <a:endParaRPr sz="2800">
                        <a:latin typeface="Arial"/>
                        <a:cs typeface="Arial"/>
                      </a:endParaRPr>
                    </a:p>
                  </a:txBody>
                  <a:tcPr marL="0" marR="0" marT="0" marB="0"/>
                </a:tc>
              </a:tr>
            </a:tbl>
          </a:graphicData>
        </a:graphic>
      </p:graphicFrame>
      <p:sp>
        <p:nvSpPr>
          <p:cNvPr id="7" name="object 7"/>
          <p:cNvSpPr txBox="1"/>
          <p:nvPr/>
        </p:nvSpPr>
        <p:spPr>
          <a:xfrm>
            <a:off x="78739" y="3700653"/>
            <a:ext cx="8987155" cy="2329815"/>
          </a:xfrm>
          <a:prstGeom prst="rect">
            <a:avLst/>
          </a:prstGeom>
        </p:spPr>
        <p:txBody>
          <a:bodyPr vert="horz" wrap="square" lIns="0" tIns="12065" rIns="0" bIns="0" rtlCol="0">
            <a:spAutoFit/>
          </a:bodyPr>
          <a:lstStyle/>
          <a:p>
            <a:pPr marL="355600">
              <a:lnSpc>
                <a:spcPct val="100000"/>
              </a:lnSpc>
              <a:spcBef>
                <a:spcPts val="95"/>
              </a:spcBef>
            </a:pPr>
            <a:r>
              <a:rPr sz="2800" dirty="0">
                <a:latin typeface="Arial"/>
                <a:cs typeface="Arial"/>
              </a:rPr>
              <a:t>controls </a:t>
            </a:r>
            <a:r>
              <a:rPr sz="2800" spc="-5" dirty="0">
                <a:latin typeface="Arial"/>
                <a:cs typeface="Arial"/>
              </a:rPr>
              <a:t>the deposition </a:t>
            </a:r>
            <a:r>
              <a:rPr sz="2800" dirty="0">
                <a:latin typeface="Arial"/>
                <a:cs typeface="Arial"/>
              </a:rPr>
              <a:t>of </a:t>
            </a:r>
            <a:r>
              <a:rPr sz="2800" spc="-5" dirty="0">
                <a:latin typeface="Arial"/>
                <a:cs typeface="Arial"/>
              </a:rPr>
              <a:t>pigment in</a:t>
            </a:r>
            <a:r>
              <a:rPr sz="2800" spc="75" dirty="0">
                <a:latin typeface="Arial"/>
                <a:cs typeface="Arial"/>
              </a:rPr>
              <a:t> </a:t>
            </a:r>
            <a:r>
              <a:rPr sz="2800" spc="-35" dirty="0">
                <a:latin typeface="Arial"/>
                <a:cs typeface="Arial"/>
              </a:rPr>
              <a:t>hair.</a:t>
            </a:r>
            <a:endParaRPr sz="2800">
              <a:latin typeface="Arial"/>
              <a:cs typeface="Arial"/>
            </a:endParaRPr>
          </a:p>
          <a:p>
            <a:pPr>
              <a:lnSpc>
                <a:spcPct val="100000"/>
              </a:lnSpc>
              <a:spcBef>
                <a:spcPts val="45"/>
              </a:spcBef>
            </a:pPr>
            <a:endParaRPr sz="4050">
              <a:latin typeface="Times New Roman"/>
              <a:cs typeface="Times New Roman"/>
            </a:endParaRPr>
          </a:p>
          <a:p>
            <a:pPr marL="355600" marR="5080" indent="-342900" algn="just">
              <a:lnSpc>
                <a:spcPct val="100000"/>
              </a:lnSpc>
              <a:buChar char="•"/>
              <a:tabLst>
                <a:tab pos="355600" algn="l"/>
              </a:tabLst>
            </a:pPr>
            <a:r>
              <a:rPr sz="2800" spc="-5" dirty="0">
                <a:latin typeface="Arial"/>
                <a:cs typeface="Arial"/>
              </a:rPr>
              <a:t>The </a:t>
            </a:r>
            <a:r>
              <a:rPr sz="2800" dirty="0">
                <a:latin typeface="Arial"/>
                <a:cs typeface="Arial"/>
              </a:rPr>
              <a:t>dominant gene </a:t>
            </a:r>
            <a:r>
              <a:rPr sz="2800" spc="-5" dirty="0">
                <a:latin typeface="Arial"/>
                <a:cs typeface="Arial"/>
              </a:rPr>
              <a:t>(</a:t>
            </a:r>
            <a:r>
              <a:rPr sz="2800" i="1" spc="-5" dirty="0">
                <a:latin typeface="Arial"/>
                <a:cs typeface="Arial"/>
              </a:rPr>
              <a:t>C</a:t>
            </a:r>
            <a:r>
              <a:rPr sz="2800" spc="-5" dirty="0">
                <a:latin typeface="Arial"/>
                <a:cs typeface="Arial"/>
              </a:rPr>
              <a:t>) </a:t>
            </a:r>
            <a:r>
              <a:rPr sz="2800" dirty="0">
                <a:latin typeface="Arial"/>
                <a:cs typeface="Arial"/>
              </a:rPr>
              <a:t>codes </a:t>
            </a:r>
            <a:r>
              <a:rPr sz="2800" spc="-5" dirty="0">
                <a:latin typeface="Arial"/>
                <a:cs typeface="Arial"/>
              </a:rPr>
              <a:t>for the </a:t>
            </a:r>
            <a:r>
              <a:rPr sz="2800" dirty="0">
                <a:latin typeface="Arial"/>
                <a:cs typeface="Arial"/>
              </a:rPr>
              <a:t>presence of  pigment </a:t>
            </a:r>
            <a:r>
              <a:rPr sz="2800" spc="-5" dirty="0">
                <a:latin typeface="Arial"/>
                <a:cs typeface="Arial"/>
              </a:rPr>
              <a:t>in </a:t>
            </a:r>
            <a:r>
              <a:rPr sz="2800" spc="-35" dirty="0">
                <a:latin typeface="Arial"/>
                <a:cs typeface="Arial"/>
              </a:rPr>
              <a:t>hair, </a:t>
            </a:r>
            <a:r>
              <a:rPr sz="2800" dirty="0">
                <a:latin typeface="Arial"/>
                <a:cs typeface="Arial"/>
              </a:rPr>
              <a:t>whereas </a:t>
            </a:r>
            <a:r>
              <a:rPr sz="2800" spc="-5" dirty="0">
                <a:latin typeface="Arial"/>
                <a:cs typeface="Arial"/>
              </a:rPr>
              <a:t>the </a:t>
            </a:r>
            <a:r>
              <a:rPr sz="2800" dirty="0">
                <a:latin typeface="Arial"/>
                <a:cs typeface="Arial"/>
              </a:rPr>
              <a:t>recessive gene (</a:t>
            </a:r>
            <a:r>
              <a:rPr sz="2800" i="1" dirty="0">
                <a:latin typeface="Arial"/>
                <a:cs typeface="Arial"/>
              </a:rPr>
              <a:t>c</a:t>
            </a:r>
            <a:r>
              <a:rPr sz="2800" dirty="0">
                <a:latin typeface="Arial"/>
                <a:cs typeface="Arial"/>
              </a:rPr>
              <a:t>) codes  </a:t>
            </a:r>
            <a:r>
              <a:rPr sz="2800" spc="-5" dirty="0">
                <a:latin typeface="Arial"/>
                <a:cs typeface="Arial"/>
              </a:rPr>
              <a:t>for the </a:t>
            </a:r>
            <a:r>
              <a:rPr sz="2800" dirty="0">
                <a:latin typeface="Arial"/>
                <a:cs typeface="Arial"/>
              </a:rPr>
              <a:t>absence of</a:t>
            </a:r>
            <a:r>
              <a:rPr sz="2800" spc="5" dirty="0">
                <a:latin typeface="Arial"/>
                <a:cs typeface="Arial"/>
              </a:rPr>
              <a:t> </a:t>
            </a:r>
            <a:r>
              <a:rPr sz="2800" dirty="0">
                <a:latin typeface="Arial"/>
                <a:cs typeface="Arial"/>
              </a:rPr>
              <a:t>pigment.</a:t>
            </a:r>
            <a:endParaRPr sz="2800">
              <a:latin typeface="Arial"/>
              <a:cs typeface="Arial"/>
            </a:endParaRPr>
          </a:p>
        </p:txBody>
      </p:sp>
      <p:sp>
        <p:nvSpPr>
          <p:cNvPr id="8" name="object 8"/>
          <p:cNvSpPr/>
          <p:nvPr/>
        </p:nvSpPr>
        <p:spPr>
          <a:xfrm>
            <a:off x="320040" y="339852"/>
            <a:ext cx="2746248" cy="1046988"/>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416051" y="562355"/>
            <a:ext cx="2526792" cy="772668"/>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381761" y="381761"/>
            <a:ext cx="2623185" cy="923925"/>
          </a:xfrm>
          <a:custGeom>
            <a:avLst/>
            <a:gdLst/>
            <a:ahLst/>
            <a:cxnLst/>
            <a:rect l="l" t="t" r="r" b="b"/>
            <a:pathLst>
              <a:path w="2623185" h="923925">
                <a:moveTo>
                  <a:pt x="0" y="923544"/>
                </a:moveTo>
                <a:lnTo>
                  <a:pt x="2622804" y="923544"/>
                </a:lnTo>
                <a:lnTo>
                  <a:pt x="2622804" y="0"/>
                </a:lnTo>
                <a:lnTo>
                  <a:pt x="0" y="0"/>
                </a:lnTo>
                <a:lnTo>
                  <a:pt x="0" y="923544"/>
                </a:lnTo>
                <a:close/>
              </a:path>
            </a:pathLst>
          </a:custGeom>
          <a:solidFill>
            <a:srgbClr val="C0504D"/>
          </a:solidFill>
        </p:spPr>
        <p:txBody>
          <a:bodyPr wrap="square" lIns="0" tIns="0" rIns="0" bIns="0" rtlCol="0"/>
          <a:lstStyle/>
          <a:p>
            <a:endParaRPr/>
          </a:p>
        </p:txBody>
      </p:sp>
      <p:sp>
        <p:nvSpPr>
          <p:cNvPr id="11" name="object 11"/>
          <p:cNvSpPr/>
          <p:nvPr/>
        </p:nvSpPr>
        <p:spPr>
          <a:xfrm>
            <a:off x="381761" y="381761"/>
            <a:ext cx="2623185" cy="923925"/>
          </a:xfrm>
          <a:custGeom>
            <a:avLst/>
            <a:gdLst/>
            <a:ahLst/>
            <a:cxnLst/>
            <a:rect l="l" t="t" r="r" b="b"/>
            <a:pathLst>
              <a:path w="2623185" h="923925">
                <a:moveTo>
                  <a:pt x="0" y="923544"/>
                </a:moveTo>
                <a:lnTo>
                  <a:pt x="2622804" y="923544"/>
                </a:lnTo>
                <a:lnTo>
                  <a:pt x="2622804" y="0"/>
                </a:lnTo>
                <a:lnTo>
                  <a:pt x="0" y="0"/>
                </a:lnTo>
                <a:lnTo>
                  <a:pt x="0" y="923544"/>
                </a:lnTo>
                <a:close/>
              </a:path>
            </a:pathLst>
          </a:custGeom>
          <a:ln w="38100">
            <a:solidFill>
              <a:srgbClr val="FFFFFF"/>
            </a:solidFill>
          </a:ln>
        </p:spPr>
        <p:txBody>
          <a:bodyPr wrap="square" lIns="0" tIns="0" rIns="0" bIns="0" rtlCol="0"/>
          <a:lstStyle/>
          <a:p>
            <a:endParaRPr/>
          </a:p>
        </p:txBody>
      </p:sp>
      <p:sp>
        <p:nvSpPr>
          <p:cNvPr id="12" name="object 12"/>
          <p:cNvSpPr/>
          <p:nvPr/>
        </p:nvSpPr>
        <p:spPr>
          <a:xfrm>
            <a:off x="457200" y="583691"/>
            <a:ext cx="2444496" cy="690372"/>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520598" y="592327"/>
            <a:ext cx="2363317" cy="607440"/>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6784" y="120394"/>
            <a:ext cx="8790432" cy="67376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28600" y="152398"/>
            <a:ext cx="8686800" cy="6705598"/>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24027" y="147826"/>
            <a:ext cx="8696325" cy="6710680"/>
          </a:xfrm>
          <a:custGeom>
            <a:avLst/>
            <a:gdLst/>
            <a:ahLst/>
            <a:cxnLst/>
            <a:rect l="l" t="t" r="r" b="b"/>
            <a:pathLst>
              <a:path w="8696325" h="6710680">
                <a:moveTo>
                  <a:pt x="8695944" y="6710169"/>
                </a:moveTo>
                <a:lnTo>
                  <a:pt x="8695944" y="0"/>
                </a:lnTo>
                <a:lnTo>
                  <a:pt x="0" y="0"/>
                </a:lnTo>
                <a:lnTo>
                  <a:pt x="0" y="6710169"/>
                </a:lnTo>
              </a:path>
            </a:pathLst>
          </a:custGeom>
          <a:ln w="9144">
            <a:solidFill>
              <a:srgbClr val="7C5F9F"/>
            </a:solidFill>
          </a:ln>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36923" y="140581"/>
            <a:ext cx="6939545" cy="1275386"/>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1344166"/>
            <a:ext cx="9143999" cy="2743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1371599"/>
            <a:ext cx="9144000" cy="54864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1371599"/>
            <a:ext cx="9144000" cy="5486400"/>
          </a:xfrm>
          <a:custGeom>
            <a:avLst/>
            <a:gdLst/>
            <a:ahLst/>
            <a:cxnLst/>
            <a:rect l="l" t="t" r="r" b="b"/>
            <a:pathLst>
              <a:path w="9144000" h="5486400">
                <a:moveTo>
                  <a:pt x="0" y="5486400"/>
                </a:moveTo>
                <a:lnTo>
                  <a:pt x="9144000" y="5486400"/>
                </a:lnTo>
                <a:lnTo>
                  <a:pt x="9144000" y="0"/>
                </a:lnTo>
                <a:lnTo>
                  <a:pt x="0" y="0"/>
                </a:lnTo>
                <a:lnTo>
                  <a:pt x="0" y="5486400"/>
                </a:lnTo>
                <a:close/>
              </a:path>
            </a:pathLst>
          </a:custGeom>
          <a:ln w="9144">
            <a:solidFill>
              <a:srgbClr val="7C5F9F"/>
            </a:solidFill>
          </a:ln>
        </p:spPr>
        <p:txBody>
          <a:bodyPr wrap="square" lIns="0" tIns="0" rIns="0" bIns="0" rtlCol="0"/>
          <a:lstStyle/>
          <a:p>
            <a:endParaRPr/>
          </a:p>
        </p:txBody>
      </p:sp>
      <p:sp>
        <p:nvSpPr>
          <p:cNvPr id="6" name="object 6"/>
          <p:cNvSpPr txBox="1"/>
          <p:nvPr/>
        </p:nvSpPr>
        <p:spPr>
          <a:xfrm>
            <a:off x="40640" y="418236"/>
            <a:ext cx="9063990" cy="5375831"/>
          </a:xfrm>
          <a:prstGeom prst="rect">
            <a:avLst/>
          </a:prstGeom>
        </p:spPr>
        <p:txBody>
          <a:bodyPr vert="horz" wrap="square" lIns="0" tIns="0" rIns="0" bIns="0" rtlCol="0">
            <a:spAutoFit/>
          </a:bodyPr>
          <a:lstStyle/>
          <a:p>
            <a:pPr marL="1691005">
              <a:lnSpc>
                <a:spcPts val="3975"/>
              </a:lnSpc>
              <a:tabLst>
                <a:tab pos="2353945" algn="l"/>
              </a:tabLst>
            </a:pPr>
            <a:r>
              <a:rPr sz="4000" spc="-5" dirty="0">
                <a:solidFill>
                  <a:srgbClr val="FFFFFF"/>
                </a:solidFill>
                <a:latin typeface="Arial"/>
                <a:cs typeface="Arial"/>
              </a:rPr>
              <a:t>3.	</a:t>
            </a:r>
            <a:r>
              <a:rPr sz="2800" b="1" spc="-5" dirty="0">
                <a:solidFill>
                  <a:srgbClr val="FFFFFF"/>
                </a:solidFill>
                <a:latin typeface="Arial"/>
                <a:cs typeface="Arial"/>
              </a:rPr>
              <a:t>Duplicate </a:t>
            </a:r>
            <a:r>
              <a:rPr sz="2800" b="1" dirty="0">
                <a:solidFill>
                  <a:srgbClr val="FFFFFF"/>
                </a:solidFill>
                <a:latin typeface="Arial"/>
                <a:cs typeface="Arial"/>
              </a:rPr>
              <a:t>Recessive </a:t>
            </a:r>
            <a:r>
              <a:rPr sz="2800" b="1" spc="-5" dirty="0">
                <a:solidFill>
                  <a:srgbClr val="FFFFFF"/>
                </a:solidFill>
                <a:latin typeface="Arial"/>
                <a:cs typeface="Arial"/>
              </a:rPr>
              <a:t>Genes</a:t>
            </a:r>
            <a:r>
              <a:rPr sz="2800" b="1" spc="75" dirty="0">
                <a:solidFill>
                  <a:srgbClr val="FFFFFF"/>
                </a:solidFill>
                <a:latin typeface="Arial"/>
                <a:cs typeface="Arial"/>
              </a:rPr>
              <a:t> </a:t>
            </a:r>
            <a:r>
              <a:rPr sz="2800" b="1" dirty="0">
                <a:solidFill>
                  <a:srgbClr val="FFFFFF"/>
                </a:solidFill>
                <a:latin typeface="Arial"/>
                <a:cs typeface="Arial"/>
              </a:rPr>
              <a:t>(9:7)</a:t>
            </a:r>
            <a:endParaRPr sz="2800">
              <a:latin typeface="Arial"/>
              <a:cs typeface="Arial"/>
            </a:endParaRPr>
          </a:p>
          <a:p>
            <a:pPr marL="3053715">
              <a:lnSpc>
                <a:spcPct val="100000"/>
              </a:lnSpc>
              <a:spcBef>
                <a:spcPts val="35"/>
              </a:spcBef>
            </a:pPr>
            <a:r>
              <a:rPr sz="2800" b="1" spc="-5" dirty="0">
                <a:solidFill>
                  <a:srgbClr val="FFFFFF"/>
                </a:solidFill>
                <a:latin typeface="Arial"/>
                <a:cs typeface="Arial"/>
              </a:rPr>
              <a:t>(Complementary</a:t>
            </a:r>
            <a:r>
              <a:rPr sz="2800" b="1" spc="20" dirty="0">
                <a:solidFill>
                  <a:srgbClr val="FFFFFF"/>
                </a:solidFill>
                <a:latin typeface="Arial"/>
                <a:cs typeface="Arial"/>
              </a:rPr>
              <a:t> </a:t>
            </a:r>
            <a:r>
              <a:rPr sz="2800" b="1" spc="-5" dirty="0">
                <a:solidFill>
                  <a:srgbClr val="FFFFFF"/>
                </a:solidFill>
                <a:latin typeface="Arial"/>
                <a:cs typeface="Arial"/>
              </a:rPr>
              <a:t>Genes)</a:t>
            </a:r>
            <a:endParaRPr sz="2800">
              <a:latin typeface="Arial"/>
              <a:cs typeface="Arial"/>
            </a:endParaRPr>
          </a:p>
          <a:p>
            <a:pPr marL="393700" marR="43180" indent="-342900" algn="just">
              <a:lnSpc>
                <a:spcPct val="150000"/>
              </a:lnSpc>
              <a:spcBef>
                <a:spcPts val="5"/>
              </a:spcBef>
              <a:buChar char="•"/>
              <a:tabLst>
                <a:tab pos="393700" algn="l"/>
              </a:tabLst>
            </a:pPr>
            <a:r>
              <a:rPr lang="en-US" sz="2400" b="1" dirty="0" smtClean="0"/>
              <a:t>Non allelic dominant genes when present together produces a phenotype different from that produced by either alone. Both dominant alleles, when present together, complement each other and produce a different phenotype.</a:t>
            </a:r>
          </a:p>
          <a:p>
            <a:pPr marL="393700" marR="43180" indent="-342900" algn="just">
              <a:lnSpc>
                <a:spcPct val="150000"/>
              </a:lnSpc>
              <a:spcBef>
                <a:spcPts val="5"/>
              </a:spcBef>
              <a:buChar char="•"/>
              <a:tabLst>
                <a:tab pos="393700" algn="l"/>
              </a:tabLst>
            </a:pPr>
            <a:r>
              <a:rPr lang="en-US" sz="2400" b="1" dirty="0" smtClean="0">
                <a:latin typeface="Arial"/>
                <a:cs typeface="Arial"/>
              </a:rPr>
              <a:t>In other words, </a:t>
            </a:r>
            <a:r>
              <a:rPr lang="en-US" sz="2400" b="1" dirty="0" smtClean="0"/>
              <a:t>homozygous recessive alleles at both loci either alone or together produces identical phenotypes, the F2 ratio becomes 9:7. The genotypes </a:t>
            </a:r>
            <a:r>
              <a:rPr lang="en-US" sz="2400" b="1" dirty="0" err="1" smtClean="0"/>
              <a:t>aa</a:t>
            </a:r>
            <a:r>
              <a:rPr lang="en-US" sz="2400" b="1" dirty="0" smtClean="0"/>
              <a:t> B-, A-bb and </a:t>
            </a:r>
            <a:r>
              <a:rPr lang="en-US" sz="2400" b="1" dirty="0" err="1" smtClean="0"/>
              <a:t>aabb</a:t>
            </a:r>
            <a:r>
              <a:rPr lang="en-US" sz="2400" b="1" dirty="0" smtClean="0"/>
              <a:t> produce one phenotype. </a:t>
            </a:r>
            <a:endParaRPr sz="2400" b="1">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53339" y="1072642"/>
            <a:ext cx="9037955" cy="5872480"/>
          </a:xfrm>
          <a:prstGeom prst="rect">
            <a:avLst/>
          </a:prstGeom>
        </p:spPr>
        <p:txBody>
          <a:bodyPr vert="horz" wrap="square" lIns="0" tIns="54610" rIns="0" bIns="0" rtlCol="0">
            <a:spAutoFit/>
          </a:bodyPr>
          <a:lstStyle/>
          <a:p>
            <a:pPr marL="381000" marR="30480" indent="-342900" algn="just">
              <a:lnSpc>
                <a:spcPct val="90000"/>
              </a:lnSpc>
              <a:spcBef>
                <a:spcPts val="430"/>
              </a:spcBef>
              <a:buFont typeface="Arial"/>
              <a:buChar char="•"/>
              <a:tabLst>
                <a:tab pos="381000" algn="l"/>
              </a:tabLst>
            </a:pPr>
            <a:r>
              <a:rPr sz="2800" b="1" dirty="0">
                <a:latin typeface="Arial"/>
                <a:cs typeface="Arial"/>
              </a:rPr>
              <a:t>Bateson </a:t>
            </a:r>
            <a:r>
              <a:rPr sz="2800" dirty="0">
                <a:latin typeface="Arial"/>
                <a:cs typeface="Arial"/>
              </a:rPr>
              <a:t>and </a:t>
            </a:r>
            <a:r>
              <a:rPr sz="2800" b="1" spc="-5" dirty="0">
                <a:latin typeface="Arial"/>
                <a:cs typeface="Arial"/>
              </a:rPr>
              <a:t>Punnett </a:t>
            </a:r>
            <a:r>
              <a:rPr sz="2800" dirty="0">
                <a:latin typeface="Arial"/>
                <a:cs typeface="Arial"/>
              </a:rPr>
              <a:t>observed that </a:t>
            </a:r>
            <a:r>
              <a:rPr sz="2800" spc="-5" dirty="0">
                <a:latin typeface="Arial"/>
                <a:cs typeface="Arial"/>
              </a:rPr>
              <a:t>when two white  flowered </a:t>
            </a:r>
            <a:r>
              <a:rPr sz="2800" dirty="0">
                <a:latin typeface="Arial"/>
                <a:cs typeface="Arial"/>
              </a:rPr>
              <a:t>varieties of </a:t>
            </a:r>
            <a:r>
              <a:rPr sz="2800" spc="-5" dirty="0">
                <a:latin typeface="Arial"/>
                <a:cs typeface="Arial"/>
              </a:rPr>
              <a:t>sweet </a:t>
            </a:r>
            <a:r>
              <a:rPr sz="2800" dirty="0">
                <a:latin typeface="Arial"/>
                <a:cs typeface="Arial"/>
              </a:rPr>
              <a:t>pea, </a:t>
            </a:r>
            <a:r>
              <a:rPr sz="2800" i="1" dirty="0">
                <a:latin typeface="Arial"/>
                <a:cs typeface="Arial"/>
              </a:rPr>
              <a:t>Lathyrus </a:t>
            </a:r>
            <a:r>
              <a:rPr sz="2800" i="1" spc="-5" dirty="0">
                <a:latin typeface="Arial"/>
                <a:cs typeface="Arial"/>
              </a:rPr>
              <a:t>odoratus  </a:t>
            </a:r>
            <a:r>
              <a:rPr sz="2800" spc="-5" dirty="0">
                <a:latin typeface="Arial"/>
                <a:cs typeface="Arial"/>
              </a:rPr>
              <a:t>were </a:t>
            </a:r>
            <a:r>
              <a:rPr sz="2800" dirty="0">
                <a:latin typeface="Arial"/>
                <a:cs typeface="Arial"/>
              </a:rPr>
              <a:t>crossed, F</a:t>
            </a:r>
            <a:r>
              <a:rPr sz="2775" baseline="-21021" dirty="0">
                <a:latin typeface="Arial"/>
                <a:cs typeface="Arial"/>
              </a:rPr>
              <a:t>1 </a:t>
            </a:r>
            <a:r>
              <a:rPr sz="2800" spc="-5" dirty="0">
                <a:latin typeface="Arial"/>
                <a:cs typeface="Arial"/>
              </a:rPr>
              <a:t>progeny had </a:t>
            </a:r>
            <a:r>
              <a:rPr sz="2800" dirty="0">
                <a:latin typeface="Arial"/>
                <a:cs typeface="Arial"/>
              </a:rPr>
              <a:t>purple flowers. </a:t>
            </a:r>
            <a:r>
              <a:rPr sz="2800" spc="-5" dirty="0">
                <a:latin typeface="Arial"/>
                <a:cs typeface="Arial"/>
              </a:rPr>
              <a:t>When  </a:t>
            </a:r>
            <a:r>
              <a:rPr sz="2800" dirty="0">
                <a:latin typeface="Arial"/>
                <a:cs typeface="Arial"/>
              </a:rPr>
              <a:t>F</a:t>
            </a:r>
            <a:r>
              <a:rPr sz="2775" baseline="-21021" dirty="0">
                <a:latin typeface="Arial"/>
                <a:cs typeface="Arial"/>
              </a:rPr>
              <a:t>1 </a:t>
            </a:r>
            <a:r>
              <a:rPr sz="2800" spc="-5" dirty="0">
                <a:latin typeface="Arial"/>
                <a:cs typeface="Arial"/>
              </a:rPr>
              <a:t>was </a:t>
            </a:r>
            <a:r>
              <a:rPr sz="2800" dirty="0">
                <a:latin typeface="Arial"/>
                <a:cs typeface="Arial"/>
              </a:rPr>
              <a:t>selfed, </a:t>
            </a:r>
            <a:r>
              <a:rPr sz="2800" spc="-5" dirty="0">
                <a:latin typeface="Arial"/>
                <a:cs typeface="Arial"/>
              </a:rPr>
              <a:t>the </a:t>
            </a:r>
            <a:r>
              <a:rPr sz="2800" dirty="0">
                <a:latin typeface="Arial"/>
                <a:cs typeface="Arial"/>
              </a:rPr>
              <a:t>F</a:t>
            </a:r>
            <a:r>
              <a:rPr sz="2775" baseline="-21021" dirty="0">
                <a:latin typeface="Arial"/>
                <a:cs typeface="Arial"/>
              </a:rPr>
              <a:t>2 </a:t>
            </a:r>
            <a:r>
              <a:rPr sz="2800" spc="-5" dirty="0">
                <a:latin typeface="Arial"/>
                <a:cs typeface="Arial"/>
              </a:rPr>
              <a:t>ratio showed the </a:t>
            </a:r>
            <a:r>
              <a:rPr sz="2800" dirty="0">
                <a:latin typeface="Arial"/>
                <a:cs typeface="Arial"/>
              </a:rPr>
              <a:t>presence </a:t>
            </a:r>
            <a:r>
              <a:rPr sz="2800" spc="-15" dirty="0">
                <a:latin typeface="Arial"/>
                <a:cs typeface="Arial"/>
              </a:rPr>
              <a:t>of </a:t>
            </a:r>
            <a:r>
              <a:rPr sz="2800" spc="745" dirty="0">
                <a:latin typeface="Arial"/>
                <a:cs typeface="Arial"/>
              </a:rPr>
              <a:t> </a:t>
            </a:r>
            <a:r>
              <a:rPr sz="2800" spc="-5" dirty="0">
                <a:latin typeface="Arial"/>
                <a:cs typeface="Arial"/>
              </a:rPr>
              <a:t>both purple </a:t>
            </a:r>
            <a:r>
              <a:rPr sz="2800" dirty="0">
                <a:latin typeface="Arial"/>
                <a:cs typeface="Arial"/>
              </a:rPr>
              <a:t>and </a:t>
            </a:r>
            <a:r>
              <a:rPr sz="2800" spc="-5" dirty="0">
                <a:latin typeface="Arial"/>
                <a:cs typeface="Arial"/>
              </a:rPr>
              <a:t>white flowered </a:t>
            </a:r>
            <a:r>
              <a:rPr sz="2800" dirty="0">
                <a:latin typeface="Arial"/>
                <a:cs typeface="Arial"/>
              </a:rPr>
              <a:t>varieties </a:t>
            </a:r>
            <a:r>
              <a:rPr sz="2800" spc="-5" dirty="0">
                <a:latin typeface="Arial"/>
                <a:cs typeface="Arial"/>
              </a:rPr>
              <a:t>in the ratio  </a:t>
            </a:r>
            <a:r>
              <a:rPr sz="2800" dirty="0">
                <a:latin typeface="Arial"/>
                <a:cs typeface="Arial"/>
              </a:rPr>
              <a:t>9:7.</a:t>
            </a:r>
            <a:endParaRPr sz="2800">
              <a:latin typeface="Arial"/>
              <a:cs typeface="Arial"/>
            </a:endParaRPr>
          </a:p>
          <a:p>
            <a:pPr marL="381000" marR="393700" indent="-342900">
              <a:lnSpc>
                <a:spcPct val="90000"/>
              </a:lnSpc>
              <a:spcBef>
                <a:spcPts val="675"/>
              </a:spcBef>
              <a:buChar char="•"/>
              <a:tabLst>
                <a:tab pos="380365" algn="l"/>
                <a:tab pos="381000" algn="l"/>
              </a:tabLst>
            </a:pPr>
            <a:r>
              <a:rPr sz="2800" spc="-5" dirty="0">
                <a:latin typeface="Arial"/>
                <a:cs typeface="Arial"/>
              </a:rPr>
              <a:t>The purple </a:t>
            </a:r>
            <a:r>
              <a:rPr sz="2800" dirty="0">
                <a:latin typeface="Arial"/>
                <a:cs typeface="Arial"/>
              </a:rPr>
              <a:t>colour </a:t>
            </a:r>
            <a:r>
              <a:rPr sz="2800" spc="-5" dirty="0">
                <a:latin typeface="Arial"/>
                <a:cs typeface="Arial"/>
              </a:rPr>
              <a:t>of flower in </a:t>
            </a:r>
            <a:r>
              <a:rPr sz="2800" dirty="0">
                <a:latin typeface="Arial"/>
                <a:cs typeface="Arial"/>
              </a:rPr>
              <a:t>sweet pea is governed  </a:t>
            </a:r>
            <a:r>
              <a:rPr sz="2800" spc="-5" dirty="0">
                <a:latin typeface="Arial"/>
                <a:cs typeface="Arial"/>
              </a:rPr>
              <a:t>by two dominant genes say A </a:t>
            </a:r>
            <a:r>
              <a:rPr sz="2800" dirty="0">
                <a:latin typeface="Arial"/>
                <a:cs typeface="Arial"/>
              </a:rPr>
              <a:t>and </a:t>
            </a:r>
            <a:r>
              <a:rPr sz="2800" spc="-5" dirty="0">
                <a:latin typeface="Arial"/>
                <a:cs typeface="Arial"/>
              </a:rPr>
              <a:t>B. When these  genes are </a:t>
            </a:r>
            <a:r>
              <a:rPr sz="2800" dirty="0">
                <a:latin typeface="Arial"/>
                <a:cs typeface="Arial"/>
              </a:rPr>
              <a:t>in separate individuals (AAbb or </a:t>
            </a:r>
            <a:r>
              <a:rPr sz="2800" spc="-5" dirty="0">
                <a:latin typeface="Arial"/>
                <a:cs typeface="Arial"/>
              </a:rPr>
              <a:t>aaBB) </a:t>
            </a:r>
            <a:r>
              <a:rPr sz="2800" dirty="0">
                <a:latin typeface="Arial"/>
                <a:cs typeface="Arial"/>
              </a:rPr>
              <a:t>or  recessive (aabb) </a:t>
            </a:r>
            <a:r>
              <a:rPr sz="2800" spc="-5" dirty="0">
                <a:latin typeface="Arial"/>
                <a:cs typeface="Arial"/>
              </a:rPr>
              <a:t>they </a:t>
            </a:r>
            <a:r>
              <a:rPr sz="2800" dirty="0">
                <a:latin typeface="Arial"/>
                <a:cs typeface="Arial"/>
              </a:rPr>
              <a:t>produce </a:t>
            </a:r>
            <a:r>
              <a:rPr sz="2800" spc="-5" dirty="0">
                <a:latin typeface="Arial"/>
                <a:cs typeface="Arial"/>
              </a:rPr>
              <a:t>white</a:t>
            </a:r>
            <a:r>
              <a:rPr sz="2800" spc="40" dirty="0">
                <a:latin typeface="Arial"/>
                <a:cs typeface="Arial"/>
              </a:rPr>
              <a:t> </a:t>
            </a:r>
            <a:r>
              <a:rPr sz="2800" spc="-25" dirty="0">
                <a:latin typeface="Arial"/>
                <a:cs typeface="Arial"/>
              </a:rPr>
              <a:t>flower.</a:t>
            </a:r>
            <a:endParaRPr sz="2800">
              <a:latin typeface="Arial"/>
              <a:cs typeface="Arial"/>
            </a:endParaRPr>
          </a:p>
          <a:p>
            <a:pPr marL="381000" indent="-342900">
              <a:lnSpc>
                <a:spcPct val="100000"/>
              </a:lnSpc>
              <a:spcBef>
                <a:spcPts val="335"/>
              </a:spcBef>
              <a:buChar char="•"/>
              <a:tabLst>
                <a:tab pos="380365" algn="l"/>
                <a:tab pos="381000" algn="l"/>
              </a:tabLst>
            </a:pPr>
            <a:r>
              <a:rPr sz="2800" spc="-5" dirty="0">
                <a:latin typeface="Arial"/>
                <a:cs typeface="Arial"/>
              </a:rPr>
              <a:t>Other </a:t>
            </a:r>
            <a:r>
              <a:rPr sz="2800" dirty="0">
                <a:latin typeface="Arial"/>
                <a:cs typeface="Arial"/>
              </a:rPr>
              <a:t>examples</a:t>
            </a:r>
            <a:r>
              <a:rPr sz="2800" spc="10" dirty="0">
                <a:latin typeface="Arial"/>
                <a:cs typeface="Arial"/>
              </a:rPr>
              <a:t> </a:t>
            </a:r>
            <a:r>
              <a:rPr sz="2800" spc="-5" dirty="0">
                <a:latin typeface="Arial"/>
                <a:cs typeface="Arial"/>
              </a:rPr>
              <a:t>are;</a:t>
            </a:r>
            <a:endParaRPr sz="2800">
              <a:latin typeface="Arial"/>
              <a:cs typeface="Arial"/>
            </a:endParaRPr>
          </a:p>
          <a:p>
            <a:pPr marL="381000" indent="-342900">
              <a:lnSpc>
                <a:spcPct val="100000"/>
              </a:lnSpc>
              <a:spcBef>
                <a:spcPts val="335"/>
              </a:spcBef>
              <a:buFont typeface="Wingdings"/>
              <a:buChar char=""/>
              <a:tabLst>
                <a:tab pos="381000" algn="l"/>
              </a:tabLst>
            </a:pPr>
            <a:r>
              <a:rPr sz="2800" spc="-5" dirty="0">
                <a:latin typeface="Arial"/>
                <a:cs typeface="Arial"/>
              </a:rPr>
              <a:t>Maize</a:t>
            </a:r>
            <a:r>
              <a:rPr sz="2800" spc="15" dirty="0">
                <a:latin typeface="Arial"/>
                <a:cs typeface="Arial"/>
              </a:rPr>
              <a:t> </a:t>
            </a:r>
            <a:r>
              <a:rPr sz="2800" spc="-5" dirty="0">
                <a:latin typeface="Arial"/>
                <a:cs typeface="Arial"/>
              </a:rPr>
              <a:t>colour</a:t>
            </a:r>
            <a:endParaRPr sz="2800">
              <a:latin typeface="Arial"/>
              <a:cs typeface="Arial"/>
            </a:endParaRPr>
          </a:p>
          <a:p>
            <a:pPr marL="381000" indent="-342900">
              <a:lnSpc>
                <a:spcPct val="100000"/>
              </a:lnSpc>
              <a:spcBef>
                <a:spcPts val="340"/>
              </a:spcBef>
              <a:buFont typeface="Wingdings"/>
              <a:buChar char=""/>
              <a:tabLst>
                <a:tab pos="381000" algn="l"/>
              </a:tabLst>
            </a:pPr>
            <a:r>
              <a:rPr sz="2800" spc="-5" dirty="0">
                <a:latin typeface="Arial"/>
                <a:cs typeface="Arial"/>
              </a:rPr>
              <a:t>Human</a:t>
            </a:r>
            <a:r>
              <a:rPr sz="2800" spc="35" dirty="0">
                <a:latin typeface="Arial"/>
                <a:cs typeface="Arial"/>
              </a:rPr>
              <a:t> </a:t>
            </a:r>
            <a:r>
              <a:rPr sz="2800" spc="-5" dirty="0">
                <a:latin typeface="Arial"/>
                <a:cs typeface="Arial"/>
              </a:rPr>
              <a:t>mutism</a:t>
            </a:r>
            <a:endParaRPr sz="2800">
              <a:latin typeface="Arial"/>
              <a:cs typeface="Arial"/>
            </a:endParaRPr>
          </a:p>
          <a:p>
            <a:pPr marL="381000" indent="-342900">
              <a:lnSpc>
                <a:spcPct val="100000"/>
              </a:lnSpc>
              <a:spcBef>
                <a:spcPts val="335"/>
              </a:spcBef>
              <a:buFont typeface="Wingdings"/>
              <a:buChar char=""/>
              <a:tabLst>
                <a:tab pos="381000" algn="l"/>
              </a:tabLst>
            </a:pPr>
            <a:r>
              <a:rPr sz="2800" spc="-5" dirty="0">
                <a:latin typeface="Arial"/>
                <a:cs typeface="Arial"/>
              </a:rPr>
              <a:t>Etc.</a:t>
            </a:r>
            <a:endParaRPr sz="2800">
              <a:latin typeface="Arial"/>
              <a:cs typeface="Arial"/>
            </a:endParaRPr>
          </a:p>
        </p:txBody>
      </p:sp>
      <p:sp>
        <p:nvSpPr>
          <p:cNvPr id="5" name="object 5"/>
          <p:cNvSpPr/>
          <p:nvPr/>
        </p:nvSpPr>
        <p:spPr>
          <a:xfrm>
            <a:off x="0" y="0"/>
            <a:ext cx="4085843" cy="98450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18515" y="0"/>
            <a:ext cx="3398520" cy="1193291"/>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0" y="0"/>
            <a:ext cx="4038600" cy="91440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0" y="0"/>
            <a:ext cx="4038600" cy="914400"/>
          </a:xfrm>
          <a:custGeom>
            <a:avLst/>
            <a:gdLst/>
            <a:ahLst/>
            <a:cxnLst/>
            <a:rect l="l" t="t" r="r" b="b"/>
            <a:pathLst>
              <a:path w="4038600" h="914400">
                <a:moveTo>
                  <a:pt x="0" y="914400"/>
                </a:moveTo>
                <a:lnTo>
                  <a:pt x="4038600" y="914400"/>
                </a:lnTo>
                <a:lnTo>
                  <a:pt x="4038600" y="0"/>
                </a:lnTo>
                <a:lnTo>
                  <a:pt x="0" y="0"/>
                </a:lnTo>
                <a:lnTo>
                  <a:pt x="0" y="914400"/>
                </a:lnTo>
                <a:close/>
              </a:path>
            </a:pathLst>
          </a:custGeom>
          <a:ln w="9144">
            <a:solidFill>
              <a:srgbClr val="BD4A47"/>
            </a:solidFill>
          </a:ln>
        </p:spPr>
        <p:txBody>
          <a:bodyPr wrap="square" lIns="0" tIns="0" rIns="0" bIns="0" rtlCol="0"/>
          <a:lstStyle/>
          <a:p>
            <a:endParaRPr/>
          </a:p>
        </p:txBody>
      </p:sp>
      <p:sp>
        <p:nvSpPr>
          <p:cNvPr id="9" name="object 9"/>
          <p:cNvSpPr txBox="1">
            <a:spLocks noGrp="1"/>
          </p:cNvSpPr>
          <p:nvPr>
            <p:ph type="title"/>
          </p:nvPr>
        </p:nvSpPr>
        <p:spPr>
          <a:xfrm>
            <a:off x="53339" y="0"/>
            <a:ext cx="3324860" cy="697230"/>
          </a:xfrm>
          <a:prstGeom prst="rect">
            <a:avLst/>
          </a:prstGeom>
        </p:spPr>
        <p:txBody>
          <a:bodyPr vert="horz" wrap="square" lIns="0" tIns="13335" rIns="0" bIns="0" rtlCol="0">
            <a:spAutoFit/>
          </a:bodyPr>
          <a:lstStyle/>
          <a:p>
            <a:pPr marL="38100">
              <a:lnSpc>
                <a:spcPct val="100000"/>
              </a:lnSpc>
              <a:spcBef>
                <a:spcPts val="105"/>
              </a:spcBef>
            </a:pPr>
            <a:r>
              <a:rPr b="1" spc="-775" dirty="0">
                <a:solidFill>
                  <a:srgbClr val="000000"/>
                </a:solidFill>
                <a:latin typeface="Calibri"/>
                <a:cs typeface="Calibri"/>
              </a:rPr>
              <a:t>Exa</a:t>
            </a:r>
            <a:r>
              <a:rPr sz="6600" spc="-1162" baseline="-14520" dirty="0"/>
              <a:t>E</a:t>
            </a:r>
            <a:r>
              <a:rPr sz="4400" b="1" spc="-775" dirty="0">
                <a:solidFill>
                  <a:srgbClr val="000000"/>
                </a:solidFill>
                <a:latin typeface="Calibri"/>
                <a:cs typeface="Calibri"/>
              </a:rPr>
              <a:t>m</a:t>
            </a:r>
            <a:r>
              <a:rPr sz="6600" spc="-1162" baseline="-14520" dirty="0"/>
              <a:t>x</a:t>
            </a:r>
            <a:r>
              <a:rPr sz="4400" b="1" spc="-775" dirty="0">
                <a:solidFill>
                  <a:srgbClr val="000000"/>
                </a:solidFill>
                <a:latin typeface="Calibri"/>
                <a:cs typeface="Calibri"/>
              </a:rPr>
              <a:t>p</a:t>
            </a:r>
            <a:r>
              <a:rPr sz="6600" spc="-1162" baseline="-14520" dirty="0"/>
              <a:t>a</a:t>
            </a:r>
            <a:r>
              <a:rPr sz="4400" b="1" spc="-775" dirty="0">
                <a:solidFill>
                  <a:srgbClr val="000000"/>
                </a:solidFill>
                <a:latin typeface="Calibri"/>
                <a:cs typeface="Calibri"/>
              </a:rPr>
              <a:t>le</a:t>
            </a:r>
            <a:r>
              <a:rPr sz="6600" spc="-1162" baseline="-14520" dirty="0"/>
              <a:t>mple</a:t>
            </a:r>
            <a:endParaRPr sz="6600" baseline="-1452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9206" y="214312"/>
            <a:ext cx="8672839" cy="664368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33489"/>
            <a:ext cx="9026769" cy="667445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51432" y="1600200"/>
            <a:ext cx="6041136" cy="452628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347216" y="221868"/>
            <a:ext cx="2444496" cy="67119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410588" y="211327"/>
            <a:ext cx="2363342" cy="60744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299972" y="746759"/>
            <a:ext cx="2520695" cy="146303"/>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373250" y="787145"/>
            <a:ext cx="2418715" cy="0"/>
          </a:xfrm>
          <a:custGeom>
            <a:avLst/>
            <a:gdLst/>
            <a:ahLst/>
            <a:cxnLst/>
            <a:rect l="l" t="t" r="r" b="b"/>
            <a:pathLst>
              <a:path w="2418715">
                <a:moveTo>
                  <a:pt x="0" y="0"/>
                </a:moveTo>
                <a:lnTo>
                  <a:pt x="2418588" y="0"/>
                </a:lnTo>
              </a:path>
            </a:pathLst>
          </a:custGeom>
          <a:ln w="44196">
            <a:solidFill>
              <a:srgbClr val="4F81BC"/>
            </a:solidFill>
          </a:ln>
        </p:spPr>
        <p:txBody>
          <a:bodyPr wrap="square" lIns="0" tIns="0" rIns="0" bIns="0" rtlCol="0"/>
          <a:lstStyle/>
          <a:p>
            <a:endParaRPr/>
          </a:p>
        </p:txBody>
      </p:sp>
      <p:sp>
        <p:nvSpPr>
          <p:cNvPr id="7" name="object 7"/>
          <p:cNvSpPr/>
          <p:nvPr/>
        </p:nvSpPr>
        <p:spPr>
          <a:xfrm>
            <a:off x="1373250" y="765048"/>
            <a:ext cx="2418715" cy="44450"/>
          </a:xfrm>
          <a:custGeom>
            <a:avLst/>
            <a:gdLst/>
            <a:ahLst/>
            <a:cxnLst/>
            <a:rect l="l" t="t" r="r" b="b"/>
            <a:pathLst>
              <a:path w="2418715" h="44450">
                <a:moveTo>
                  <a:pt x="0" y="0"/>
                </a:moveTo>
                <a:lnTo>
                  <a:pt x="604647" y="0"/>
                </a:lnTo>
                <a:lnTo>
                  <a:pt x="1209294" y="0"/>
                </a:lnTo>
                <a:lnTo>
                  <a:pt x="1813941" y="0"/>
                </a:lnTo>
                <a:lnTo>
                  <a:pt x="2418588" y="0"/>
                </a:lnTo>
                <a:lnTo>
                  <a:pt x="2418588" y="44196"/>
                </a:lnTo>
                <a:lnTo>
                  <a:pt x="1813941" y="44196"/>
                </a:lnTo>
                <a:lnTo>
                  <a:pt x="1209294" y="44196"/>
                </a:lnTo>
                <a:lnTo>
                  <a:pt x="604647" y="44196"/>
                </a:lnTo>
                <a:lnTo>
                  <a:pt x="0" y="44196"/>
                </a:lnTo>
                <a:lnTo>
                  <a:pt x="0" y="0"/>
                </a:lnTo>
                <a:close/>
              </a:path>
            </a:pathLst>
          </a:custGeom>
          <a:ln w="19812">
            <a:solidFill>
              <a:srgbClr val="FDFDFD"/>
            </a:solidFill>
          </a:ln>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78739" y="574294"/>
            <a:ext cx="8689340" cy="3636010"/>
          </a:xfrm>
          <a:prstGeom prst="rect">
            <a:avLst/>
          </a:prstGeom>
        </p:spPr>
        <p:txBody>
          <a:bodyPr vert="horz" wrap="square" lIns="0" tIns="13335" rIns="0" bIns="0" rtlCol="0">
            <a:spAutoFit/>
          </a:bodyPr>
          <a:lstStyle/>
          <a:p>
            <a:pPr marL="355600" marR="75565" indent="-342900">
              <a:lnSpc>
                <a:spcPct val="100000"/>
              </a:lnSpc>
              <a:spcBef>
                <a:spcPts val="105"/>
              </a:spcBef>
              <a:buFont typeface="Arial"/>
              <a:buChar char="•"/>
              <a:tabLst>
                <a:tab pos="354965" algn="l"/>
                <a:tab pos="355600" algn="l"/>
              </a:tabLst>
            </a:pPr>
            <a:r>
              <a:rPr sz="3200" b="1" spc="15" dirty="0">
                <a:latin typeface="Arial"/>
                <a:cs typeface="Arial"/>
              </a:rPr>
              <a:t>In </a:t>
            </a:r>
            <a:r>
              <a:rPr sz="3200" b="1" spc="-114" dirty="0">
                <a:latin typeface="Arial"/>
                <a:cs typeface="Arial"/>
              </a:rPr>
              <a:t>this </a:t>
            </a:r>
            <a:r>
              <a:rPr sz="3200" b="1" spc="-120" dirty="0">
                <a:latin typeface="Arial"/>
                <a:cs typeface="Arial"/>
              </a:rPr>
              <a:t>case </a:t>
            </a:r>
            <a:r>
              <a:rPr sz="3200" b="1" dirty="0">
                <a:latin typeface="Arial"/>
                <a:cs typeface="Arial"/>
              </a:rPr>
              <a:t>dominant </a:t>
            </a:r>
            <a:r>
              <a:rPr sz="3200" b="1" spc="-20" dirty="0">
                <a:latin typeface="Arial"/>
                <a:cs typeface="Arial"/>
              </a:rPr>
              <a:t>alleles </a:t>
            </a:r>
            <a:r>
              <a:rPr sz="3200" b="1" spc="-25" dirty="0">
                <a:latin typeface="Arial"/>
                <a:cs typeface="Arial"/>
              </a:rPr>
              <a:t>on </a:t>
            </a:r>
            <a:r>
              <a:rPr sz="3200" b="1" spc="-10" dirty="0">
                <a:latin typeface="Arial"/>
                <a:cs typeface="Arial"/>
              </a:rPr>
              <a:t>both </a:t>
            </a:r>
            <a:r>
              <a:rPr sz="3200" b="1" spc="-160" dirty="0">
                <a:latin typeface="Arial"/>
                <a:cs typeface="Arial"/>
              </a:rPr>
              <a:t>locus  </a:t>
            </a:r>
            <a:r>
              <a:rPr sz="3200" b="1" spc="105" dirty="0">
                <a:latin typeface="Arial"/>
                <a:cs typeface="Arial"/>
              </a:rPr>
              <a:t>are </a:t>
            </a:r>
            <a:r>
              <a:rPr sz="3200" b="1" spc="25" dirty="0">
                <a:latin typeface="Arial"/>
                <a:cs typeface="Arial"/>
              </a:rPr>
              <a:t>required </a:t>
            </a:r>
            <a:r>
              <a:rPr sz="3200" b="1" spc="-90" dirty="0">
                <a:latin typeface="Arial"/>
                <a:cs typeface="Arial"/>
              </a:rPr>
              <a:t>hence </a:t>
            </a:r>
            <a:r>
              <a:rPr sz="3200" b="1" spc="90" dirty="0">
                <a:latin typeface="Arial"/>
                <a:cs typeface="Arial"/>
              </a:rPr>
              <a:t>wherever </a:t>
            </a:r>
            <a:r>
              <a:rPr sz="3200" b="1" spc="-40" dirty="0">
                <a:latin typeface="Arial"/>
                <a:cs typeface="Arial"/>
              </a:rPr>
              <a:t>A </a:t>
            </a:r>
            <a:r>
              <a:rPr sz="3200" b="1" spc="55" dirty="0">
                <a:latin typeface="Arial"/>
                <a:cs typeface="Arial"/>
              </a:rPr>
              <a:t>and </a:t>
            </a:r>
            <a:r>
              <a:rPr sz="3200" b="1" spc="-335" dirty="0">
                <a:latin typeface="Arial"/>
                <a:cs typeface="Arial"/>
              </a:rPr>
              <a:t>B </a:t>
            </a:r>
            <a:r>
              <a:rPr sz="3200" b="1" spc="-15" dirty="0">
                <a:latin typeface="Arial"/>
                <a:cs typeface="Arial"/>
              </a:rPr>
              <a:t>both  </a:t>
            </a:r>
            <a:r>
              <a:rPr sz="3200" b="1" spc="105" dirty="0">
                <a:latin typeface="Arial"/>
                <a:cs typeface="Arial"/>
              </a:rPr>
              <a:t>are </a:t>
            </a:r>
            <a:r>
              <a:rPr sz="3200" b="1" spc="-35" dirty="0">
                <a:latin typeface="Arial"/>
                <a:cs typeface="Arial"/>
              </a:rPr>
              <a:t>present </a:t>
            </a:r>
            <a:r>
              <a:rPr sz="3200" b="1" spc="35" dirty="0">
                <a:latin typeface="Arial"/>
                <a:cs typeface="Arial"/>
              </a:rPr>
              <a:t>they </a:t>
            </a:r>
            <a:r>
              <a:rPr sz="3200" b="1" spc="-55" dirty="0">
                <a:latin typeface="Arial"/>
                <a:cs typeface="Arial"/>
              </a:rPr>
              <a:t>result </a:t>
            </a:r>
            <a:r>
              <a:rPr sz="3200" b="1" spc="-20" dirty="0">
                <a:latin typeface="Arial"/>
                <a:cs typeface="Arial"/>
              </a:rPr>
              <a:t>into </a:t>
            </a:r>
            <a:r>
              <a:rPr sz="3200" b="1" spc="10" dirty="0">
                <a:latin typeface="Arial"/>
                <a:cs typeface="Arial"/>
              </a:rPr>
              <a:t>purple </a:t>
            </a:r>
            <a:r>
              <a:rPr sz="3200" b="1" spc="-45" dirty="0">
                <a:latin typeface="Arial"/>
                <a:cs typeface="Arial"/>
              </a:rPr>
              <a:t>effect  </a:t>
            </a:r>
            <a:r>
              <a:rPr sz="3200" b="1" spc="-15" dirty="0">
                <a:latin typeface="Arial"/>
                <a:cs typeface="Arial"/>
              </a:rPr>
              <a:t>masking </a:t>
            </a:r>
            <a:r>
              <a:rPr sz="3200" b="1" spc="-10" dirty="0">
                <a:latin typeface="Arial"/>
                <a:cs typeface="Arial"/>
              </a:rPr>
              <a:t>the</a:t>
            </a:r>
            <a:r>
              <a:rPr sz="3200" b="1" spc="-25" dirty="0">
                <a:latin typeface="Arial"/>
                <a:cs typeface="Arial"/>
              </a:rPr>
              <a:t> </a:t>
            </a:r>
            <a:r>
              <a:rPr sz="3200" b="1" spc="30" dirty="0">
                <a:latin typeface="Arial"/>
                <a:cs typeface="Arial"/>
              </a:rPr>
              <a:t>white.</a:t>
            </a:r>
            <a:endParaRPr sz="3200">
              <a:latin typeface="Arial"/>
              <a:cs typeface="Arial"/>
            </a:endParaRPr>
          </a:p>
          <a:p>
            <a:pPr>
              <a:lnSpc>
                <a:spcPct val="100000"/>
              </a:lnSpc>
              <a:spcBef>
                <a:spcPts val="30"/>
              </a:spcBef>
              <a:buFont typeface="Arial"/>
              <a:buChar char="•"/>
            </a:pPr>
            <a:endParaRPr sz="4650">
              <a:latin typeface="Times New Roman"/>
              <a:cs typeface="Times New Roman"/>
            </a:endParaRPr>
          </a:p>
          <a:p>
            <a:pPr marL="355600" marR="5080" indent="-342900">
              <a:lnSpc>
                <a:spcPct val="100000"/>
              </a:lnSpc>
              <a:buFont typeface="Arial"/>
              <a:buChar char="•"/>
              <a:tabLst>
                <a:tab pos="354965" algn="l"/>
                <a:tab pos="355600" algn="l"/>
              </a:tabLst>
            </a:pPr>
            <a:r>
              <a:rPr sz="3200" b="1" spc="-225" dirty="0">
                <a:latin typeface="Arial"/>
                <a:cs typeface="Arial"/>
              </a:rPr>
              <a:t>This </a:t>
            </a:r>
            <a:r>
              <a:rPr sz="3200" b="1" spc="-185" dirty="0">
                <a:latin typeface="Arial"/>
                <a:cs typeface="Arial"/>
              </a:rPr>
              <a:t>is </a:t>
            </a:r>
            <a:r>
              <a:rPr sz="3200" b="1" spc="-70" dirty="0">
                <a:latin typeface="Arial"/>
                <a:cs typeface="Arial"/>
              </a:rPr>
              <a:t>because </a:t>
            </a:r>
            <a:r>
              <a:rPr sz="3200" b="1" spc="-35" dirty="0">
                <a:latin typeface="Arial"/>
                <a:cs typeface="Arial"/>
              </a:rPr>
              <a:t>A </a:t>
            </a:r>
            <a:r>
              <a:rPr sz="3200" b="1" spc="50" dirty="0">
                <a:latin typeface="Arial"/>
                <a:cs typeface="Arial"/>
              </a:rPr>
              <a:t>and </a:t>
            </a:r>
            <a:r>
              <a:rPr sz="3200" b="1" spc="-330" dirty="0">
                <a:latin typeface="Arial"/>
                <a:cs typeface="Arial"/>
              </a:rPr>
              <a:t>B </a:t>
            </a:r>
            <a:r>
              <a:rPr sz="3200" b="1" spc="-20" dirty="0">
                <a:latin typeface="Arial"/>
                <a:cs typeface="Arial"/>
              </a:rPr>
              <a:t>alleles </a:t>
            </a:r>
            <a:r>
              <a:rPr sz="3200" b="1" spc="5" dirty="0">
                <a:latin typeface="Arial"/>
                <a:cs typeface="Arial"/>
              </a:rPr>
              <a:t>modified </a:t>
            </a:r>
            <a:r>
              <a:rPr sz="3200" b="1" spc="-10" dirty="0">
                <a:latin typeface="Arial"/>
                <a:cs typeface="Arial"/>
              </a:rPr>
              <a:t>the  </a:t>
            </a:r>
            <a:r>
              <a:rPr sz="3200" b="1" spc="-110" dirty="0">
                <a:latin typeface="Arial"/>
                <a:cs typeface="Arial"/>
              </a:rPr>
              <a:t>colorless </a:t>
            </a:r>
            <a:r>
              <a:rPr sz="3200" b="1" spc="-55" dirty="0">
                <a:latin typeface="Arial"/>
                <a:cs typeface="Arial"/>
              </a:rPr>
              <a:t>precursor </a:t>
            </a:r>
            <a:r>
              <a:rPr sz="3200" b="1" spc="95" dirty="0">
                <a:latin typeface="Arial"/>
                <a:cs typeface="Arial"/>
              </a:rPr>
              <a:t>by </a:t>
            </a:r>
            <a:r>
              <a:rPr sz="3200" b="1" spc="-15" dirty="0">
                <a:latin typeface="Arial"/>
                <a:cs typeface="Arial"/>
              </a:rPr>
              <a:t>showing </a:t>
            </a:r>
            <a:r>
              <a:rPr sz="3200" b="1" dirty="0">
                <a:latin typeface="Arial"/>
                <a:cs typeface="Arial"/>
              </a:rPr>
              <a:t>their</a:t>
            </a:r>
            <a:r>
              <a:rPr sz="3200" b="1" spc="-50" dirty="0">
                <a:latin typeface="Arial"/>
                <a:cs typeface="Arial"/>
              </a:rPr>
              <a:t> </a:t>
            </a:r>
            <a:r>
              <a:rPr sz="3200" b="1" spc="-85" dirty="0">
                <a:latin typeface="Arial"/>
                <a:cs typeface="Arial"/>
              </a:rPr>
              <a:t>effects</a:t>
            </a:r>
            <a:endParaRPr sz="32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2037" y="216777"/>
            <a:ext cx="7832241" cy="114165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265170" y="402082"/>
            <a:ext cx="2162810" cy="696595"/>
          </a:xfrm>
          <a:prstGeom prst="rect">
            <a:avLst/>
          </a:prstGeom>
        </p:spPr>
        <p:txBody>
          <a:bodyPr vert="horz" wrap="square" lIns="0" tIns="13335" rIns="0" bIns="0" rtlCol="0">
            <a:spAutoFit/>
          </a:bodyPr>
          <a:lstStyle/>
          <a:p>
            <a:pPr marL="12700">
              <a:lnSpc>
                <a:spcPct val="100000"/>
              </a:lnSpc>
              <a:spcBef>
                <a:spcPts val="105"/>
              </a:spcBef>
            </a:pPr>
            <a:r>
              <a:rPr b="1" spc="10" dirty="0">
                <a:latin typeface="Gabriola"/>
                <a:cs typeface="Gabriola"/>
              </a:rPr>
              <a:t>i</a:t>
            </a:r>
            <a:r>
              <a:rPr b="1" spc="-5" dirty="0">
                <a:latin typeface="Gabriola"/>
                <a:cs typeface="Gabriola"/>
              </a:rPr>
              <a:t>n</a:t>
            </a:r>
            <a:r>
              <a:rPr b="1" spc="15" dirty="0">
                <a:latin typeface="Gabriola"/>
                <a:cs typeface="Gabriola"/>
              </a:rPr>
              <a:t>t</a:t>
            </a:r>
            <a:r>
              <a:rPr b="1" spc="-5" dirty="0">
                <a:latin typeface="Gabriola"/>
                <a:cs typeface="Gabriola"/>
              </a:rPr>
              <a:t>r</a:t>
            </a:r>
            <a:r>
              <a:rPr b="1" dirty="0">
                <a:latin typeface="Gabriola"/>
                <a:cs typeface="Gabriola"/>
              </a:rPr>
              <a:t>o</a:t>
            </a:r>
            <a:r>
              <a:rPr b="1" spc="-5" dirty="0">
                <a:latin typeface="Gabriola"/>
                <a:cs typeface="Gabriola"/>
              </a:rPr>
              <a:t>d</a:t>
            </a:r>
            <a:r>
              <a:rPr b="1" spc="5" dirty="0">
                <a:latin typeface="Gabriola"/>
                <a:cs typeface="Gabriola"/>
              </a:rPr>
              <a:t>u</a:t>
            </a:r>
            <a:r>
              <a:rPr b="1" dirty="0">
                <a:latin typeface="Gabriola"/>
                <a:cs typeface="Gabriola"/>
              </a:rPr>
              <a:t>c</a:t>
            </a:r>
            <a:r>
              <a:rPr b="1" spc="15" dirty="0">
                <a:latin typeface="Gabriola"/>
                <a:cs typeface="Gabriola"/>
              </a:rPr>
              <a:t>t</a:t>
            </a:r>
            <a:r>
              <a:rPr b="1" spc="-10" dirty="0">
                <a:latin typeface="Gabriola"/>
                <a:cs typeface="Gabriola"/>
              </a:rPr>
              <a:t>io</a:t>
            </a:r>
            <a:r>
              <a:rPr b="1" spc="35" dirty="0">
                <a:latin typeface="Gabriola"/>
                <a:cs typeface="Gabriola"/>
              </a:rPr>
              <a:t>n</a:t>
            </a:r>
          </a:p>
        </p:txBody>
      </p:sp>
      <p:sp>
        <p:nvSpPr>
          <p:cNvPr id="4" name="object 4"/>
          <p:cNvSpPr/>
          <p:nvPr/>
        </p:nvSpPr>
        <p:spPr>
          <a:xfrm>
            <a:off x="0" y="1344166"/>
            <a:ext cx="9143999" cy="274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371598"/>
            <a:ext cx="9144000" cy="5486398"/>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1371598"/>
            <a:ext cx="9144000" cy="5486400"/>
          </a:xfrm>
          <a:custGeom>
            <a:avLst/>
            <a:gdLst/>
            <a:ahLst/>
            <a:cxnLst/>
            <a:rect l="l" t="t" r="r" b="b"/>
            <a:pathLst>
              <a:path w="9144000" h="5486400">
                <a:moveTo>
                  <a:pt x="9144000" y="5486398"/>
                </a:moveTo>
                <a:lnTo>
                  <a:pt x="9144000" y="0"/>
                </a:lnTo>
                <a:lnTo>
                  <a:pt x="0" y="0"/>
                </a:lnTo>
                <a:lnTo>
                  <a:pt x="0" y="5486398"/>
                </a:lnTo>
              </a:path>
            </a:pathLst>
          </a:custGeom>
          <a:ln w="9144">
            <a:solidFill>
              <a:srgbClr val="46AAC5"/>
            </a:solidFill>
          </a:ln>
        </p:spPr>
        <p:txBody>
          <a:bodyPr wrap="square" lIns="0" tIns="0" rIns="0" bIns="0" rtlCol="0"/>
          <a:lstStyle/>
          <a:p>
            <a:endParaRPr/>
          </a:p>
        </p:txBody>
      </p:sp>
      <p:sp>
        <p:nvSpPr>
          <p:cNvPr id="7" name="object 7"/>
          <p:cNvSpPr txBox="1"/>
          <p:nvPr/>
        </p:nvSpPr>
        <p:spPr>
          <a:xfrm>
            <a:off x="78739" y="1524000"/>
            <a:ext cx="8825230" cy="5073825"/>
          </a:xfrm>
          <a:prstGeom prst="rect">
            <a:avLst/>
          </a:prstGeom>
        </p:spPr>
        <p:txBody>
          <a:bodyPr vert="horz" wrap="square" lIns="0" tIns="13335" rIns="0" bIns="0" rtlCol="0">
            <a:spAutoFit/>
          </a:bodyPr>
          <a:lstStyle/>
          <a:p>
            <a:pPr marL="12700" marR="454659" algn="just">
              <a:lnSpc>
                <a:spcPct val="150000"/>
              </a:lnSpc>
              <a:spcBef>
                <a:spcPts val="105"/>
              </a:spcBef>
            </a:pPr>
            <a:r>
              <a:rPr sz="2400" dirty="0">
                <a:latin typeface="Arial" pitchFamily="34" charset="0"/>
                <a:cs typeface="Arial" pitchFamily="34" charset="0"/>
              </a:rPr>
              <a:t>Epistasis </a:t>
            </a:r>
            <a:r>
              <a:rPr sz="2400" spc="-10" dirty="0">
                <a:latin typeface="Arial" pitchFamily="34" charset="0"/>
                <a:cs typeface="Arial" pitchFamily="34" charset="0"/>
              </a:rPr>
              <a:t>is </a:t>
            </a:r>
            <a:r>
              <a:rPr sz="2400" dirty="0">
                <a:latin typeface="Arial" pitchFamily="34" charset="0"/>
                <a:cs typeface="Arial" pitchFamily="34" charset="0"/>
              </a:rPr>
              <a:t>a Greek word </a:t>
            </a:r>
            <a:r>
              <a:rPr sz="2400" spc="-5" dirty="0">
                <a:latin typeface="Arial" pitchFamily="34" charset="0"/>
                <a:cs typeface="Arial" pitchFamily="34" charset="0"/>
              </a:rPr>
              <a:t>that means</a:t>
            </a:r>
            <a:r>
              <a:rPr sz="2400" spc="-75" dirty="0">
                <a:latin typeface="Arial" pitchFamily="34" charset="0"/>
                <a:cs typeface="Arial" pitchFamily="34" charset="0"/>
              </a:rPr>
              <a:t> </a:t>
            </a:r>
            <a:r>
              <a:rPr sz="2400" spc="-5">
                <a:latin typeface="Arial" pitchFamily="34" charset="0"/>
                <a:cs typeface="Arial" pitchFamily="34" charset="0"/>
              </a:rPr>
              <a:t>standing  </a:t>
            </a:r>
            <a:r>
              <a:rPr sz="2400" smtClean="0">
                <a:latin typeface="Arial" pitchFamily="34" charset="0"/>
                <a:cs typeface="Arial" pitchFamily="34" charset="0"/>
              </a:rPr>
              <a:t>over.</a:t>
            </a:r>
            <a:r>
              <a:rPr lang="en-US" sz="2400" dirty="0" smtClean="0">
                <a:latin typeface="Arial" pitchFamily="34" charset="0"/>
                <a:cs typeface="Arial" pitchFamily="34" charset="0"/>
              </a:rPr>
              <a:t> </a:t>
            </a:r>
            <a:r>
              <a:rPr sz="2400" smtClean="0">
                <a:latin typeface="Arial" pitchFamily="34" charset="0"/>
                <a:cs typeface="Arial" pitchFamily="34" charset="0"/>
              </a:rPr>
              <a:t>Bateson </a:t>
            </a:r>
            <a:r>
              <a:rPr sz="2400" dirty="0">
                <a:latin typeface="Arial" pitchFamily="34" charset="0"/>
                <a:cs typeface="Arial" pitchFamily="34" charset="0"/>
              </a:rPr>
              <a:t>used it </a:t>
            </a:r>
            <a:r>
              <a:rPr sz="2400" spc="-10" dirty="0">
                <a:latin typeface="Arial" pitchFamily="34" charset="0"/>
                <a:cs typeface="Arial" pitchFamily="34" charset="0"/>
              </a:rPr>
              <a:t>to </a:t>
            </a:r>
            <a:r>
              <a:rPr sz="2400" spc="-5" dirty="0">
                <a:latin typeface="Arial" pitchFamily="34" charset="0"/>
                <a:cs typeface="Arial" pitchFamily="34" charset="0"/>
              </a:rPr>
              <a:t>describe </a:t>
            </a:r>
            <a:r>
              <a:rPr sz="2400" dirty="0">
                <a:latin typeface="Arial" pitchFamily="34" charset="0"/>
                <a:cs typeface="Arial" pitchFamily="34" charset="0"/>
              </a:rPr>
              <a:t>the masking  </a:t>
            </a:r>
            <a:r>
              <a:rPr sz="2400" spc="-10" dirty="0">
                <a:latin typeface="Arial" pitchFamily="34" charset="0"/>
                <a:cs typeface="Arial" pitchFamily="34" charset="0"/>
              </a:rPr>
              <a:t>effect </a:t>
            </a:r>
            <a:r>
              <a:rPr sz="2400" dirty="0">
                <a:latin typeface="Arial" pitchFamily="34" charset="0"/>
                <a:cs typeface="Arial" pitchFamily="34" charset="0"/>
              </a:rPr>
              <a:t>in</a:t>
            </a:r>
            <a:r>
              <a:rPr sz="2400" spc="-30" dirty="0">
                <a:latin typeface="Arial" pitchFamily="34" charset="0"/>
                <a:cs typeface="Arial" pitchFamily="34" charset="0"/>
              </a:rPr>
              <a:t> </a:t>
            </a:r>
            <a:r>
              <a:rPr sz="2400" spc="-5">
                <a:latin typeface="Arial" pitchFamily="34" charset="0"/>
                <a:cs typeface="Arial" pitchFamily="34" charset="0"/>
              </a:rPr>
              <a:t>1909</a:t>
            </a:r>
            <a:r>
              <a:rPr sz="2400" spc="-5" smtClean="0">
                <a:latin typeface="Arial" pitchFamily="34" charset="0"/>
                <a:cs typeface="Arial" pitchFamily="34" charset="0"/>
              </a:rPr>
              <a:t>.</a:t>
            </a:r>
            <a:r>
              <a:rPr lang="en-US" sz="2400" spc="-5" dirty="0" smtClean="0">
                <a:latin typeface="Arial" pitchFamily="34" charset="0"/>
                <a:cs typeface="Arial" pitchFamily="34" charset="0"/>
              </a:rPr>
              <a:t> </a:t>
            </a:r>
          </a:p>
          <a:p>
            <a:pPr marL="12700" marR="454659" algn="just">
              <a:lnSpc>
                <a:spcPct val="150000"/>
              </a:lnSpc>
              <a:spcBef>
                <a:spcPts val="105"/>
              </a:spcBef>
            </a:pPr>
            <a:r>
              <a:rPr lang="en-US" sz="2400" spc="-5" dirty="0" smtClean="0">
                <a:latin typeface="Arial" pitchFamily="34" charset="0"/>
                <a:cs typeface="Arial" pitchFamily="34" charset="0"/>
              </a:rPr>
              <a:t>Definition of </a:t>
            </a:r>
            <a:r>
              <a:rPr lang="en-US" sz="2400" spc="-5" dirty="0" err="1" smtClean="0">
                <a:latin typeface="Arial" pitchFamily="34" charset="0"/>
                <a:cs typeface="Arial" pitchFamily="34" charset="0"/>
              </a:rPr>
              <a:t>epistasis</a:t>
            </a:r>
            <a:r>
              <a:rPr lang="en-US" sz="2400" spc="-5" dirty="0" smtClean="0">
                <a:latin typeface="Arial" pitchFamily="34" charset="0"/>
                <a:cs typeface="Arial" pitchFamily="34" charset="0"/>
              </a:rPr>
              <a:t>: </a:t>
            </a:r>
            <a:r>
              <a:rPr lang="en-US" sz="2400" dirty="0" smtClean="0">
                <a:latin typeface="Arial" pitchFamily="34" charset="0"/>
                <a:cs typeface="Arial" pitchFamily="34" charset="0"/>
              </a:rPr>
              <a:t>"</a:t>
            </a:r>
            <a:r>
              <a:rPr sz="2400" smtClean="0">
                <a:latin typeface="Arial" pitchFamily="34" charset="0"/>
                <a:cs typeface="Arial" pitchFamily="34" charset="0"/>
              </a:rPr>
              <a:t>An</a:t>
            </a:r>
            <a:r>
              <a:rPr sz="2400" spc="20" smtClean="0">
                <a:latin typeface="Arial" pitchFamily="34" charset="0"/>
                <a:cs typeface="Arial" pitchFamily="34" charset="0"/>
              </a:rPr>
              <a:t> </a:t>
            </a:r>
            <a:r>
              <a:rPr sz="2400" spc="-5">
                <a:latin typeface="Arial" pitchFamily="34" charset="0"/>
                <a:cs typeface="Arial" pitchFamily="34" charset="0"/>
              </a:rPr>
              <a:t>interaction</a:t>
            </a:r>
            <a:r>
              <a:rPr sz="2400" spc="5">
                <a:latin typeface="Arial" pitchFamily="34" charset="0"/>
                <a:cs typeface="Arial" pitchFamily="34" charset="0"/>
              </a:rPr>
              <a:t> </a:t>
            </a:r>
            <a:r>
              <a:rPr sz="2400" spc="-5" smtClean="0">
                <a:latin typeface="Arial" pitchFamily="34" charset="0"/>
                <a:cs typeface="Arial" pitchFamily="34" charset="0"/>
              </a:rPr>
              <a:t>between</a:t>
            </a:r>
            <a:r>
              <a:rPr lang="en-US" sz="2400" spc="-5" dirty="0" smtClean="0">
                <a:latin typeface="Arial" pitchFamily="34" charset="0"/>
                <a:cs typeface="Arial" pitchFamily="34" charset="0"/>
              </a:rPr>
              <a:t> </a:t>
            </a:r>
            <a:r>
              <a:rPr sz="2400" smtClean="0">
                <a:latin typeface="Arial" pitchFamily="34" charset="0"/>
                <a:cs typeface="Arial" pitchFamily="34" charset="0"/>
              </a:rPr>
              <a:t>a </a:t>
            </a:r>
            <a:r>
              <a:rPr sz="2400" spc="-5" dirty="0">
                <a:latin typeface="Arial" pitchFamily="34" charset="0"/>
                <a:cs typeface="Arial" pitchFamily="34" charset="0"/>
              </a:rPr>
              <a:t>pair </a:t>
            </a:r>
            <a:r>
              <a:rPr sz="2400" spc="-5">
                <a:latin typeface="Arial" pitchFamily="34" charset="0"/>
                <a:cs typeface="Arial" pitchFamily="34" charset="0"/>
              </a:rPr>
              <a:t>of </a:t>
            </a:r>
            <a:r>
              <a:rPr lang="en-US" sz="2400" spc="-5" dirty="0" smtClean="0">
                <a:latin typeface="Arial" pitchFamily="34" charset="0"/>
                <a:cs typeface="Arial" pitchFamily="34" charset="0"/>
              </a:rPr>
              <a:t>genes </a:t>
            </a:r>
            <a:r>
              <a:rPr lang="en-US" sz="2400" dirty="0" smtClean="0">
                <a:latin typeface="Arial" pitchFamily="34" charset="0"/>
                <a:cs typeface="Arial" pitchFamily="34" charset="0"/>
              </a:rPr>
              <a:t>where an </a:t>
            </a:r>
            <a:r>
              <a:rPr lang="en-US" sz="2400" spc="-5" dirty="0" smtClean="0">
                <a:latin typeface="Arial" pitchFamily="34" charset="0"/>
                <a:cs typeface="Arial" pitchFamily="34" charset="0"/>
              </a:rPr>
              <a:t>allele </a:t>
            </a:r>
            <a:r>
              <a:rPr lang="en-US" sz="2400" dirty="0" smtClean="0">
                <a:latin typeface="Arial" pitchFamily="34" charset="0"/>
                <a:cs typeface="Arial" pitchFamily="34" charset="0"/>
              </a:rPr>
              <a:t>of  </a:t>
            </a:r>
            <a:r>
              <a:rPr lang="en-US" sz="2400" spc="-5" dirty="0" smtClean="0">
                <a:latin typeface="Arial" pitchFamily="34" charset="0"/>
                <a:cs typeface="Arial" pitchFamily="34" charset="0"/>
              </a:rPr>
              <a:t>one </a:t>
            </a:r>
            <a:r>
              <a:rPr lang="en-US" sz="2400" spc="-10" dirty="0" smtClean="0">
                <a:latin typeface="Arial" pitchFamily="34" charset="0"/>
                <a:cs typeface="Arial" pitchFamily="34" charset="0"/>
              </a:rPr>
              <a:t>gene </a:t>
            </a:r>
            <a:r>
              <a:rPr lang="en-US" sz="2400" spc="-5" dirty="0" smtClean="0">
                <a:latin typeface="Arial" pitchFamily="34" charset="0"/>
                <a:cs typeface="Arial" pitchFamily="34" charset="0"/>
              </a:rPr>
              <a:t>hides or </a:t>
            </a:r>
            <a:r>
              <a:rPr lang="en-US" sz="2400" dirty="0" smtClean="0">
                <a:latin typeface="Arial" pitchFamily="34" charset="0"/>
                <a:cs typeface="Arial" pitchFamily="34" charset="0"/>
              </a:rPr>
              <a:t>masks the  visible </a:t>
            </a:r>
            <a:r>
              <a:rPr lang="en-US" sz="2400" spc="-5" dirty="0" smtClean="0">
                <a:latin typeface="Arial" pitchFamily="34" charset="0"/>
                <a:cs typeface="Arial" pitchFamily="34" charset="0"/>
              </a:rPr>
              <a:t>output, </a:t>
            </a:r>
            <a:r>
              <a:rPr lang="en-US" sz="2400" dirty="0" smtClean="0">
                <a:latin typeface="Arial" pitchFamily="34" charset="0"/>
                <a:cs typeface="Arial" pitchFamily="34" charset="0"/>
              </a:rPr>
              <a:t>or </a:t>
            </a:r>
            <a:r>
              <a:rPr lang="en-US" sz="2400" spc="-5" dirty="0" smtClean="0">
                <a:latin typeface="Arial" pitchFamily="34" charset="0"/>
                <a:cs typeface="Arial" pitchFamily="34" charset="0"/>
              </a:rPr>
              <a:t>phenotypic expression </a:t>
            </a:r>
            <a:r>
              <a:rPr lang="en-US" sz="2400" dirty="0" smtClean="0">
                <a:latin typeface="Arial" pitchFamily="34" charset="0"/>
                <a:cs typeface="Arial" pitchFamily="34" charset="0"/>
              </a:rPr>
              <a:t>of </a:t>
            </a:r>
            <a:r>
              <a:rPr lang="en-US" sz="2400" spc="-5" dirty="0" smtClean="0">
                <a:latin typeface="Arial" pitchFamily="34" charset="0"/>
                <a:cs typeface="Arial" pitchFamily="34" charset="0"/>
              </a:rPr>
              <a:t>another gene at  another locus”</a:t>
            </a:r>
            <a:endParaRPr sz="2400">
              <a:latin typeface="Arial" pitchFamily="34" charset="0"/>
              <a:cs typeface="Arial" pitchFamily="34" charset="0"/>
            </a:endParaRPr>
          </a:p>
          <a:p>
            <a:pPr marL="12700" algn="just">
              <a:lnSpc>
                <a:spcPct val="150000"/>
              </a:lnSpc>
              <a:spcBef>
                <a:spcPts val="770"/>
              </a:spcBef>
            </a:pPr>
            <a:r>
              <a:rPr sz="2400" spc="-5" dirty="0">
                <a:latin typeface="Arial" pitchFamily="34" charset="0"/>
                <a:cs typeface="Arial" pitchFamily="34" charset="0"/>
              </a:rPr>
              <a:t>Genes </a:t>
            </a:r>
            <a:r>
              <a:rPr sz="2400" dirty="0">
                <a:latin typeface="Arial" pitchFamily="34" charset="0"/>
                <a:cs typeface="Arial" pitchFamily="34" charset="0"/>
              </a:rPr>
              <a:t>whose </a:t>
            </a:r>
            <a:r>
              <a:rPr sz="2400" spc="-5" dirty="0">
                <a:latin typeface="Arial" pitchFamily="34" charset="0"/>
                <a:cs typeface="Arial" pitchFamily="34" charset="0"/>
              </a:rPr>
              <a:t>phenotypes </a:t>
            </a:r>
            <a:r>
              <a:rPr sz="2400" dirty="0">
                <a:latin typeface="Arial" pitchFamily="34" charset="0"/>
                <a:cs typeface="Arial" pitchFamily="34" charset="0"/>
              </a:rPr>
              <a:t>are</a:t>
            </a:r>
            <a:r>
              <a:rPr sz="2400" spc="-85" dirty="0">
                <a:latin typeface="Arial" pitchFamily="34" charset="0"/>
                <a:cs typeface="Arial" pitchFamily="34" charset="0"/>
              </a:rPr>
              <a:t> </a:t>
            </a:r>
            <a:r>
              <a:rPr sz="2400" dirty="0">
                <a:latin typeface="Arial" pitchFamily="34" charset="0"/>
                <a:cs typeface="Arial" pitchFamily="34" charset="0"/>
              </a:rPr>
              <a:t>;</a:t>
            </a:r>
            <a:endParaRPr sz="2400">
              <a:latin typeface="Arial" pitchFamily="34" charset="0"/>
              <a:cs typeface="Arial" pitchFamily="34" charset="0"/>
            </a:endParaRPr>
          </a:p>
          <a:p>
            <a:pPr marL="469900" indent="-457200" algn="just">
              <a:spcBef>
                <a:spcPts val="765"/>
              </a:spcBef>
              <a:buFont typeface="Wingdings" pitchFamily="2" charset="2"/>
              <a:buChar char="q"/>
              <a:tabLst>
                <a:tab pos="469900" algn="l"/>
              </a:tabLst>
            </a:pPr>
            <a:r>
              <a:rPr sz="2400">
                <a:latin typeface="Arial" pitchFamily="34" charset="0"/>
                <a:cs typeface="Arial" pitchFamily="34" charset="0"/>
              </a:rPr>
              <a:t>Expressed</a:t>
            </a:r>
            <a:r>
              <a:rPr sz="2400" spc="-45">
                <a:latin typeface="Arial" pitchFamily="34" charset="0"/>
                <a:cs typeface="Arial" pitchFamily="34" charset="0"/>
              </a:rPr>
              <a:t> </a:t>
            </a:r>
            <a:r>
              <a:rPr lang="en-US" sz="2400" spc="-45" dirty="0" smtClean="0">
                <a:latin typeface="Arial" pitchFamily="34" charset="0"/>
                <a:cs typeface="Arial" pitchFamily="34" charset="0"/>
              </a:rPr>
              <a:t>are called </a:t>
            </a:r>
            <a:r>
              <a:rPr sz="2400" spc="-5" smtClean="0">
                <a:latin typeface="Arial" pitchFamily="34" charset="0"/>
                <a:cs typeface="Arial" pitchFamily="34" charset="0"/>
              </a:rPr>
              <a:t>epistatic</a:t>
            </a:r>
            <a:r>
              <a:rPr lang="en-US" sz="2400" spc="-5" dirty="0" smtClean="0">
                <a:latin typeface="Arial" pitchFamily="34" charset="0"/>
                <a:cs typeface="Arial" pitchFamily="34" charset="0"/>
              </a:rPr>
              <a:t> genes</a:t>
            </a:r>
            <a:r>
              <a:rPr sz="2400" spc="-5" smtClean="0">
                <a:latin typeface="Arial" pitchFamily="34" charset="0"/>
                <a:cs typeface="Arial" pitchFamily="34" charset="0"/>
              </a:rPr>
              <a:t>.</a:t>
            </a:r>
            <a:endParaRPr sz="2400">
              <a:latin typeface="Arial" pitchFamily="34" charset="0"/>
              <a:cs typeface="Arial" pitchFamily="34" charset="0"/>
            </a:endParaRPr>
          </a:p>
          <a:p>
            <a:pPr marL="469900" indent="-457200" algn="just">
              <a:spcBef>
                <a:spcPts val="770"/>
              </a:spcBef>
              <a:buFont typeface="Wingdings" pitchFamily="2" charset="2"/>
              <a:buChar char="q"/>
              <a:tabLst>
                <a:tab pos="469900" algn="l"/>
              </a:tabLst>
            </a:pPr>
            <a:r>
              <a:rPr lang="en-US" sz="2400" dirty="0" smtClean="0">
                <a:latin typeface="Arial" pitchFamily="34" charset="0"/>
                <a:cs typeface="Arial" pitchFamily="34" charset="0"/>
              </a:rPr>
              <a:t>S</a:t>
            </a:r>
            <a:r>
              <a:rPr sz="2400" smtClean="0">
                <a:latin typeface="Arial" pitchFamily="34" charset="0"/>
                <a:cs typeface="Arial" pitchFamily="34" charset="0"/>
              </a:rPr>
              <a:t>uppressed</a:t>
            </a:r>
            <a:r>
              <a:rPr lang="en-US" sz="2400" dirty="0" smtClean="0">
                <a:latin typeface="Arial" pitchFamily="34" charset="0"/>
                <a:cs typeface="Arial" pitchFamily="34" charset="0"/>
              </a:rPr>
              <a:t> are called</a:t>
            </a:r>
            <a:r>
              <a:rPr sz="2400" spc="-85" smtClean="0">
                <a:latin typeface="Arial" pitchFamily="34" charset="0"/>
                <a:cs typeface="Arial" pitchFamily="34" charset="0"/>
              </a:rPr>
              <a:t> </a:t>
            </a:r>
            <a:r>
              <a:rPr sz="2400" spc="-5" smtClean="0">
                <a:latin typeface="Arial" pitchFamily="34" charset="0"/>
                <a:cs typeface="Arial" pitchFamily="34" charset="0"/>
              </a:rPr>
              <a:t>hypostatic</a:t>
            </a:r>
            <a:r>
              <a:rPr lang="en-US" sz="2400" spc="-5" dirty="0" smtClean="0">
                <a:latin typeface="Arial" pitchFamily="34" charset="0"/>
                <a:cs typeface="Arial" pitchFamily="34" charset="0"/>
              </a:rPr>
              <a:t> genes</a:t>
            </a:r>
            <a:r>
              <a:rPr sz="3200" spc="-5" smtClean="0">
                <a:latin typeface="Arial"/>
                <a:cs typeface="Arial"/>
              </a:rPr>
              <a:t>.</a:t>
            </a:r>
            <a:endParaRPr sz="320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94122" y="217881"/>
            <a:ext cx="6482346" cy="116443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63748" y="189992"/>
            <a:ext cx="4947285" cy="1001394"/>
          </a:xfrm>
          <a:prstGeom prst="rect">
            <a:avLst/>
          </a:prstGeom>
        </p:spPr>
        <p:txBody>
          <a:bodyPr vert="horz" wrap="square" lIns="0" tIns="12700" rIns="0" bIns="0" rtlCol="0">
            <a:spAutoFit/>
          </a:bodyPr>
          <a:lstStyle/>
          <a:p>
            <a:pPr marL="1003300" marR="5080" indent="-990600">
              <a:lnSpc>
                <a:spcPct val="100000"/>
              </a:lnSpc>
              <a:spcBef>
                <a:spcPts val="100"/>
              </a:spcBef>
            </a:pPr>
            <a:r>
              <a:rPr sz="3200" dirty="0"/>
              <a:t>4. </a:t>
            </a:r>
            <a:r>
              <a:rPr sz="3200" spc="-5" dirty="0"/>
              <a:t>Duplicate</a:t>
            </a:r>
            <a:r>
              <a:rPr sz="3200" spc="-80" dirty="0"/>
              <a:t> </a:t>
            </a:r>
            <a:r>
              <a:rPr sz="3200" dirty="0"/>
              <a:t>Dominant  Genes.</a:t>
            </a:r>
            <a:r>
              <a:rPr sz="3200" spc="-20" dirty="0"/>
              <a:t> </a:t>
            </a:r>
            <a:r>
              <a:rPr sz="3200" spc="-5" dirty="0"/>
              <a:t>(15:1)</a:t>
            </a:r>
            <a:endParaRPr sz="3200"/>
          </a:p>
        </p:txBody>
      </p:sp>
      <p:sp>
        <p:nvSpPr>
          <p:cNvPr id="4" name="object 4"/>
          <p:cNvSpPr/>
          <p:nvPr/>
        </p:nvSpPr>
        <p:spPr>
          <a:xfrm>
            <a:off x="19010" y="1420366"/>
            <a:ext cx="9124989" cy="274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447799"/>
            <a:ext cx="9144000" cy="54102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1447799"/>
            <a:ext cx="9144000" cy="5410200"/>
          </a:xfrm>
          <a:custGeom>
            <a:avLst/>
            <a:gdLst/>
            <a:ahLst/>
            <a:cxnLst/>
            <a:rect l="l" t="t" r="r" b="b"/>
            <a:pathLst>
              <a:path w="9144000" h="5410200">
                <a:moveTo>
                  <a:pt x="0" y="5410200"/>
                </a:moveTo>
                <a:lnTo>
                  <a:pt x="9144000" y="5410200"/>
                </a:lnTo>
                <a:lnTo>
                  <a:pt x="9144000" y="0"/>
                </a:lnTo>
                <a:lnTo>
                  <a:pt x="0" y="0"/>
                </a:lnTo>
                <a:lnTo>
                  <a:pt x="0" y="5410200"/>
                </a:lnTo>
                <a:close/>
              </a:path>
            </a:pathLst>
          </a:custGeom>
          <a:ln w="9144">
            <a:solidFill>
              <a:srgbClr val="7C5F9F"/>
            </a:solidFill>
          </a:ln>
        </p:spPr>
        <p:txBody>
          <a:bodyPr wrap="square" lIns="0" tIns="0" rIns="0" bIns="0" rtlCol="0"/>
          <a:lstStyle/>
          <a:p>
            <a:endParaRPr/>
          </a:p>
        </p:txBody>
      </p:sp>
      <p:sp>
        <p:nvSpPr>
          <p:cNvPr id="7" name="object 7"/>
          <p:cNvSpPr txBox="1"/>
          <p:nvPr/>
        </p:nvSpPr>
        <p:spPr>
          <a:xfrm>
            <a:off x="0" y="1524000"/>
            <a:ext cx="9066529" cy="4623702"/>
          </a:xfrm>
          <a:prstGeom prst="rect">
            <a:avLst/>
          </a:prstGeom>
        </p:spPr>
        <p:txBody>
          <a:bodyPr vert="horz" wrap="square" lIns="0" tIns="12065" rIns="0" bIns="0" rtlCol="0">
            <a:spAutoFit/>
          </a:bodyPr>
          <a:lstStyle/>
          <a:p>
            <a:pPr marL="355600" marR="5080" indent="-342900" algn="just">
              <a:lnSpc>
                <a:spcPct val="150000"/>
              </a:lnSpc>
              <a:spcBef>
                <a:spcPts val="670"/>
              </a:spcBef>
              <a:buChar char="•"/>
              <a:tabLst>
                <a:tab pos="355600" algn="l"/>
              </a:tabLst>
            </a:pPr>
            <a:r>
              <a:rPr sz="2400" smtClean="0">
                <a:latin typeface="Arial" pitchFamily="34" charset="0"/>
                <a:cs typeface="Arial" pitchFamily="34" charset="0"/>
              </a:rPr>
              <a:t>If </a:t>
            </a:r>
            <a:r>
              <a:rPr sz="2400" spc="-5" dirty="0">
                <a:latin typeface="Arial" pitchFamily="34" charset="0"/>
                <a:cs typeface="Arial" pitchFamily="34" charset="0"/>
              </a:rPr>
              <a:t>a dominant allele of </a:t>
            </a:r>
            <a:r>
              <a:rPr sz="2400" dirty="0">
                <a:latin typeface="Arial" pitchFamily="34" charset="0"/>
                <a:cs typeface="Arial" pitchFamily="34" charset="0"/>
              </a:rPr>
              <a:t>both </a:t>
            </a:r>
            <a:r>
              <a:rPr sz="2400" spc="-5" dirty="0">
                <a:latin typeface="Arial" pitchFamily="34" charset="0"/>
                <a:cs typeface="Arial" pitchFamily="34" charset="0"/>
              </a:rPr>
              <a:t>gene </a:t>
            </a:r>
            <a:r>
              <a:rPr sz="2400">
                <a:latin typeface="Arial" pitchFamily="34" charset="0"/>
                <a:cs typeface="Arial" pitchFamily="34" charset="0"/>
              </a:rPr>
              <a:t>loci </a:t>
            </a:r>
            <a:r>
              <a:rPr lang="en-US" sz="2400" dirty="0" smtClean="0">
                <a:latin typeface="Arial" pitchFamily="34" charset="0"/>
                <a:cs typeface="Arial" pitchFamily="34" charset="0"/>
              </a:rPr>
              <a:t>either alone or together </a:t>
            </a:r>
            <a:r>
              <a:rPr sz="2400" spc="-5" smtClean="0">
                <a:latin typeface="Arial" pitchFamily="34" charset="0"/>
                <a:cs typeface="Arial" pitchFamily="34" charset="0"/>
              </a:rPr>
              <a:t>produces </a:t>
            </a:r>
            <a:r>
              <a:rPr sz="2400" spc="-5" dirty="0">
                <a:latin typeface="Arial" pitchFamily="34" charset="0"/>
                <a:cs typeface="Arial" pitchFamily="34" charset="0"/>
              </a:rPr>
              <a:t>the  same </a:t>
            </a:r>
            <a:r>
              <a:rPr sz="2400" dirty="0">
                <a:latin typeface="Arial" pitchFamily="34" charset="0"/>
                <a:cs typeface="Arial" pitchFamily="34" charset="0"/>
              </a:rPr>
              <a:t>phenotype </a:t>
            </a:r>
            <a:r>
              <a:rPr sz="2400" spc="-5" dirty="0">
                <a:latin typeface="Arial" pitchFamily="34" charset="0"/>
                <a:cs typeface="Arial" pitchFamily="34" charset="0"/>
              </a:rPr>
              <a:t>without </a:t>
            </a:r>
            <a:r>
              <a:rPr sz="2400" dirty="0">
                <a:latin typeface="Arial" pitchFamily="34" charset="0"/>
                <a:cs typeface="Arial" pitchFamily="34" charset="0"/>
              </a:rPr>
              <a:t>cumulative </a:t>
            </a:r>
            <a:r>
              <a:rPr sz="2400" spc="-10" dirty="0">
                <a:latin typeface="Arial" pitchFamily="34" charset="0"/>
                <a:cs typeface="Arial" pitchFamily="34" charset="0"/>
              </a:rPr>
              <a:t>effect, </a:t>
            </a:r>
            <a:r>
              <a:rPr sz="2400" spc="-5" dirty="0">
                <a:latin typeface="Arial" pitchFamily="34" charset="0"/>
                <a:cs typeface="Arial" pitchFamily="34" charset="0"/>
              </a:rPr>
              <a:t>i.e.,  independently the ratio will be</a:t>
            </a:r>
            <a:r>
              <a:rPr sz="2400" spc="105" dirty="0">
                <a:latin typeface="Arial" pitchFamily="34" charset="0"/>
                <a:cs typeface="Arial" pitchFamily="34" charset="0"/>
              </a:rPr>
              <a:t> </a:t>
            </a:r>
            <a:r>
              <a:rPr sz="2400">
                <a:latin typeface="Arial" pitchFamily="34" charset="0"/>
                <a:cs typeface="Arial" pitchFamily="34" charset="0"/>
              </a:rPr>
              <a:t>15:1</a:t>
            </a:r>
            <a:r>
              <a:rPr sz="2400" smtClean="0">
                <a:latin typeface="Arial" pitchFamily="34" charset="0"/>
                <a:cs typeface="Arial" pitchFamily="34" charset="0"/>
              </a:rPr>
              <a:t>.</a:t>
            </a:r>
            <a:r>
              <a:rPr lang="en-US" sz="2400" spc="-5" dirty="0" smtClean="0">
                <a:latin typeface="Arial" pitchFamily="34" charset="0"/>
                <a:cs typeface="Arial" pitchFamily="34" charset="0"/>
              </a:rPr>
              <a:t> It is  also called duplicate </a:t>
            </a:r>
            <a:r>
              <a:rPr lang="en-US" sz="2400" dirty="0" smtClean="0">
                <a:latin typeface="Arial" pitchFamily="34" charset="0"/>
                <a:cs typeface="Arial" pitchFamily="34" charset="0"/>
              </a:rPr>
              <a:t>gene</a:t>
            </a:r>
            <a:r>
              <a:rPr lang="en-US" sz="2400" spc="65" dirty="0" smtClean="0">
                <a:latin typeface="Arial" pitchFamily="34" charset="0"/>
                <a:cs typeface="Arial" pitchFamily="34" charset="0"/>
              </a:rPr>
              <a:t> inter</a:t>
            </a:r>
            <a:r>
              <a:rPr lang="en-US" sz="2400" dirty="0" smtClean="0">
                <a:latin typeface="Arial" pitchFamily="34" charset="0"/>
                <a:cs typeface="Arial" pitchFamily="34" charset="0"/>
              </a:rPr>
              <a:t>action.</a:t>
            </a:r>
          </a:p>
          <a:p>
            <a:pPr marL="355600" marR="5080" indent="-342900" algn="just">
              <a:lnSpc>
                <a:spcPct val="150000"/>
              </a:lnSpc>
              <a:spcBef>
                <a:spcPts val="670"/>
              </a:spcBef>
              <a:buChar char="•"/>
              <a:tabLst>
                <a:tab pos="355600" algn="l"/>
              </a:tabLst>
            </a:pPr>
            <a:r>
              <a:rPr lang="en-US" sz="2400" dirty="0" smtClean="0">
                <a:latin typeface="Arial" pitchFamily="34" charset="0"/>
                <a:cs typeface="Arial" pitchFamily="34" charset="0"/>
              </a:rPr>
              <a:t>They are identical genes but are situated on two different pairs of chromosomes.</a:t>
            </a:r>
          </a:p>
          <a:p>
            <a:pPr marL="355600" marR="5080" indent="-342900" algn="just">
              <a:lnSpc>
                <a:spcPct val="150000"/>
              </a:lnSpc>
              <a:spcBef>
                <a:spcPts val="670"/>
              </a:spcBef>
              <a:buChar char="•"/>
              <a:tabLst>
                <a:tab pos="355600" algn="l"/>
              </a:tabLst>
            </a:pPr>
            <a:endParaRPr sz="2400">
              <a:latin typeface="Arial" pitchFamily="34" charset="0"/>
              <a:cs typeface="Arial" pitchFamily="34" charset="0"/>
            </a:endParaRPr>
          </a:p>
          <a:p>
            <a:pPr marL="355600" indent="-342900" algn="just">
              <a:lnSpc>
                <a:spcPct val="150000"/>
              </a:lnSpc>
              <a:spcBef>
                <a:spcPts val="5"/>
              </a:spcBef>
              <a:buChar char="•"/>
              <a:tabLst>
                <a:tab pos="354965" algn="l"/>
                <a:tab pos="355600" algn="l"/>
              </a:tabLst>
            </a:pPr>
            <a:r>
              <a:rPr sz="2400" spc="-5" smtClean="0">
                <a:latin typeface="Arial" pitchFamily="34" charset="0"/>
                <a:cs typeface="Arial" pitchFamily="34" charset="0"/>
              </a:rPr>
              <a:t>The </a:t>
            </a:r>
            <a:r>
              <a:rPr sz="2400" spc="-5" dirty="0">
                <a:latin typeface="Arial" pitchFamily="34" charset="0"/>
                <a:cs typeface="Arial" pitchFamily="34" charset="0"/>
              </a:rPr>
              <a:t>duplicate </a:t>
            </a:r>
            <a:r>
              <a:rPr sz="2400" dirty="0">
                <a:latin typeface="Arial" pitchFamily="34" charset="0"/>
                <a:cs typeface="Arial" pitchFamily="34" charset="0"/>
              </a:rPr>
              <a:t>genes are </a:t>
            </a:r>
            <a:r>
              <a:rPr sz="2400" spc="-5" dirty="0">
                <a:latin typeface="Arial" pitchFamily="34" charset="0"/>
                <a:cs typeface="Arial" pitchFamily="34" charset="0"/>
              </a:rPr>
              <a:t>also </a:t>
            </a:r>
            <a:r>
              <a:rPr sz="2400" spc="-5">
                <a:latin typeface="Arial" pitchFamily="34" charset="0"/>
                <a:cs typeface="Arial" pitchFamily="34" charset="0"/>
              </a:rPr>
              <a:t>called</a:t>
            </a:r>
            <a:r>
              <a:rPr sz="2400" spc="114">
                <a:latin typeface="Arial" pitchFamily="34" charset="0"/>
                <a:cs typeface="Arial" pitchFamily="34" charset="0"/>
              </a:rPr>
              <a:t> </a:t>
            </a:r>
            <a:r>
              <a:rPr sz="2400" b="1" spc="-5" smtClean="0">
                <a:latin typeface="Arial" pitchFamily="34" charset="0"/>
                <a:cs typeface="Arial" pitchFamily="34" charset="0"/>
              </a:rPr>
              <a:t>pseudoalleles</a:t>
            </a:r>
            <a:r>
              <a:rPr lang="en-US" sz="2400" b="1" spc="-5" dirty="0" smtClean="0">
                <a:latin typeface="Arial" pitchFamily="34" charset="0"/>
                <a:cs typeface="Arial" pitchFamily="34" charset="0"/>
              </a:rPr>
              <a:t>.</a:t>
            </a:r>
            <a:endParaRPr sz="240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275081"/>
            <a:ext cx="8229600" cy="1143000"/>
          </a:xfrm>
          <a:custGeom>
            <a:avLst/>
            <a:gdLst/>
            <a:ahLst/>
            <a:cxnLst/>
            <a:rect l="l" t="t" r="r" b="b"/>
            <a:pathLst>
              <a:path w="8229600" h="1143000">
                <a:moveTo>
                  <a:pt x="0" y="1142999"/>
                </a:moveTo>
                <a:lnTo>
                  <a:pt x="8229600" y="1142999"/>
                </a:lnTo>
                <a:lnTo>
                  <a:pt x="8229600" y="0"/>
                </a:lnTo>
                <a:lnTo>
                  <a:pt x="0" y="0"/>
                </a:lnTo>
                <a:lnTo>
                  <a:pt x="0" y="1142999"/>
                </a:lnTo>
                <a:close/>
              </a:path>
            </a:pathLst>
          </a:custGeom>
          <a:solidFill>
            <a:srgbClr val="C0504D"/>
          </a:solidFill>
        </p:spPr>
        <p:txBody>
          <a:bodyPr wrap="square" lIns="0" tIns="0" rIns="0" bIns="0" rtlCol="0"/>
          <a:lstStyle/>
          <a:p>
            <a:endParaRPr/>
          </a:p>
        </p:txBody>
      </p:sp>
      <p:sp>
        <p:nvSpPr>
          <p:cNvPr id="3" name="object 3"/>
          <p:cNvSpPr txBox="1">
            <a:spLocks noGrp="1"/>
          </p:cNvSpPr>
          <p:nvPr>
            <p:ph type="title"/>
          </p:nvPr>
        </p:nvSpPr>
        <p:spPr>
          <a:xfrm>
            <a:off x="457962" y="275081"/>
            <a:ext cx="8229600" cy="1143000"/>
          </a:xfrm>
          <a:prstGeom prst="rect">
            <a:avLst/>
          </a:prstGeom>
          <a:ln w="25907">
            <a:solidFill>
              <a:srgbClr val="8B3836"/>
            </a:solidFill>
          </a:ln>
        </p:spPr>
        <p:txBody>
          <a:bodyPr vert="horz" wrap="square" lIns="0" tIns="233679" rIns="0" bIns="0" rtlCol="0">
            <a:spAutoFit/>
          </a:bodyPr>
          <a:lstStyle/>
          <a:p>
            <a:pPr algn="ctr">
              <a:lnSpc>
                <a:spcPct val="100000"/>
              </a:lnSpc>
              <a:spcBef>
                <a:spcPts val="1839"/>
              </a:spcBef>
            </a:pPr>
            <a:r>
              <a:rPr sz="4000" spc="-10" dirty="0"/>
              <a:t>Example</a:t>
            </a:r>
            <a:endParaRPr sz="4000"/>
          </a:p>
        </p:txBody>
      </p:sp>
      <p:sp>
        <p:nvSpPr>
          <p:cNvPr id="4" name="object 4"/>
          <p:cNvSpPr/>
          <p:nvPr/>
        </p:nvSpPr>
        <p:spPr>
          <a:xfrm>
            <a:off x="0" y="1356358"/>
            <a:ext cx="9143999" cy="9144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0" y="1447799"/>
            <a:ext cx="9144000" cy="54102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0" y="1447799"/>
            <a:ext cx="9144000" cy="5410200"/>
          </a:xfrm>
          <a:custGeom>
            <a:avLst/>
            <a:gdLst/>
            <a:ahLst/>
            <a:cxnLst/>
            <a:rect l="l" t="t" r="r" b="b"/>
            <a:pathLst>
              <a:path w="9144000" h="5410200">
                <a:moveTo>
                  <a:pt x="0" y="5410200"/>
                </a:moveTo>
                <a:lnTo>
                  <a:pt x="9144000" y="5410200"/>
                </a:lnTo>
                <a:lnTo>
                  <a:pt x="9144000" y="0"/>
                </a:lnTo>
                <a:lnTo>
                  <a:pt x="0" y="0"/>
                </a:lnTo>
                <a:lnTo>
                  <a:pt x="0" y="5410200"/>
                </a:lnTo>
                <a:close/>
              </a:path>
            </a:pathLst>
          </a:custGeom>
          <a:ln w="9144">
            <a:solidFill>
              <a:srgbClr val="7C5F9F"/>
            </a:solidFill>
          </a:ln>
        </p:spPr>
        <p:txBody>
          <a:bodyPr wrap="square" lIns="0" tIns="0" rIns="0" bIns="0" rtlCol="0"/>
          <a:lstStyle/>
          <a:p>
            <a:endParaRPr/>
          </a:p>
        </p:txBody>
      </p:sp>
      <p:sp>
        <p:nvSpPr>
          <p:cNvPr id="7" name="object 7"/>
          <p:cNvSpPr txBox="1"/>
          <p:nvPr/>
        </p:nvSpPr>
        <p:spPr>
          <a:xfrm>
            <a:off x="53339" y="1470405"/>
            <a:ext cx="8998585" cy="5147310"/>
          </a:xfrm>
          <a:prstGeom prst="rect">
            <a:avLst/>
          </a:prstGeom>
        </p:spPr>
        <p:txBody>
          <a:bodyPr vert="horz" wrap="square" lIns="0" tIns="12700" rIns="0" bIns="0" rtlCol="0">
            <a:spAutoFit/>
          </a:bodyPr>
          <a:lstStyle/>
          <a:p>
            <a:pPr marL="381000" marR="194945" indent="-342900">
              <a:lnSpc>
                <a:spcPct val="100000"/>
              </a:lnSpc>
              <a:spcBef>
                <a:spcPts val="100"/>
              </a:spcBef>
              <a:buChar char="•"/>
              <a:tabLst>
                <a:tab pos="380365" algn="l"/>
                <a:tab pos="381000" algn="l"/>
              </a:tabLst>
            </a:pPr>
            <a:r>
              <a:rPr sz="3000" dirty="0">
                <a:latin typeface="Arial"/>
                <a:cs typeface="Arial"/>
              </a:rPr>
              <a:t>A </a:t>
            </a:r>
            <a:r>
              <a:rPr sz="3000" spc="-5" dirty="0">
                <a:latin typeface="Arial"/>
                <a:cs typeface="Arial"/>
              </a:rPr>
              <a:t>good example </a:t>
            </a:r>
            <a:r>
              <a:rPr sz="3000" dirty="0">
                <a:latin typeface="Arial"/>
                <a:cs typeface="Arial"/>
              </a:rPr>
              <a:t>of duplicate </a:t>
            </a:r>
            <a:r>
              <a:rPr sz="3000" spc="-5" dirty="0">
                <a:latin typeface="Arial"/>
                <a:cs typeface="Arial"/>
              </a:rPr>
              <a:t>dominant epistasis</a:t>
            </a:r>
            <a:r>
              <a:rPr sz="3000" spc="-245" dirty="0">
                <a:latin typeface="Arial"/>
                <a:cs typeface="Arial"/>
              </a:rPr>
              <a:t> </a:t>
            </a:r>
            <a:r>
              <a:rPr sz="3000" spc="-5" dirty="0">
                <a:latin typeface="Arial"/>
                <a:cs typeface="Arial"/>
              </a:rPr>
              <a:t>is  awn character </a:t>
            </a:r>
            <a:r>
              <a:rPr sz="3000" dirty="0">
                <a:latin typeface="Arial"/>
                <a:cs typeface="Arial"/>
              </a:rPr>
              <a:t>in rice. </a:t>
            </a:r>
            <a:r>
              <a:rPr sz="3000" spc="-5" dirty="0">
                <a:latin typeface="Arial"/>
                <a:cs typeface="Arial"/>
              </a:rPr>
              <a:t>Development </a:t>
            </a:r>
            <a:r>
              <a:rPr sz="3000" dirty="0">
                <a:latin typeface="Arial"/>
                <a:cs typeface="Arial"/>
              </a:rPr>
              <a:t>of </a:t>
            </a:r>
            <a:r>
              <a:rPr sz="3000" spc="-5" dirty="0">
                <a:latin typeface="Arial"/>
                <a:cs typeface="Arial"/>
              </a:rPr>
              <a:t>awn in rice  is controlled by </a:t>
            </a:r>
            <a:r>
              <a:rPr sz="3000" spc="-10" dirty="0">
                <a:latin typeface="Arial"/>
                <a:cs typeface="Arial"/>
              </a:rPr>
              <a:t>two </a:t>
            </a:r>
            <a:r>
              <a:rPr sz="3000" spc="-5" dirty="0">
                <a:latin typeface="Arial"/>
                <a:cs typeface="Arial"/>
              </a:rPr>
              <a:t>dominant duplicate genes </a:t>
            </a:r>
            <a:r>
              <a:rPr sz="3000" dirty="0">
                <a:latin typeface="Arial"/>
                <a:cs typeface="Arial"/>
              </a:rPr>
              <a:t>(A  </a:t>
            </a:r>
            <a:r>
              <a:rPr sz="3000" spc="-5" dirty="0">
                <a:latin typeface="Arial"/>
                <a:cs typeface="Arial"/>
              </a:rPr>
              <a:t>and</a:t>
            </a:r>
            <a:r>
              <a:rPr sz="3000" spc="-25" dirty="0">
                <a:latin typeface="Arial"/>
                <a:cs typeface="Arial"/>
              </a:rPr>
              <a:t> </a:t>
            </a:r>
            <a:r>
              <a:rPr sz="3000" dirty="0">
                <a:latin typeface="Arial"/>
                <a:cs typeface="Arial"/>
              </a:rPr>
              <a:t>B).</a:t>
            </a:r>
            <a:endParaRPr sz="3000">
              <a:latin typeface="Arial"/>
              <a:cs typeface="Arial"/>
            </a:endParaRPr>
          </a:p>
          <a:p>
            <a:pPr marL="381000" marR="30480" indent="-342900">
              <a:lnSpc>
                <a:spcPct val="100000"/>
              </a:lnSpc>
              <a:spcBef>
                <a:spcPts val="720"/>
              </a:spcBef>
              <a:buChar char="•"/>
              <a:tabLst>
                <a:tab pos="380365" algn="l"/>
                <a:tab pos="381000" algn="l"/>
              </a:tabLst>
            </a:pPr>
            <a:r>
              <a:rPr sz="3000" dirty="0">
                <a:latin typeface="Arial"/>
                <a:cs typeface="Arial"/>
              </a:rPr>
              <a:t>Presence of any of </a:t>
            </a:r>
            <a:r>
              <a:rPr sz="3000" spc="-5" dirty="0">
                <a:latin typeface="Arial"/>
                <a:cs typeface="Arial"/>
              </a:rPr>
              <a:t>these </a:t>
            </a:r>
            <a:r>
              <a:rPr sz="3000" dirty="0">
                <a:latin typeface="Arial"/>
                <a:cs typeface="Arial"/>
              </a:rPr>
              <a:t>two </a:t>
            </a:r>
            <a:r>
              <a:rPr sz="3000" spc="-5" dirty="0">
                <a:latin typeface="Arial"/>
                <a:cs typeface="Arial"/>
              </a:rPr>
              <a:t>alleles </a:t>
            </a:r>
            <a:r>
              <a:rPr sz="3000" dirty="0">
                <a:latin typeface="Arial"/>
                <a:cs typeface="Arial"/>
              </a:rPr>
              <a:t>can </a:t>
            </a:r>
            <a:r>
              <a:rPr sz="3000" spc="-5" dirty="0">
                <a:latin typeface="Arial"/>
                <a:cs typeface="Arial"/>
              </a:rPr>
              <a:t>produce  awn. </a:t>
            </a:r>
            <a:r>
              <a:rPr sz="3000" dirty="0">
                <a:latin typeface="Arial"/>
                <a:cs typeface="Arial"/>
              </a:rPr>
              <a:t>The awnless </a:t>
            </a:r>
            <a:r>
              <a:rPr sz="3000" spc="-5" dirty="0">
                <a:latin typeface="Arial"/>
                <a:cs typeface="Arial"/>
              </a:rPr>
              <a:t>condition develops only when  both these genes are </a:t>
            </a:r>
            <a:r>
              <a:rPr sz="3000" dirty="0">
                <a:latin typeface="Arial"/>
                <a:cs typeface="Arial"/>
              </a:rPr>
              <a:t>in </a:t>
            </a:r>
            <a:r>
              <a:rPr sz="3000" spc="-5" dirty="0">
                <a:latin typeface="Arial"/>
                <a:cs typeface="Arial"/>
              </a:rPr>
              <a:t>homozygous recessive  state (aabb). </a:t>
            </a:r>
            <a:r>
              <a:rPr sz="3000" dirty="0">
                <a:latin typeface="Arial"/>
                <a:cs typeface="Arial"/>
              </a:rPr>
              <a:t>A cross </a:t>
            </a:r>
            <a:r>
              <a:rPr sz="3000" spc="-5" dirty="0">
                <a:latin typeface="Arial"/>
                <a:cs typeface="Arial"/>
              </a:rPr>
              <a:t>between </a:t>
            </a:r>
            <a:r>
              <a:rPr sz="3000" dirty="0">
                <a:latin typeface="Arial"/>
                <a:cs typeface="Arial"/>
              </a:rPr>
              <a:t>awned </a:t>
            </a:r>
            <a:r>
              <a:rPr sz="3000" spc="-5" dirty="0">
                <a:latin typeface="Arial"/>
                <a:cs typeface="Arial"/>
              </a:rPr>
              <a:t>and </a:t>
            </a:r>
            <a:r>
              <a:rPr sz="3000" dirty="0">
                <a:latin typeface="Arial"/>
                <a:cs typeface="Arial"/>
              </a:rPr>
              <a:t>awnless  </a:t>
            </a:r>
            <a:r>
              <a:rPr sz="3000" spc="-5" dirty="0">
                <a:latin typeface="Arial"/>
                <a:cs typeface="Arial"/>
              </a:rPr>
              <a:t>strains produced awned plants in </a:t>
            </a:r>
            <a:r>
              <a:rPr sz="3000" dirty="0">
                <a:latin typeface="Arial"/>
                <a:cs typeface="Arial"/>
              </a:rPr>
              <a:t>F</a:t>
            </a:r>
            <a:r>
              <a:rPr sz="3000" baseline="-20833" dirty="0">
                <a:latin typeface="Arial"/>
                <a:cs typeface="Arial"/>
              </a:rPr>
              <a:t>1</a:t>
            </a:r>
            <a:r>
              <a:rPr sz="3000" dirty="0">
                <a:latin typeface="Arial"/>
                <a:cs typeface="Arial"/>
              </a:rPr>
              <a:t>. </a:t>
            </a:r>
            <a:r>
              <a:rPr sz="3000" spc="-5" dirty="0">
                <a:latin typeface="Arial"/>
                <a:cs typeface="Arial"/>
              </a:rPr>
              <a:t>Inter-mating  </a:t>
            </a:r>
            <a:r>
              <a:rPr sz="3000" dirty="0">
                <a:latin typeface="Arial"/>
                <a:cs typeface="Arial"/>
              </a:rPr>
              <a:t>of F</a:t>
            </a:r>
            <a:r>
              <a:rPr sz="3000" baseline="-20833" dirty="0">
                <a:latin typeface="Arial"/>
                <a:cs typeface="Arial"/>
              </a:rPr>
              <a:t>1 </a:t>
            </a:r>
            <a:r>
              <a:rPr sz="3000" spc="-5" dirty="0">
                <a:latin typeface="Arial"/>
                <a:cs typeface="Arial"/>
              </a:rPr>
              <a:t>plants produced awned and </a:t>
            </a:r>
            <a:r>
              <a:rPr sz="3000" dirty="0">
                <a:latin typeface="Arial"/>
                <a:cs typeface="Arial"/>
              </a:rPr>
              <a:t>awnless </a:t>
            </a:r>
            <a:r>
              <a:rPr sz="3000" spc="-5" dirty="0">
                <a:latin typeface="Arial"/>
                <a:cs typeface="Arial"/>
              </a:rPr>
              <a:t>plants in  15 </a:t>
            </a:r>
            <a:r>
              <a:rPr sz="3000" dirty="0">
                <a:latin typeface="Arial"/>
                <a:cs typeface="Arial"/>
              </a:rPr>
              <a:t>: </a:t>
            </a:r>
            <a:r>
              <a:rPr sz="3000" spc="-5" dirty="0">
                <a:latin typeface="Arial"/>
                <a:cs typeface="Arial"/>
              </a:rPr>
              <a:t>1 ratio in </a:t>
            </a:r>
            <a:r>
              <a:rPr sz="3000" dirty="0">
                <a:latin typeface="Arial"/>
                <a:cs typeface="Arial"/>
              </a:rPr>
              <a:t>F</a:t>
            </a:r>
            <a:r>
              <a:rPr sz="3000" baseline="-20833" dirty="0">
                <a:latin typeface="Arial"/>
                <a:cs typeface="Arial"/>
              </a:rPr>
              <a:t>2</a:t>
            </a:r>
            <a:r>
              <a:rPr sz="3000" spc="-15" baseline="-20833" dirty="0">
                <a:latin typeface="Arial"/>
                <a:cs typeface="Arial"/>
              </a:rPr>
              <a:t> </a:t>
            </a:r>
            <a:r>
              <a:rPr sz="3000" spc="-5" dirty="0">
                <a:latin typeface="Arial"/>
                <a:cs typeface="Arial"/>
              </a:rPr>
              <a:t>generation</a:t>
            </a:r>
            <a:endParaRPr sz="30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4461" y="0"/>
            <a:ext cx="8792307" cy="684155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85953" y="1700225"/>
            <a:ext cx="8962390" cy="2586355"/>
          </a:xfrm>
          <a:prstGeom prst="rect">
            <a:avLst/>
          </a:prstGeom>
        </p:spPr>
        <p:txBody>
          <a:bodyPr vert="horz" wrap="square" lIns="0" tIns="12065" rIns="0" bIns="0" rtlCol="0">
            <a:spAutoFit/>
          </a:bodyPr>
          <a:lstStyle/>
          <a:p>
            <a:pPr marL="38100" marR="30480" indent="6985" algn="ctr">
              <a:lnSpc>
                <a:spcPct val="100000"/>
              </a:lnSpc>
              <a:spcBef>
                <a:spcPts val="95"/>
              </a:spcBef>
            </a:pPr>
            <a:r>
              <a:rPr sz="2800" spc="-5" dirty="0">
                <a:latin typeface="Arial"/>
                <a:cs typeface="Arial"/>
              </a:rPr>
              <a:t>The allele A is </a:t>
            </a:r>
            <a:r>
              <a:rPr sz="2800" dirty="0">
                <a:latin typeface="Arial"/>
                <a:cs typeface="Arial"/>
              </a:rPr>
              <a:t>epistatic </a:t>
            </a:r>
            <a:r>
              <a:rPr sz="2800" spc="-5" dirty="0">
                <a:latin typeface="Arial"/>
                <a:cs typeface="Arial"/>
              </a:rPr>
              <a:t>to B/b alleles and </a:t>
            </a:r>
            <a:r>
              <a:rPr sz="2800" dirty="0">
                <a:latin typeface="Arial"/>
                <a:cs typeface="Arial"/>
              </a:rPr>
              <a:t>all plants  </a:t>
            </a:r>
            <a:r>
              <a:rPr sz="2800" spc="-5" dirty="0">
                <a:latin typeface="Arial"/>
                <a:cs typeface="Arial"/>
              </a:rPr>
              <a:t>having allele A will </a:t>
            </a:r>
            <a:r>
              <a:rPr sz="2800" dirty="0">
                <a:latin typeface="Arial"/>
                <a:cs typeface="Arial"/>
              </a:rPr>
              <a:t>develop </a:t>
            </a:r>
            <a:r>
              <a:rPr sz="2800" spc="-5" dirty="0">
                <a:latin typeface="Arial"/>
                <a:cs typeface="Arial"/>
              </a:rPr>
              <a:t>awn. Another </a:t>
            </a:r>
            <a:r>
              <a:rPr sz="2800" dirty="0">
                <a:latin typeface="Arial"/>
                <a:cs typeface="Arial"/>
              </a:rPr>
              <a:t>dominant</a:t>
            </a:r>
            <a:r>
              <a:rPr sz="2800" spc="-335" dirty="0">
                <a:latin typeface="Arial"/>
                <a:cs typeface="Arial"/>
              </a:rPr>
              <a:t> </a:t>
            </a:r>
            <a:r>
              <a:rPr sz="2800" spc="-5" dirty="0">
                <a:latin typeface="Arial"/>
                <a:cs typeface="Arial"/>
              </a:rPr>
              <a:t>allele  B is epistatic to </a:t>
            </a:r>
            <a:r>
              <a:rPr sz="2800" dirty="0">
                <a:latin typeface="Arial"/>
                <a:cs typeface="Arial"/>
              </a:rPr>
              <a:t>alleles </a:t>
            </a:r>
            <a:r>
              <a:rPr sz="2800" spc="-5" dirty="0">
                <a:latin typeface="Arial"/>
                <a:cs typeface="Arial"/>
              </a:rPr>
              <a:t>A/a. </a:t>
            </a:r>
            <a:r>
              <a:rPr sz="2800" dirty="0">
                <a:latin typeface="Arial"/>
                <a:cs typeface="Arial"/>
              </a:rPr>
              <a:t>Individuals </a:t>
            </a:r>
            <a:r>
              <a:rPr sz="2800" spc="-5" dirty="0">
                <a:latin typeface="Arial"/>
                <a:cs typeface="Arial"/>
              </a:rPr>
              <a:t>with this allele  also will </a:t>
            </a:r>
            <a:r>
              <a:rPr sz="2800" dirty="0">
                <a:latin typeface="Arial"/>
                <a:cs typeface="Arial"/>
              </a:rPr>
              <a:t>develop </a:t>
            </a:r>
            <a:r>
              <a:rPr sz="2800" spc="-5" dirty="0">
                <a:latin typeface="Arial"/>
                <a:cs typeface="Arial"/>
              </a:rPr>
              <a:t>awn </a:t>
            </a:r>
            <a:r>
              <a:rPr sz="2800" spc="-15" dirty="0">
                <a:latin typeface="Arial"/>
                <a:cs typeface="Arial"/>
              </a:rPr>
              <a:t>character. </a:t>
            </a:r>
            <a:r>
              <a:rPr sz="2800" spc="-5" dirty="0">
                <a:latin typeface="Arial"/>
                <a:cs typeface="Arial"/>
              </a:rPr>
              <a:t>Hence in </a:t>
            </a:r>
            <a:r>
              <a:rPr sz="2800" spc="15" dirty="0">
                <a:latin typeface="Arial"/>
                <a:cs typeface="Arial"/>
              </a:rPr>
              <a:t>F</a:t>
            </a:r>
            <a:r>
              <a:rPr sz="2775" spc="22" baseline="-21021" dirty="0">
                <a:latin typeface="Arial"/>
                <a:cs typeface="Arial"/>
              </a:rPr>
              <a:t>2</a:t>
            </a:r>
            <a:r>
              <a:rPr sz="2800" spc="15" dirty="0">
                <a:latin typeface="Arial"/>
                <a:cs typeface="Arial"/>
              </a:rPr>
              <a:t>, </a:t>
            </a:r>
            <a:r>
              <a:rPr sz="2800" spc="-5" dirty="0">
                <a:latin typeface="Arial"/>
                <a:cs typeface="Arial"/>
              </a:rPr>
              <a:t>plants with  A-B-(9/16), A-bb-(3/16) and aaB-(3/16) </a:t>
            </a:r>
            <a:r>
              <a:rPr sz="2800" dirty="0">
                <a:latin typeface="Arial"/>
                <a:cs typeface="Arial"/>
              </a:rPr>
              <a:t>genotypes </a:t>
            </a:r>
            <a:r>
              <a:rPr sz="2800" spc="-5" dirty="0">
                <a:latin typeface="Arial"/>
                <a:cs typeface="Arial"/>
              </a:rPr>
              <a:t>will  develop</a:t>
            </a:r>
            <a:r>
              <a:rPr sz="2800" spc="-10" dirty="0">
                <a:latin typeface="Arial"/>
                <a:cs typeface="Arial"/>
              </a:rPr>
              <a:t> </a:t>
            </a:r>
            <a:r>
              <a:rPr sz="2800" dirty="0">
                <a:latin typeface="Arial"/>
                <a:cs typeface="Arial"/>
              </a:rPr>
              <a:t>awn.</a:t>
            </a:r>
            <a:endParaRPr sz="2800">
              <a:latin typeface="Arial"/>
              <a:cs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56997" y="1697177"/>
            <a:ext cx="9029065" cy="3441065"/>
          </a:xfrm>
          <a:prstGeom prst="rect">
            <a:avLst/>
          </a:prstGeom>
        </p:spPr>
        <p:txBody>
          <a:bodyPr vert="horz" wrap="square" lIns="0" tIns="13335" rIns="0" bIns="0" rtlCol="0">
            <a:spAutoFit/>
          </a:bodyPr>
          <a:lstStyle/>
          <a:p>
            <a:pPr marL="37465" marR="30480" indent="6985" algn="ctr">
              <a:lnSpc>
                <a:spcPct val="100000"/>
              </a:lnSpc>
              <a:spcBef>
                <a:spcPts val="105"/>
              </a:spcBef>
            </a:pPr>
            <a:r>
              <a:rPr sz="3200" dirty="0">
                <a:latin typeface="Arial"/>
                <a:cs typeface="Arial"/>
              </a:rPr>
              <a:t>The </a:t>
            </a:r>
            <a:r>
              <a:rPr sz="3200" spc="-5" dirty="0">
                <a:latin typeface="Arial"/>
                <a:cs typeface="Arial"/>
              </a:rPr>
              <a:t>awnless condition </a:t>
            </a:r>
            <a:r>
              <a:rPr sz="3200" dirty="0">
                <a:latin typeface="Arial"/>
                <a:cs typeface="Arial"/>
              </a:rPr>
              <a:t>will develop </a:t>
            </a:r>
            <a:r>
              <a:rPr sz="3200" spc="-5" dirty="0">
                <a:latin typeface="Arial"/>
                <a:cs typeface="Arial"/>
              </a:rPr>
              <a:t>only </a:t>
            </a:r>
            <a:r>
              <a:rPr sz="3200" dirty="0">
                <a:latin typeface="Arial"/>
                <a:cs typeface="Arial"/>
              </a:rPr>
              <a:t>in </a:t>
            </a:r>
            <a:r>
              <a:rPr sz="3200" spc="-5" dirty="0">
                <a:latin typeface="Arial"/>
                <a:cs typeface="Arial"/>
              </a:rPr>
              <a:t>double  </a:t>
            </a:r>
            <a:r>
              <a:rPr sz="3200" dirty="0">
                <a:latin typeface="Arial"/>
                <a:cs typeface="Arial"/>
              </a:rPr>
              <a:t>recessive </a:t>
            </a:r>
            <a:r>
              <a:rPr sz="3200" spc="-5" dirty="0">
                <a:latin typeface="Arial"/>
                <a:cs typeface="Arial"/>
              </a:rPr>
              <a:t>(aabb) genotype (1/16). </a:t>
            </a:r>
            <a:r>
              <a:rPr sz="3200" dirty="0">
                <a:latin typeface="Arial"/>
                <a:cs typeface="Arial"/>
              </a:rPr>
              <a:t>In </a:t>
            </a:r>
            <a:r>
              <a:rPr sz="3200" spc="-5" dirty="0">
                <a:latin typeface="Arial"/>
                <a:cs typeface="Arial"/>
              </a:rPr>
              <a:t>this </a:t>
            </a:r>
            <a:r>
              <a:rPr sz="3200" dirty="0">
                <a:latin typeface="Arial"/>
                <a:cs typeface="Arial"/>
              </a:rPr>
              <a:t>way</a:t>
            </a:r>
            <a:r>
              <a:rPr sz="3200" spc="-100" dirty="0">
                <a:latin typeface="Arial"/>
                <a:cs typeface="Arial"/>
              </a:rPr>
              <a:t> </a:t>
            </a:r>
            <a:r>
              <a:rPr sz="3200" spc="-5" dirty="0">
                <a:latin typeface="Arial"/>
                <a:cs typeface="Arial"/>
              </a:rPr>
              <a:t>only  </a:t>
            </a:r>
            <a:r>
              <a:rPr sz="3200" dirty="0">
                <a:latin typeface="Arial"/>
                <a:cs typeface="Arial"/>
              </a:rPr>
              <a:t>two classes of </a:t>
            </a:r>
            <a:r>
              <a:rPr sz="3200" spc="-5" dirty="0">
                <a:latin typeface="Arial"/>
                <a:cs typeface="Arial"/>
              </a:rPr>
              <a:t>plants </a:t>
            </a:r>
            <a:r>
              <a:rPr sz="3200" dirty="0">
                <a:latin typeface="Arial"/>
                <a:cs typeface="Arial"/>
              </a:rPr>
              <a:t>are </a:t>
            </a:r>
            <a:r>
              <a:rPr sz="3200" spc="-5" dirty="0">
                <a:latin typeface="Arial"/>
                <a:cs typeface="Arial"/>
              </a:rPr>
              <a:t>developed and </a:t>
            </a:r>
            <a:r>
              <a:rPr sz="3200" dirty="0">
                <a:latin typeface="Arial"/>
                <a:cs typeface="Arial"/>
              </a:rPr>
              <a:t>the  </a:t>
            </a:r>
            <a:r>
              <a:rPr sz="3200" spc="-5" dirty="0">
                <a:latin typeface="Arial"/>
                <a:cs typeface="Arial"/>
              </a:rPr>
              <a:t>normal dihybrid segregation </a:t>
            </a:r>
            <a:r>
              <a:rPr sz="3200" dirty="0">
                <a:latin typeface="Arial"/>
                <a:cs typeface="Arial"/>
              </a:rPr>
              <a:t>ratio 9 : 3 : 3 : 1 is  </a:t>
            </a:r>
            <a:r>
              <a:rPr sz="3200" spc="-5" dirty="0">
                <a:latin typeface="Arial"/>
                <a:cs typeface="Arial"/>
              </a:rPr>
              <a:t>modified </a:t>
            </a:r>
            <a:r>
              <a:rPr sz="3200" dirty="0">
                <a:latin typeface="Arial"/>
                <a:cs typeface="Arial"/>
              </a:rPr>
              <a:t>to 15 : 1 </a:t>
            </a:r>
            <a:r>
              <a:rPr sz="3200" spc="-5" dirty="0">
                <a:latin typeface="Arial"/>
                <a:cs typeface="Arial"/>
              </a:rPr>
              <a:t>ratio </a:t>
            </a:r>
            <a:r>
              <a:rPr sz="3200" dirty="0">
                <a:latin typeface="Arial"/>
                <a:cs typeface="Arial"/>
              </a:rPr>
              <a:t>in </a:t>
            </a:r>
            <a:r>
              <a:rPr sz="3200" spc="5" dirty="0">
                <a:latin typeface="Arial"/>
                <a:cs typeface="Arial"/>
              </a:rPr>
              <a:t>F</a:t>
            </a:r>
            <a:r>
              <a:rPr sz="3150" spc="7" baseline="-21164" dirty="0">
                <a:latin typeface="Arial"/>
                <a:cs typeface="Arial"/>
              </a:rPr>
              <a:t>2</a:t>
            </a:r>
            <a:r>
              <a:rPr sz="3200" spc="5" dirty="0">
                <a:latin typeface="Arial"/>
                <a:cs typeface="Arial"/>
              </a:rPr>
              <a:t>. </a:t>
            </a:r>
            <a:r>
              <a:rPr sz="3200" spc="-5" dirty="0">
                <a:latin typeface="Arial"/>
                <a:cs typeface="Arial"/>
              </a:rPr>
              <a:t>Similar gene action  </a:t>
            </a:r>
            <a:r>
              <a:rPr sz="3200" dirty="0">
                <a:latin typeface="Arial"/>
                <a:cs typeface="Arial"/>
              </a:rPr>
              <a:t>is </a:t>
            </a:r>
            <a:r>
              <a:rPr sz="3200" spc="-5" dirty="0">
                <a:latin typeface="Arial"/>
                <a:cs typeface="Arial"/>
              </a:rPr>
              <a:t>found </a:t>
            </a:r>
            <a:r>
              <a:rPr sz="3200" dirty="0">
                <a:latin typeface="Arial"/>
                <a:cs typeface="Arial"/>
              </a:rPr>
              <a:t>for </a:t>
            </a:r>
            <a:r>
              <a:rPr sz="3200" spc="-5" dirty="0">
                <a:latin typeface="Arial"/>
                <a:cs typeface="Arial"/>
              </a:rPr>
              <a:t>nodulation </a:t>
            </a:r>
            <a:r>
              <a:rPr sz="3200" dirty="0">
                <a:latin typeface="Arial"/>
                <a:cs typeface="Arial"/>
              </a:rPr>
              <a:t>in </a:t>
            </a:r>
            <a:r>
              <a:rPr sz="3200" spc="-5" dirty="0">
                <a:latin typeface="Arial"/>
                <a:cs typeface="Arial"/>
              </a:rPr>
              <a:t>peanut and non-floating  </a:t>
            </a:r>
            <a:r>
              <a:rPr sz="3200" dirty="0">
                <a:latin typeface="Arial"/>
                <a:cs typeface="Arial"/>
              </a:rPr>
              <a:t>character in</a:t>
            </a:r>
            <a:r>
              <a:rPr sz="3200" spc="-65" dirty="0">
                <a:latin typeface="Arial"/>
                <a:cs typeface="Arial"/>
              </a:rPr>
              <a:t> </a:t>
            </a:r>
            <a:r>
              <a:rPr sz="3200" dirty="0">
                <a:latin typeface="Arial"/>
                <a:cs typeface="Arial"/>
              </a:rPr>
              <a:t>rice.</a:t>
            </a:r>
            <a:endParaRPr sz="32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80039" y="0"/>
            <a:ext cx="5484633" cy="173207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90698" y="0"/>
            <a:ext cx="5262880" cy="1489710"/>
          </a:xfrm>
          <a:prstGeom prst="rect">
            <a:avLst/>
          </a:prstGeom>
        </p:spPr>
        <p:txBody>
          <a:bodyPr vert="horz" wrap="square" lIns="0" tIns="13335" rIns="0" bIns="0" rtlCol="0">
            <a:spAutoFit/>
          </a:bodyPr>
          <a:lstStyle/>
          <a:p>
            <a:pPr marL="581025" marR="5080" indent="-568960">
              <a:lnSpc>
                <a:spcPct val="100000"/>
              </a:lnSpc>
              <a:spcBef>
                <a:spcPts val="105"/>
              </a:spcBef>
            </a:pPr>
            <a:r>
              <a:rPr sz="2800" spc="-5" dirty="0"/>
              <a:t>5. </a:t>
            </a:r>
            <a:r>
              <a:rPr sz="3200" spc="-5" dirty="0"/>
              <a:t>Duplicate </a:t>
            </a:r>
            <a:r>
              <a:rPr sz="3200" dirty="0"/>
              <a:t>Genes</a:t>
            </a:r>
            <a:r>
              <a:rPr sz="3200" spc="-65" dirty="0"/>
              <a:t> </a:t>
            </a:r>
            <a:r>
              <a:rPr sz="3200" dirty="0"/>
              <a:t>with  </a:t>
            </a:r>
            <a:r>
              <a:rPr sz="3200" spc="-15" dirty="0"/>
              <a:t>Cumulative</a:t>
            </a:r>
            <a:r>
              <a:rPr sz="3200" spc="-35" dirty="0"/>
              <a:t> </a:t>
            </a:r>
            <a:r>
              <a:rPr sz="3200" dirty="0"/>
              <a:t>Effect.</a:t>
            </a:r>
            <a:endParaRPr sz="3200"/>
          </a:p>
          <a:p>
            <a:pPr marL="1929764">
              <a:lnSpc>
                <a:spcPct val="100000"/>
              </a:lnSpc>
            </a:pPr>
            <a:r>
              <a:rPr sz="3200" spc="-5" dirty="0"/>
              <a:t>(9:6:1)</a:t>
            </a:r>
            <a:endParaRPr sz="3200"/>
          </a:p>
        </p:txBody>
      </p:sp>
      <p:sp>
        <p:nvSpPr>
          <p:cNvPr id="4" name="object 4"/>
          <p:cNvSpPr/>
          <p:nvPr/>
        </p:nvSpPr>
        <p:spPr>
          <a:xfrm>
            <a:off x="0" y="1648966"/>
            <a:ext cx="9143999" cy="274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905002"/>
            <a:ext cx="9144000" cy="4648198"/>
          </a:xfrm>
          <a:prstGeom prst="rect">
            <a:avLst/>
          </a:prstGeom>
          <a:blipFill>
            <a:blip r:embed="rId4" cstate="print"/>
            <a:stretch>
              <a:fillRect/>
            </a:stretch>
          </a:blipFill>
        </p:spPr>
        <p:txBody>
          <a:bodyPr wrap="square" lIns="0" tIns="0" rIns="0" bIns="0" rtlCol="0"/>
          <a:lstStyle/>
          <a:p>
            <a:pPr algn="just">
              <a:lnSpc>
                <a:spcPct val="150000"/>
              </a:lnSpc>
            </a:pPr>
            <a:r>
              <a:rPr lang="en-US" sz="2800" b="1" dirty="0" smtClean="0">
                <a:latin typeface="Times New Roman" pitchFamily="18" charset="0"/>
                <a:cs typeface="Times New Roman" pitchFamily="18" charset="0"/>
              </a:rPr>
              <a:t>Two dominant genes at both loci have similar effect when they are alone, but produced enhanced effect when they come together. Such gene interaction is known as duplicate genes with cumulative effect. Also called</a:t>
            </a:r>
            <a:r>
              <a:rPr lang="en-US" sz="2800" b="1" dirty="0" smtClean="0"/>
              <a:t> Additive gene interaction /Polymeric gene action</a:t>
            </a:r>
            <a:endParaRPr sz="2800" b="1">
              <a:latin typeface="Times New Roman" pitchFamily="18" charset="0"/>
              <a:cs typeface="Times New Roman" pitchFamily="18" charset="0"/>
            </a:endParaRPr>
          </a:p>
        </p:txBody>
      </p:sp>
      <p:sp>
        <p:nvSpPr>
          <p:cNvPr id="6" name="object 6"/>
          <p:cNvSpPr/>
          <p:nvPr/>
        </p:nvSpPr>
        <p:spPr>
          <a:xfrm>
            <a:off x="0" y="1676399"/>
            <a:ext cx="9144000" cy="5181600"/>
          </a:xfrm>
          <a:custGeom>
            <a:avLst/>
            <a:gdLst/>
            <a:ahLst/>
            <a:cxnLst/>
            <a:rect l="l" t="t" r="r" b="b"/>
            <a:pathLst>
              <a:path w="9144000" h="5181600">
                <a:moveTo>
                  <a:pt x="0" y="5181600"/>
                </a:moveTo>
                <a:lnTo>
                  <a:pt x="9144000" y="5181600"/>
                </a:lnTo>
                <a:lnTo>
                  <a:pt x="9144000" y="0"/>
                </a:lnTo>
                <a:lnTo>
                  <a:pt x="0" y="0"/>
                </a:lnTo>
                <a:lnTo>
                  <a:pt x="0" y="5181600"/>
                </a:lnTo>
                <a:close/>
              </a:path>
            </a:pathLst>
          </a:custGeom>
          <a:ln w="9144">
            <a:solidFill>
              <a:srgbClr val="7C5F9F"/>
            </a:solidFill>
          </a:ln>
        </p:spPr>
        <p:txBody>
          <a:bodyPr wrap="square" lIns="0" tIns="0" rIns="0" bIns="0" rtlCol="0"/>
          <a:lstStyle/>
          <a:p>
            <a:endParaRPr/>
          </a:p>
        </p:txBody>
      </p:sp>
      <p:sp>
        <p:nvSpPr>
          <p:cNvPr id="9" name="object 9"/>
          <p:cNvSpPr txBox="1"/>
          <p:nvPr/>
        </p:nvSpPr>
        <p:spPr>
          <a:xfrm>
            <a:off x="1" y="5638800"/>
            <a:ext cx="9064624" cy="751488"/>
          </a:xfrm>
          <a:prstGeom prst="rect">
            <a:avLst/>
          </a:prstGeom>
        </p:spPr>
        <p:txBody>
          <a:bodyPr vert="horz" wrap="square" lIns="0" tIns="12700" rIns="0" bIns="0" rtlCol="0">
            <a:spAutoFit/>
          </a:bodyPr>
          <a:lstStyle/>
          <a:p>
            <a:pPr marL="355600" marR="5080" indent="-342900" algn="r">
              <a:lnSpc>
                <a:spcPct val="100000"/>
              </a:lnSpc>
              <a:spcBef>
                <a:spcPts val="100"/>
              </a:spcBef>
              <a:tabLst>
                <a:tab pos="438784" algn="l"/>
                <a:tab pos="439420" algn="l"/>
                <a:tab pos="3027680" algn="l"/>
                <a:tab pos="5025390" algn="l"/>
                <a:tab pos="5949315" algn="l"/>
              </a:tabLst>
            </a:pPr>
            <a:r>
              <a:rPr sz="2400" b="1" smtClean="0">
                <a:latin typeface="Arial"/>
                <a:cs typeface="Arial"/>
              </a:rPr>
              <a:t>In  </a:t>
            </a:r>
            <a:r>
              <a:rPr sz="2400" b="1" dirty="0">
                <a:latin typeface="Arial"/>
                <a:cs typeface="Arial"/>
              </a:rPr>
              <a:t>the</a:t>
            </a:r>
            <a:r>
              <a:rPr sz="2400" b="1" spc="-15" dirty="0">
                <a:latin typeface="Arial"/>
                <a:cs typeface="Arial"/>
              </a:rPr>
              <a:t> </a:t>
            </a:r>
            <a:r>
              <a:rPr sz="2400" b="1" spc="-5" dirty="0">
                <a:latin typeface="Arial"/>
                <a:cs typeface="Arial"/>
              </a:rPr>
              <a:t>absence</a:t>
            </a:r>
            <a:r>
              <a:rPr sz="2400" b="1" spc="325" dirty="0">
                <a:latin typeface="Arial"/>
                <a:cs typeface="Arial"/>
              </a:rPr>
              <a:t> </a:t>
            </a:r>
            <a:r>
              <a:rPr sz="2400" b="1" spc="-5" dirty="0">
                <a:latin typeface="Arial"/>
                <a:cs typeface="Arial"/>
              </a:rPr>
              <a:t>of	any</a:t>
            </a:r>
            <a:r>
              <a:rPr sz="2400" b="1" spc="365" dirty="0">
                <a:latin typeface="Arial"/>
                <a:cs typeface="Arial"/>
              </a:rPr>
              <a:t> </a:t>
            </a:r>
            <a:r>
              <a:rPr sz="2400" b="1" spc="-5" dirty="0">
                <a:latin typeface="Arial"/>
                <a:cs typeface="Arial"/>
              </a:rPr>
              <a:t>dominant	allele,	</a:t>
            </a:r>
            <a:r>
              <a:rPr sz="2400" b="1" dirty="0">
                <a:latin typeface="Arial"/>
                <a:cs typeface="Arial"/>
              </a:rPr>
              <a:t>the </a:t>
            </a:r>
            <a:r>
              <a:rPr sz="2400" b="1" spc="-5" dirty="0">
                <a:latin typeface="Arial"/>
                <a:cs typeface="Arial"/>
              </a:rPr>
              <a:t>recessive </a:t>
            </a:r>
            <a:r>
              <a:rPr sz="2400" b="1" dirty="0">
                <a:latin typeface="Arial"/>
                <a:cs typeface="Arial"/>
              </a:rPr>
              <a:t>allele</a:t>
            </a:r>
            <a:r>
              <a:rPr sz="2400" b="1" spc="-350" dirty="0">
                <a:latin typeface="Arial"/>
                <a:cs typeface="Arial"/>
              </a:rPr>
              <a:t> </a:t>
            </a:r>
            <a:r>
              <a:rPr sz="2400" b="1" dirty="0">
                <a:latin typeface="Arial"/>
                <a:cs typeface="Arial"/>
              </a:rPr>
              <a:t>is </a:t>
            </a:r>
            <a:r>
              <a:rPr sz="2400" b="1" spc="-5">
                <a:latin typeface="Arial"/>
                <a:cs typeface="Arial"/>
              </a:rPr>
              <a:t>expressed</a:t>
            </a:r>
            <a:r>
              <a:rPr sz="2400" spc="-5" smtClean="0">
                <a:latin typeface="Arial"/>
                <a:cs typeface="Arial"/>
              </a:rPr>
              <a:t>.</a:t>
            </a:r>
            <a:endParaRPr sz="2400">
              <a:latin typeface="Arial"/>
              <a:cs typeface="Arial"/>
            </a:endParaRPr>
          </a:p>
        </p:txBody>
      </p:sp>
      <p:sp>
        <p:nvSpPr>
          <p:cNvPr id="12" name="object 12"/>
          <p:cNvSpPr txBox="1"/>
          <p:nvPr/>
        </p:nvSpPr>
        <p:spPr>
          <a:xfrm>
            <a:off x="2215642" y="5580075"/>
            <a:ext cx="2780665" cy="391160"/>
          </a:xfrm>
          <a:prstGeom prst="rect">
            <a:avLst/>
          </a:prstGeom>
        </p:spPr>
        <p:txBody>
          <a:bodyPr vert="horz" wrap="square" lIns="0" tIns="12700" rIns="0" bIns="0" rtlCol="0">
            <a:spAutoFit/>
          </a:bodyPr>
          <a:lstStyle/>
          <a:p>
            <a:pPr marL="12700">
              <a:lnSpc>
                <a:spcPct val="100000"/>
              </a:lnSpc>
              <a:spcBef>
                <a:spcPts val="100"/>
              </a:spcBef>
              <a:tabLst>
                <a:tab pos="1057910" algn="l"/>
                <a:tab pos="1850389" algn="l"/>
              </a:tabLst>
            </a:pPr>
            <a:endParaRPr sz="2400">
              <a:latin typeface="Arial"/>
              <a:cs typeface="Arial"/>
            </a:endParaRPr>
          </a:p>
        </p:txBody>
      </p:sp>
      <p:sp>
        <p:nvSpPr>
          <p:cNvPr id="14" name="object 14"/>
          <p:cNvSpPr txBox="1"/>
          <p:nvPr/>
        </p:nvSpPr>
        <p:spPr>
          <a:xfrm>
            <a:off x="5741289" y="5580075"/>
            <a:ext cx="2054225" cy="391160"/>
          </a:xfrm>
          <a:prstGeom prst="rect">
            <a:avLst/>
          </a:prstGeom>
        </p:spPr>
        <p:txBody>
          <a:bodyPr vert="horz" wrap="square" lIns="0" tIns="12700" rIns="0" bIns="0" rtlCol="0">
            <a:spAutoFit/>
          </a:bodyPr>
          <a:lstStyle/>
          <a:p>
            <a:pPr marL="12700">
              <a:lnSpc>
                <a:spcPct val="100000"/>
              </a:lnSpc>
              <a:spcBef>
                <a:spcPts val="100"/>
              </a:spcBef>
              <a:tabLst>
                <a:tab pos="1719580" algn="l"/>
              </a:tabLst>
            </a:pPr>
            <a:endParaRPr sz="2400">
              <a:latin typeface="Arial"/>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96240" y="252074"/>
            <a:ext cx="8353044" cy="124754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71216" y="320040"/>
            <a:ext cx="3581400" cy="125882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57962" y="275081"/>
            <a:ext cx="8229600" cy="1143000"/>
          </a:xfrm>
          <a:custGeom>
            <a:avLst/>
            <a:gdLst/>
            <a:ahLst/>
            <a:cxnLst/>
            <a:rect l="l" t="t" r="r" b="b"/>
            <a:pathLst>
              <a:path w="8229600" h="1143000">
                <a:moveTo>
                  <a:pt x="0" y="1142999"/>
                </a:moveTo>
                <a:lnTo>
                  <a:pt x="8229600" y="1142999"/>
                </a:lnTo>
                <a:lnTo>
                  <a:pt x="8229600" y="0"/>
                </a:lnTo>
                <a:lnTo>
                  <a:pt x="0" y="0"/>
                </a:lnTo>
                <a:lnTo>
                  <a:pt x="0" y="1142999"/>
                </a:lnTo>
                <a:close/>
              </a:path>
            </a:pathLst>
          </a:custGeom>
          <a:solidFill>
            <a:srgbClr val="C0504D"/>
          </a:solidFill>
        </p:spPr>
        <p:txBody>
          <a:bodyPr wrap="square" lIns="0" tIns="0" rIns="0" bIns="0" rtlCol="0"/>
          <a:lstStyle/>
          <a:p>
            <a:endParaRPr/>
          </a:p>
        </p:txBody>
      </p:sp>
      <p:sp>
        <p:nvSpPr>
          <p:cNvPr id="5" name="object 5"/>
          <p:cNvSpPr/>
          <p:nvPr/>
        </p:nvSpPr>
        <p:spPr>
          <a:xfrm>
            <a:off x="457962" y="275081"/>
            <a:ext cx="8229600" cy="1143000"/>
          </a:xfrm>
          <a:custGeom>
            <a:avLst/>
            <a:gdLst/>
            <a:ahLst/>
            <a:cxnLst/>
            <a:rect l="l" t="t" r="r" b="b"/>
            <a:pathLst>
              <a:path w="8229600" h="1143000">
                <a:moveTo>
                  <a:pt x="0" y="1142999"/>
                </a:moveTo>
                <a:lnTo>
                  <a:pt x="8229600" y="1142999"/>
                </a:lnTo>
                <a:lnTo>
                  <a:pt x="8229600" y="0"/>
                </a:lnTo>
                <a:lnTo>
                  <a:pt x="0" y="0"/>
                </a:lnTo>
                <a:lnTo>
                  <a:pt x="0" y="1142999"/>
                </a:lnTo>
                <a:close/>
              </a:path>
            </a:pathLst>
          </a:custGeom>
          <a:ln w="38100">
            <a:solidFill>
              <a:srgbClr val="FFFFFF"/>
            </a:solidFill>
          </a:ln>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3335" rIns="0" bIns="0" rtlCol="0">
            <a:spAutoFit/>
          </a:bodyPr>
          <a:lstStyle/>
          <a:p>
            <a:pPr marL="1270" algn="ctr">
              <a:lnSpc>
                <a:spcPct val="100000"/>
              </a:lnSpc>
              <a:spcBef>
                <a:spcPts val="105"/>
              </a:spcBef>
            </a:pPr>
            <a:r>
              <a:rPr spc="-5" dirty="0"/>
              <a:t>Example</a:t>
            </a:r>
          </a:p>
        </p:txBody>
      </p:sp>
      <p:sp>
        <p:nvSpPr>
          <p:cNvPr id="7" name="object 7"/>
          <p:cNvSpPr/>
          <p:nvPr/>
        </p:nvSpPr>
        <p:spPr>
          <a:xfrm>
            <a:off x="0" y="1572766"/>
            <a:ext cx="9143999" cy="27433"/>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1600199"/>
            <a:ext cx="9144000" cy="5257800"/>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0" y="1600199"/>
            <a:ext cx="9144000" cy="5257800"/>
          </a:xfrm>
          <a:custGeom>
            <a:avLst/>
            <a:gdLst/>
            <a:ahLst/>
            <a:cxnLst/>
            <a:rect l="l" t="t" r="r" b="b"/>
            <a:pathLst>
              <a:path w="9144000" h="5257800">
                <a:moveTo>
                  <a:pt x="0" y="5257800"/>
                </a:moveTo>
                <a:lnTo>
                  <a:pt x="9144000" y="5257800"/>
                </a:lnTo>
                <a:lnTo>
                  <a:pt x="9144000" y="0"/>
                </a:lnTo>
                <a:lnTo>
                  <a:pt x="0" y="0"/>
                </a:lnTo>
                <a:lnTo>
                  <a:pt x="0" y="5257800"/>
                </a:lnTo>
                <a:close/>
              </a:path>
            </a:pathLst>
          </a:custGeom>
          <a:ln w="9144">
            <a:solidFill>
              <a:srgbClr val="7C5F9F"/>
            </a:solidFill>
          </a:ln>
        </p:spPr>
        <p:txBody>
          <a:bodyPr wrap="square" lIns="0" tIns="0" rIns="0" bIns="0" rtlCol="0"/>
          <a:lstStyle/>
          <a:p>
            <a:endParaRPr/>
          </a:p>
        </p:txBody>
      </p:sp>
      <p:sp>
        <p:nvSpPr>
          <p:cNvPr id="10" name="object 10"/>
          <p:cNvSpPr txBox="1"/>
          <p:nvPr/>
        </p:nvSpPr>
        <p:spPr>
          <a:xfrm>
            <a:off x="78739" y="2136774"/>
            <a:ext cx="8896350" cy="3012440"/>
          </a:xfrm>
          <a:prstGeom prst="rect">
            <a:avLst/>
          </a:prstGeom>
        </p:spPr>
        <p:txBody>
          <a:bodyPr vert="horz" wrap="square" lIns="0" tIns="12065" rIns="0" bIns="0" rtlCol="0">
            <a:spAutoFit/>
          </a:bodyPr>
          <a:lstStyle/>
          <a:p>
            <a:pPr marL="355600" marR="5080" indent="-342900">
              <a:lnSpc>
                <a:spcPct val="100000"/>
              </a:lnSpc>
              <a:spcBef>
                <a:spcPts val="95"/>
              </a:spcBef>
              <a:buChar char="•"/>
              <a:tabLst>
                <a:tab pos="354965" algn="l"/>
                <a:tab pos="355600" algn="l"/>
              </a:tabLst>
            </a:pPr>
            <a:r>
              <a:rPr sz="2800" spc="-5" dirty="0">
                <a:latin typeface="Arial"/>
                <a:cs typeface="Arial"/>
              </a:rPr>
              <a:t>A well-known example of polymeric gene </a:t>
            </a:r>
            <a:r>
              <a:rPr sz="2800" dirty="0">
                <a:latin typeface="Arial"/>
                <a:cs typeface="Arial"/>
              </a:rPr>
              <a:t>interaction is  fruit </a:t>
            </a:r>
            <a:r>
              <a:rPr sz="2800" spc="-5" dirty="0">
                <a:latin typeface="Arial"/>
                <a:cs typeface="Arial"/>
              </a:rPr>
              <a:t>shape in summer </a:t>
            </a:r>
            <a:r>
              <a:rPr sz="2800" dirty="0">
                <a:latin typeface="Arial"/>
                <a:cs typeface="Arial"/>
              </a:rPr>
              <a:t>squash. </a:t>
            </a:r>
            <a:r>
              <a:rPr sz="2800" spc="-5" dirty="0">
                <a:latin typeface="Arial"/>
                <a:cs typeface="Arial"/>
              </a:rPr>
              <a:t>There are </a:t>
            </a:r>
            <a:r>
              <a:rPr sz="2800" dirty="0">
                <a:latin typeface="Arial"/>
                <a:cs typeface="Arial"/>
              </a:rPr>
              <a:t>three types  </a:t>
            </a:r>
            <a:r>
              <a:rPr sz="2800" spc="-5" dirty="0">
                <a:latin typeface="Arial"/>
                <a:cs typeface="Arial"/>
              </a:rPr>
              <a:t>of fruit shape </a:t>
            </a:r>
            <a:r>
              <a:rPr sz="2800" dirty="0">
                <a:latin typeface="Arial"/>
                <a:cs typeface="Arial"/>
              </a:rPr>
              <a:t>in this </a:t>
            </a:r>
            <a:r>
              <a:rPr sz="2800" spc="-5" dirty="0">
                <a:latin typeface="Arial"/>
                <a:cs typeface="Arial"/>
              </a:rPr>
              <a:t>plant, </a:t>
            </a:r>
            <a:r>
              <a:rPr sz="2800" dirty="0">
                <a:latin typeface="Arial"/>
                <a:cs typeface="Arial"/>
              </a:rPr>
              <a:t>viz., disc, </a:t>
            </a:r>
            <a:r>
              <a:rPr sz="2800" spc="-5" dirty="0">
                <a:latin typeface="Arial"/>
                <a:cs typeface="Arial"/>
              </a:rPr>
              <a:t>spherical </a:t>
            </a:r>
            <a:r>
              <a:rPr sz="2800" dirty="0">
                <a:latin typeface="Arial"/>
                <a:cs typeface="Arial"/>
              </a:rPr>
              <a:t>and  long. </a:t>
            </a:r>
            <a:r>
              <a:rPr sz="2800" spc="-5" dirty="0">
                <a:latin typeface="Arial"/>
                <a:cs typeface="Arial"/>
              </a:rPr>
              <a:t>The </a:t>
            </a:r>
            <a:r>
              <a:rPr sz="2800" dirty="0">
                <a:latin typeface="Arial"/>
                <a:cs typeface="Arial"/>
              </a:rPr>
              <a:t>disc </a:t>
            </a:r>
            <a:r>
              <a:rPr sz="2800" spc="-5" dirty="0">
                <a:latin typeface="Arial"/>
                <a:cs typeface="Arial"/>
              </a:rPr>
              <a:t>shape is </a:t>
            </a:r>
            <a:r>
              <a:rPr sz="2800" dirty="0">
                <a:latin typeface="Arial"/>
                <a:cs typeface="Arial"/>
              </a:rPr>
              <a:t>controlled </a:t>
            </a:r>
            <a:r>
              <a:rPr sz="2800" spc="-5" dirty="0">
                <a:latin typeface="Arial"/>
                <a:cs typeface="Arial"/>
              </a:rPr>
              <a:t>by two </a:t>
            </a:r>
            <a:r>
              <a:rPr sz="2800" dirty="0">
                <a:latin typeface="Arial"/>
                <a:cs typeface="Arial"/>
              </a:rPr>
              <a:t>dominant  </a:t>
            </a:r>
            <a:r>
              <a:rPr sz="2800" spc="-5" dirty="0">
                <a:latin typeface="Arial"/>
                <a:cs typeface="Arial"/>
              </a:rPr>
              <a:t>genes (A </a:t>
            </a:r>
            <a:r>
              <a:rPr sz="2800" dirty="0">
                <a:latin typeface="Arial"/>
                <a:cs typeface="Arial"/>
              </a:rPr>
              <a:t>and </a:t>
            </a:r>
            <a:r>
              <a:rPr sz="2800" spc="-5" dirty="0">
                <a:latin typeface="Arial"/>
                <a:cs typeface="Arial"/>
              </a:rPr>
              <a:t>B), the </a:t>
            </a:r>
            <a:r>
              <a:rPr sz="2800" dirty="0">
                <a:latin typeface="Arial"/>
                <a:cs typeface="Arial"/>
              </a:rPr>
              <a:t>spherical </a:t>
            </a:r>
            <a:r>
              <a:rPr sz="2800" spc="-5" dirty="0">
                <a:latin typeface="Arial"/>
                <a:cs typeface="Arial"/>
              </a:rPr>
              <a:t>shape is produced by  </a:t>
            </a:r>
            <a:r>
              <a:rPr sz="2800" dirty="0">
                <a:latin typeface="Arial"/>
                <a:cs typeface="Arial"/>
              </a:rPr>
              <a:t>either dominant </a:t>
            </a:r>
            <a:r>
              <a:rPr sz="2800" spc="-5" dirty="0">
                <a:latin typeface="Arial"/>
                <a:cs typeface="Arial"/>
              </a:rPr>
              <a:t>allele (A or B) and long </a:t>
            </a:r>
            <a:r>
              <a:rPr sz="2800" dirty="0">
                <a:latin typeface="Arial"/>
                <a:cs typeface="Arial"/>
              </a:rPr>
              <a:t>shaped fruits  </a:t>
            </a:r>
            <a:r>
              <a:rPr sz="2800" spc="-5" dirty="0">
                <a:latin typeface="Arial"/>
                <a:cs typeface="Arial"/>
              </a:rPr>
              <a:t>develop </a:t>
            </a:r>
            <a:r>
              <a:rPr sz="2800" dirty="0">
                <a:latin typeface="Arial"/>
                <a:cs typeface="Arial"/>
              </a:rPr>
              <a:t>in double recessive </a:t>
            </a:r>
            <a:r>
              <a:rPr sz="2800" spc="5" dirty="0">
                <a:latin typeface="Arial"/>
                <a:cs typeface="Arial"/>
              </a:rPr>
              <a:t>(aabb)</a:t>
            </a:r>
            <a:r>
              <a:rPr sz="2800" spc="10" dirty="0">
                <a:latin typeface="Arial"/>
                <a:cs typeface="Arial"/>
              </a:rPr>
              <a:t> </a:t>
            </a:r>
            <a:r>
              <a:rPr sz="2800" dirty="0">
                <a:latin typeface="Arial"/>
                <a:cs typeface="Arial"/>
              </a:rPr>
              <a:t>plants.</a:t>
            </a:r>
            <a:endParaRPr sz="2800">
              <a:latin typeface="Arial"/>
              <a:cs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244449" y="1573733"/>
            <a:ext cx="8654415" cy="3683635"/>
          </a:xfrm>
          <a:prstGeom prst="rect">
            <a:avLst/>
          </a:prstGeom>
        </p:spPr>
        <p:txBody>
          <a:bodyPr vert="horz" wrap="square" lIns="0" tIns="12065" rIns="0" bIns="0" rtlCol="0">
            <a:spAutoFit/>
          </a:bodyPr>
          <a:lstStyle/>
          <a:p>
            <a:pPr marL="38100" marR="30480" algn="ctr">
              <a:lnSpc>
                <a:spcPct val="100000"/>
              </a:lnSpc>
              <a:spcBef>
                <a:spcPts val="95"/>
              </a:spcBef>
              <a:tabLst>
                <a:tab pos="2909570" algn="l"/>
              </a:tabLst>
            </a:pPr>
            <a:r>
              <a:rPr sz="4000" spc="-5" dirty="0">
                <a:latin typeface="Arial"/>
                <a:cs typeface="Arial"/>
              </a:rPr>
              <a:t>A cross between disc shape (AABB)  and long shape (aabb) strains  produced disc shape fruits in </a:t>
            </a:r>
            <a:r>
              <a:rPr sz="4000" spc="5" dirty="0">
                <a:latin typeface="Arial"/>
                <a:cs typeface="Arial"/>
              </a:rPr>
              <a:t>F</a:t>
            </a:r>
            <a:r>
              <a:rPr sz="3975" spc="7" baseline="-20964" dirty="0">
                <a:latin typeface="Arial"/>
                <a:cs typeface="Arial"/>
              </a:rPr>
              <a:t>1</a:t>
            </a:r>
            <a:r>
              <a:rPr sz="4000" spc="5" dirty="0">
                <a:latin typeface="Arial"/>
                <a:cs typeface="Arial"/>
              </a:rPr>
              <a:t>. </a:t>
            </a:r>
            <a:r>
              <a:rPr sz="4000" dirty="0">
                <a:latin typeface="Arial"/>
                <a:cs typeface="Arial"/>
              </a:rPr>
              <a:t>Inter-  </a:t>
            </a:r>
            <a:r>
              <a:rPr sz="4000" spc="-5" dirty="0">
                <a:latin typeface="Arial"/>
                <a:cs typeface="Arial"/>
              </a:rPr>
              <a:t>mating</a:t>
            </a:r>
            <a:r>
              <a:rPr sz="4000" spc="40" dirty="0">
                <a:latin typeface="Arial"/>
                <a:cs typeface="Arial"/>
              </a:rPr>
              <a:t> </a:t>
            </a:r>
            <a:r>
              <a:rPr sz="4000" spc="-5" dirty="0">
                <a:latin typeface="Arial"/>
                <a:cs typeface="Arial"/>
              </a:rPr>
              <a:t>of</a:t>
            </a:r>
            <a:r>
              <a:rPr sz="4000" dirty="0">
                <a:latin typeface="Arial"/>
                <a:cs typeface="Arial"/>
              </a:rPr>
              <a:t> F</a:t>
            </a:r>
            <a:r>
              <a:rPr sz="3975" baseline="-20964" dirty="0">
                <a:latin typeface="Arial"/>
                <a:cs typeface="Arial"/>
              </a:rPr>
              <a:t>1	</a:t>
            </a:r>
            <a:r>
              <a:rPr sz="4000" spc="-5" dirty="0">
                <a:latin typeface="Arial"/>
                <a:cs typeface="Arial"/>
              </a:rPr>
              <a:t>plants produced plants  with </a:t>
            </a:r>
            <a:r>
              <a:rPr sz="4000" dirty="0">
                <a:latin typeface="Arial"/>
                <a:cs typeface="Arial"/>
              </a:rPr>
              <a:t>disc, </a:t>
            </a:r>
            <a:r>
              <a:rPr sz="4000" spc="-5" dirty="0">
                <a:latin typeface="Arial"/>
                <a:cs typeface="Arial"/>
              </a:rPr>
              <a:t>spherical and long shape  fruits in 9 </a:t>
            </a:r>
            <a:r>
              <a:rPr sz="4000" dirty="0">
                <a:latin typeface="Arial"/>
                <a:cs typeface="Arial"/>
              </a:rPr>
              <a:t>: </a:t>
            </a:r>
            <a:r>
              <a:rPr sz="4000" spc="-5" dirty="0">
                <a:latin typeface="Arial"/>
                <a:cs typeface="Arial"/>
              </a:rPr>
              <a:t>6 </a:t>
            </a:r>
            <a:r>
              <a:rPr sz="4000" dirty="0">
                <a:latin typeface="Arial"/>
                <a:cs typeface="Arial"/>
              </a:rPr>
              <a:t>: </a:t>
            </a:r>
            <a:r>
              <a:rPr sz="4000" spc="-5" dirty="0">
                <a:latin typeface="Arial"/>
                <a:cs typeface="Arial"/>
              </a:rPr>
              <a:t>1 </a:t>
            </a:r>
            <a:r>
              <a:rPr sz="4000" dirty="0">
                <a:latin typeface="Arial"/>
                <a:cs typeface="Arial"/>
              </a:rPr>
              <a:t>ratio </a:t>
            </a:r>
            <a:r>
              <a:rPr sz="4000" spc="-5" dirty="0">
                <a:latin typeface="Arial"/>
                <a:cs typeface="Arial"/>
              </a:rPr>
              <a:t>in</a:t>
            </a:r>
            <a:r>
              <a:rPr sz="4000" spc="25" dirty="0">
                <a:latin typeface="Arial"/>
                <a:cs typeface="Arial"/>
              </a:rPr>
              <a:t> </a:t>
            </a:r>
            <a:r>
              <a:rPr sz="4000" spc="5" dirty="0">
                <a:latin typeface="Arial"/>
                <a:cs typeface="Arial"/>
              </a:rPr>
              <a:t>F</a:t>
            </a:r>
            <a:r>
              <a:rPr sz="3975" spc="7" baseline="-20964" dirty="0">
                <a:latin typeface="Arial"/>
                <a:cs typeface="Arial"/>
              </a:rPr>
              <a:t>2</a:t>
            </a:r>
            <a:endParaRPr sz="3975" baseline="-20964">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026769" cy="684122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00" y="1447800"/>
            <a:ext cx="8763000" cy="5410200"/>
          </a:xfrm>
          <a:prstGeom prst="rect">
            <a:avLst/>
          </a:prstGeom>
          <a:blipFill>
            <a:blip r:embed="rId2" cstate="print"/>
            <a:stretch>
              <a:fillRect/>
            </a:stretch>
          </a:blipFill>
        </p:spPr>
        <p:txBody>
          <a:bodyPr wrap="square" lIns="0" tIns="0" rIns="0" bIns="0" rtlCol="0"/>
          <a:lstStyle/>
          <a:p>
            <a:pPr algn="just">
              <a:lnSpc>
                <a:spcPct val="150000"/>
              </a:lnSpc>
            </a:pPr>
            <a:r>
              <a:rPr lang="en-US" sz="2800" dirty="0" smtClean="0">
                <a:latin typeface="Arial"/>
                <a:cs typeface="Arial"/>
              </a:rPr>
              <a:t>The masking of </a:t>
            </a:r>
            <a:r>
              <a:rPr lang="en-US" sz="2800" spc="-5" dirty="0" smtClean="0">
                <a:latin typeface="Arial"/>
                <a:cs typeface="Arial"/>
              </a:rPr>
              <a:t>the phenotypic </a:t>
            </a:r>
            <a:r>
              <a:rPr lang="en-US" sz="2800" spc="-15" dirty="0" smtClean="0">
                <a:latin typeface="Arial"/>
                <a:cs typeface="Arial"/>
              </a:rPr>
              <a:t>effect </a:t>
            </a:r>
            <a:r>
              <a:rPr lang="en-US" sz="2800" dirty="0" smtClean="0">
                <a:latin typeface="Arial"/>
                <a:cs typeface="Arial"/>
              </a:rPr>
              <a:t>of</a:t>
            </a:r>
            <a:r>
              <a:rPr lang="en-US" sz="2800" spc="-95" dirty="0" smtClean="0">
                <a:latin typeface="Arial"/>
                <a:cs typeface="Arial"/>
              </a:rPr>
              <a:t> </a:t>
            </a:r>
            <a:r>
              <a:rPr lang="en-US" sz="2800" spc="-5" dirty="0" smtClean="0">
                <a:latin typeface="Arial"/>
                <a:cs typeface="Arial"/>
              </a:rPr>
              <a:t>alleles </a:t>
            </a:r>
            <a:r>
              <a:rPr lang="en-US" sz="2800" dirty="0" smtClean="0">
                <a:latin typeface="Arial"/>
                <a:cs typeface="Arial"/>
              </a:rPr>
              <a:t>of </a:t>
            </a:r>
            <a:r>
              <a:rPr lang="en-US" sz="2800" spc="-5" dirty="0" smtClean="0">
                <a:latin typeface="Arial"/>
                <a:cs typeface="Arial"/>
              </a:rPr>
              <a:t>one gene </a:t>
            </a:r>
            <a:r>
              <a:rPr lang="en-US" sz="2800" dirty="0" smtClean="0">
                <a:latin typeface="Arial"/>
                <a:cs typeface="Arial"/>
              </a:rPr>
              <a:t>by </a:t>
            </a:r>
            <a:r>
              <a:rPr lang="en-US" sz="2800" spc="-5" dirty="0" smtClean="0">
                <a:latin typeface="Arial"/>
                <a:cs typeface="Arial"/>
              </a:rPr>
              <a:t>alleles </a:t>
            </a:r>
            <a:r>
              <a:rPr lang="en-US" sz="2800" dirty="0" smtClean="0">
                <a:latin typeface="Arial"/>
                <a:cs typeface="Arial"/>
              </a:rPr>
              <a:t>of </a:t>
            </a:r>
            <a:r>
              <a:rPr lang="en-US" sz="2800" spc="-5" dirty="0" smtClean="0">
                <a:latin typeface="Arial"/>
                <a:cs typeface="Arial"/>
              </a:rPr>
              <a:t>another gene. </a:t>
            </a:r>
            <a:r>
              <a:rPr lang="en-US" sz="2800" dirty="0" smtClean="0">
                <a:latin typeface="Arial"/>
                <a:cs typeface="Arial"/>
              </a:rPr>
              <a:t>A</a:t>
            </a:r>
            <a:r>
              <a:rPr lang="en-US" sz="2800" spc="-445" dirty="0" smtClean="0">
                <a:latin typeface="Arial"/>
                <a:cs typeface="Arial"/>
              </a:rPr>
              <a:t> </a:t>
            </a:r>
            <a:r>
              <a:rPr lang="en-US" sz="2800" dirty="0" smtClean="0">
                <a:latin typeface="Arial"/>
                <a:cs typeface="Arial"/>
              </a:rPr>
              <a:t>gene  is said to be </a:t>
            </a:r>
            <a:r>
              <a:rPr lang="en-US" sz="2800" spc="-5" dirty="0" err="1" smtClean="0">
                <a:latin typeface="Arial"/>
                <a:cs typeface="Arial"/>
              </a:rPr>
              <a:t>epistatic</a:t>
            </a:r>
            <a:r>
              <a:rPr lang="en-US" sz="2800" spc="-5" dirty="0" smtClean="0">
                <a:latin typeface="Arial"/>
                <a:cs typeface="Arial"/>
              </a:rPr>
              <a:t> </a:t>
            </a:r>
            <a:r>
              <a:rPr lang="en-US" sz="2800" dirty="0" smtClean="0">
                <a:latin typeface="Arial"/>
                <a:cs typeface="Arial"/>
              </a:rPr>
              <a:t>when its </a:t>
            </a:r>
            <a:r>
              <a:rPr lang="en-US" sz="2800" spc="-5" dirty="0" smtClean="0">
                <a:latin typeface="Arial"/>
                <a:cs typeface="Arial"/>
              </a:rPr>
              <a:t>presence  </a:t>
            </a:r>
            <a:r>
              <a:rPr lang="en-US" sz="2800" dirty="0" smtClean="0">
                <a:latin typeface="Arial"/>
                <a:cs typeface="Arial"/>
              </a:rPr>
              <a:t>suppresses </a:t>
            </a:r>
            <a:r>
              <a:rPr lang="en-US" sz="2800" spc="-5" dirty="0" smtClean="0">
                <a:latin typeface="Arial"/>
                <a:cs typeface="Arial"/>
              </a:rPr>
              <a:t>the </a:t>
            </a:r>
            <a:r>
              <a:rPr lang="en-US" sz="2800" spc="-15" dirty="0" smtClean="0">
                <a:latin typeface="Arial"/>
                <a:cs typeface="Arial"/>
              </a:rPr>
              <a:t>effect </a:t>
            </a:r>
            <a:r>
              <a:rPr lang="en-US" sz="2800" dirty="0" smtClean="0">
                <a:latin typeface="Arial"/>
                <a:cs typeface="Arial"/>
              </a:rPr>
              <a:t>of a </a:t>
            </a:r>
            <a:r>
              <a:rPr lang="en-US" sz="2800" spc="-5" dirty="0" smtClean="0">
                <a:latin typeface="Arial"/>
                <a:cs typeface="Arial"/>
              </a:rPr>
              <a:t>gene </a:t>
            </a:r>
            <a:r>
              <a:rPr lang="en-US" sz="2800" dirty="0" smtClean="0">
                <a:latin typeface="Arial"/>
                <a:cs typeface="Arial"/>
              </a:rPr>
              <a:t>at </a:t>
            </a:r>
            <a:r>
              <a:rPr lang="en-US" sz="2800" spc="-5" dirty="0" smtClean="0">
                <a:latin typeface="Arial"/>
                <a:cs typeface="Arial"/>
              </a:rPr>
              <a:t>another  </a:t>
            </a:r>
            <a:r>
              <a:rPr lang="en-US" sz="2800" dirty="0" smtClean="0">
                <a:latin typeface="Arial"/>
                <a:cs typeface="Arial"/>
              </a:rPr>
              <a:t>locus. </a:t>
            </a:r>
            <a:r>
              <a:rPr lang="en-US" sz="2800" dirty="0" err="1" smtClean="0">
                <a:latin typeface="Arial"/>
                <a:cs typeface="Arial"/>
              </a:rPr>
              <a:t>Epistatic</a:t>
            </a:r>
            <a:r>
              <a:rPr lang="en-US" sz="2800" dirty="0" smtClean="0">
                <a:latin typeface="Arial"/>
                <a:cs typeface="Arial"/>
              </a:rPr>
              <a:t> </a:t>
            </a:r>
            <a:r>
              <a:rPr lang="en-US" sz="2800" spc="-5" dirty="0" smtClean="0">
                <a:latin typeface="Arial"/>
                <a:cs typeface="Arial"/>
              </a:rPr>
              <a:t>genes are sometimes called  inhibiting genes </a:t>
            </a:r>
            <a:r>
              <a:rPr lang="en-US" sz="2800" dirty="0" smtClean="0">
                <a:latin typeface="Arial"/>
                <a:cs typeface="Arial"/>
              </a:rPr>
              <a:t>because of </a:t>
            </a:r>
            <a:r>
              <a:rPr lang="en-US" sz="2800" spc="-5" dirty="0" smtClean="0">
                <a:latin typeface="Arial"/>
                <a:cs typeface="Arial"/>
              </a:rPr>
              <a:t>their </a:t>
            </a:r>
            <a:r>
              <a:rPr lang="en-US" sz="2800" dirty="0" smtClean="0">
                <a:latin typeface="Arial"/>
                <a:cs typeface="Arial"/>
              </a:rPr>
              <a:t>suppressed </a:t>
            </a:r>
            <a:r>
              <a:rPr lang="en-US" sz="2800" spc="-15" dirty="0" smtClean="0">
                <a:latin typeface="Arial"/>
                <a:cs typeface="Arial"/>
              </a:rPr>
              <a:t>effect </a:t>
            </a:r>
            <a:r>
              <a:rPr lang="en-US" sz="2800" dirty="0" smtClean="0">
                <a:latin typeface="Arial"/>
                <a:cs typeface="Arial"/>
              </a:rPr>
              <a:t>on  </a:t>
            </a:r>
            <a:r>
              <a:rPr lang="en-US" sz="2800" spc="-5" dirty="0" smtClean="0">
                <a:latin typeface="Arial"/>
                <a:cs typeface="Arial"/>
              </a:rPr>
              <a:t>other genes </a:t>
            </a:r>
            <a:r>
              <a:rPr lang="en-US" sz="2800" dirty="0" smtClean="0">
                <a:latin typeface="Arial"/>
                <a:cs typeface="Arial"/>
              </a:rPr>
              <a:t>that are </a:t>
            </a:r>
            <a:r>
              <a:rPr lang="en-US" sz="2800" spc="-5" dirty="0" smtClean="0">
                <a:latin typeface="Arial"/>
                <a:cs typeface="Arial"/>
              </a:rPr>
              <a:t>described  </a:t>
            </a:r>
            <a:r>
              <a:rPr lang="en-US" sz="2800" dirty="0" smtClean="0">
                <a:latin typeface="Arial"/>
                <a:cs typeface="Arial"/>
              </a:rPr>
              <a:t>as</a:t>
            </a:r>
            <a:r>
              <a:rPr lang="en-US" sz="2800" spc="-20" dirty="0" smtClean="0">
                <a:latin typeface="Arial"/>
                <a:cs typeface="Arial"/>
              </a:rPr>
              <a:t> </a:t>
            </a:r>
            <a:r>
              <a:rPr lang="en-US" sz="2800" dirty="0" smtClean="0">
                <a:latin typeface="Arial"/>
                <a:cs typeface="Arial"/>
              </a:rPr>
              <a:t>hypostatic. </a:t>
            </a:r>
            <a:r>
              <a:rPr lang="en-US" sz="2800" dirty="0" err="1" smtClean="0">
                <a:latin typeface="Arial"/>
                <a:cs typeface="Arial"/>
              </a:rPr>
              <a:t>Epistatic</a:t>
            </a:r>
            <a:r>
              <a:rPr lang="en-US" sz="2800" dirty="0" smtClean="0">
                <a:latin typeface="Arial"/>
                <a:cs typeface="Arial"/>
              </a:rPr>
              <a:t> genes can be either a dominant allele or homozygous recessive allele.</a:t>
            </a:r>
            <a:endParaRPr sz="2800"/>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46AAC5"/>
            </a:solidFill>
          </a:ln>
        </p:spPr>
        <p:txBody>
          <a:bodyPr wrap="square" lIns="0" tIns="0" rIns="0" bIns="0" rtlCol="0"/>
          <a:lstStyle/>
          <a:p>
            <a:endParaRPr/>
          </a:p>
        </p:txBody>
      </p:sp>
      <p:sp>
        <p:nvSpPr>
          <p:cNvPr id="4" name="object 4"/>
          <p:cNvSpPr txBox="1"/>
          <p:nvPr/>
        </p:nvSpPr>
        <p:spPr>
          <a:xfrm>
            <a:off x="78739" y="152401"/>
            <a:ext cx="8912861" cy="1306127"/>
          </a:xfrm>
          <a:prstGeom prst="rect">
            <a:avLst/>
          </a:prstGeom>
        </p:spPr>
        <p:txBody>
          <a:bodyPr vert="horz" wrap="square" lIns="0" tIns="13335" rIns="0" bIns="0" rtlCol="0">
            <a:spAutoFit/>
          </a:bodyPr>
          <a:lstStyle/>
          <a:p>
            <a:pPr marL="355600" marR="5080" indent="-342900" algn="just">
              <a:lnSpc>
                <a:spcPct val="150000"/>
              </a:lnSpc>
              <a:spcBef>
                <a:spcPts val="105"/>
              </a:spcBef>
              <a:tabLst>
                <a:tab pos="354965" algn="l"/>
                <a:tab pos="355600" algn="l"/>
              </a:tabLst>
            </a:pPr>
            <a:r>
              <a:rPr sz="2800" b="1" spc="-5" dirty="0">
                <a:latin typeface="Arial"/>
                <a:cs typeface="Arial"/>
              </a:rPr>
              <a:t>Epistasis </a:t>
            </a:r>
            <a:r>
              <a:rPr sz="2800" dirty="0">
                <a:latin typeface="Arial"/>
                <a:cs typeface="Arial"/>
              </a:rPr>
              <a:t>is </a:t>
            </a:r>
            <a:r>
              <a:rPr sz="2800" spc="-5" dirty="0">
                <a:latin typeface="Arial"/>
                <a:cs typeface="Arial"/>
              </a:rPr>
              <a:t>the </a:t>
            </a:r>
            <a:r>
              <a:rPr sz="2800" spc="-5">
                <a:latin typeface="Arial"/>
                <a:cs typeface="Arial"/>
              </a:rPr>
              <a:t>phenomenon </a:t>
            </a:r>
            <a:r>
              <a:rPr sz="2800" smtClean="0">
                <a:latin typeface="Arial"/>
                <a:cs typeface="Arial"/>
              </a:rPr>
              <a:t>when </a:t>
            </a:r>
            <a:r>
              <a:rPr sz="2800" spc="-5" dirty="0">
                <a:latin typeface="Arial"/>
                <a:cs typeface="Arial"/>
              </a:rPr>
              <a:t>one allele </a:t>
            </a:r>
            <a:r>
              <a:rPr sz="2800" dirty="0">
                <a:latin typeface="Arial"/>
                <a:cs typeface="Arial"/>
              </a:rPr>
              <a:t>of </a:t>
            </a:r>
            <a:r>
              <a:rPr sz="2800">
                <a:latin typeface="Arial"/>
                <a:cs typeface="Arial"/>
              </a:rPr>
              <a:t>a</a:t>
            </a:r>
            <a:r>
              <a:rPr sz="2800" spc="-130">
                <a:latin typeface="Arial"/>
                <a:cs typeface="Arial"/>
              </a:rPr>
              <a:t> </a:t>
            </a:r>
            <a:r>
              <a:rPr sz="2800" spc="-5" smtClean="0">
                <a:latin typeface="Arial"/>
                <a:cs typeface="Arial"/>
              </a:rPr>
              <a:t>gene</a:t>
            </a:r>
            <a:r>
              <a:rPr lang="en-US" sz="2800" spc="-5" dirty="0" smtClean="0">
                <a:latin typeface="Arial"/>
                <a:cs typeface="Arial"/>
              </a:rPr>
              <a:t> </a:t>
            </a:r>
            <a:r>
              <a:rPr sz="2800" smtClean="0">
                <a:latin typeface="Arial"/>
                <a:cs typeface="Arial"/>
              </a:rPr>
              <a:t>masks </a:t>
            </a:r>
            <a:r>
              <a:rPr sz="2800" dirty="0">
                <a:latin typeface="Arial"/>
                <a:cs typeface="Arial"/>
              </a:rPr>
              <a:t>the expression of </a:t>
            </a:r>
            <a:r>
              <a:rPr sz="2800" spc="-5" dirty="0">
                <a:latin typeface="Arial"/>
                <a:cs typeface="Arial"/>
              </a:rPr>
              <a:t>alleles </a:t>
            </a:r>
            <a:r>
              <a:rPr sz="2800" dirty="0">
                <a:latin typeface="Arial"/>
                <a:cs typeface="Arial"/>
              </a:rPr>
              <a:t>of </a:t>
            </a:r>
            <a:r>
              <a:rPr sz="2800" spc="-5" dirty="0">
                <a:latin typeface="Arial"/>
                <a:cs typeface="Arial"/>
              </a:rPr>
              <a:t>another  </a:t>
            </a:r>
            <a:r>
              <a:rPr sz="2800" spc="-10" dirty="0">
                <a:latin typeface="Arial"/>
                <a:cs typeface="Arial"/>
              </a:rPr>
              <a:t>gene.</a:t>
            </a:r>
            <a:endParaRPr sz="2800">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87477" y="935482"/>
            <a:ext cx="8967470" cy="4415790"/>
          </a:xfrm>
          <a:prstGeom prst="rect">
            <a:avLst/>
          </a:prstGeom>
        </p:spPr>
        <p:txBody>
          <a:bodyPr vert="horz" wrap="square" lIns="0" tIns="12700" rIns="0" bIns="0" rtlCol="0">
            <a:spAutoFit/>
          </a:bodyPr>
          <a:lstStyle/>
          <a:p>
            <a:pPr marL="38100" marR="30480" indent="-635" algn="ctr">
              <a:lnSpc>
                <a:spcPct val="100000"/>
              </a:lnSpc>
              <a:spcBef>
                <a:spcPts val="100"/>
              </a:spcBef>
            </a:pPr>
            <a:r>
              <a:rPr sz="3600" spc="-5" dirty="0">
                <a:latin typeface="Arial"/>
                <a:cs typeface="Arial"/>
              </a:rPr>
              <a:t>Here </a:t>
            </a:r>
            <a:r>
              <a:rPr sz="3600" dirty="0">
                <a:latin typeface="Arial"/>
                <a:cs typeface="Arial"/>
              </a:rPr>
              <a:t>plants </a:t>
            </a:r>
            <a:r>
              <a:rPr sz="3600" spc="-5" dirty="0">
                <a:latin typeface="Arial"/>
                <a:cs typeface="Arial"/>
              </a:rPr>
              <a:t>with </a:t>
            </a:r>
            <a:r>
              <a:rPr sz="3600" dirty="0">
                <a:latin typeface="Arial"/>
                <a:cs typeface="Arial"/>
              </a:rPr>
              <a:t>A—B—(9/16) </a:t>
            </a:r>
            <a:r>
              <a:rPr sz="3600" spc="-5" dirty="0">
                <a:latin typeface="Arial"/>
                <a:cs typeface="Arial"/>
              </a:rPr>
              <a:t>genotypes  </a:t>
            </a:r>
            <a:r>
              <a:rPr sz="3600" dirty="0">
                <a:latin typeface="Arial"/>
                <a:cs typeface="Arial"/>
              </a:rPr>
              <a:t>produce disc shape fruits, those with A-bb-  </a:t>
            </a:r>
            <a:r>
              <a:rPr sz="3600" spc="-5" dirty="0">
                <a:latin typeface="Arial"/>
                <a:cs typeface="Arial"/>
              </a:rPr>
              <a:t>(3/16) and aaB-(3/16) genotypes produce  </a:t>
            </a:r>
            <a:r>
              <a:rPr sz="3600" dirty="0">
                <a:latin typeface="Arial"/>
                <a:cs typeface="Arial"/>
              </a:rPr>
              <a:t>spherical fruits, </a:t>
            </a:r>
            <a:r>
              <a:rPr sz="3600" spc="-5" dirty="0">
                <a:latin typeface="Arial"/>
                <a:cs typeface="Arial"/>
              </a:rPr>
              <a:t>and plants with aabb (1/16)  </a:t>
            </a:r>
            <a:r>
              <a:rPr sz="3600" dirty="0">
                <a:latin typeface="Arial"/>
                <a:cs typeface="Arial"/>
              </a:rPr>
              <a:t>genotype produce long </a:t>
            </a:r>
            <a:r>
              <a:rPr sz="3600" spc="-5" dirty="0">
                <a:latin typeface="Arial"/>
                <a:cs typeface="Arial"/>
              </a:rPr>
              <a:t>fruits. </a:t>
            </a:r>
            <a:r>
              <a:rPr sz="3600" dirty="0">
                <a:latin typeface="Arial"/>
                <a:cs typeface="Arial"/>
              </a:rPr>
              <a:t>Thus in </a:t>
            </a:r>
            <a:r>
              <a:rPr sz="3600" spc="-5" dirty="0">
                <a:latin typeface="Arial"/>
                <a:cs typeface="Arial"/>
              </a:rPr>
              <a:t>F</a:t>
            </a:r>
            <a:r>
              <a:rPr sz="3600" spc="-7" baseline="-20833" dirty="0">
                <a:latin typeface="Arial"/>
                <a:cs typeface="Arial"/>
              </a:rPr>
              <a:t>2</a:t>
            </a:r>
            <a:r>
              <a:rPr sz="3600" spc="-5" dirty="0">
                <a:latin typeface="Arial"/>
                <a:cs typeface="Arial"/>
              </a:rPr>
              <a:t>,  normal </a:t>
            </a:r>
            <a:r>
              <a:rPr sz="3600" dirty="0">
                <a:latin typeface="Arial"/>
                <a:cs typeface="Arial"/>
              </a:rPr>
              <a:t>dihybrid segregation </a:t>
            </a:r>
            <a:r>
              <a:rPr sz="3600" spc="-5" dirty="0">
                <a:latin typeface="Arial"/>
                <a:cs typeface="Arial"/>
              </a:rPr>
              <a:t>ratio </a:t>
            </a:r>
            <a:r>
              <a:rPr sz="3600" dirty="0">
                <a:latin typeface="Arial"/>
                <a:cs typeface="Arial"/>
              </a:rPr>
              <a:t>9:3:3: </a:t>
            </a:r>
            <a:r>
              <a:rPr sz="3600" spc="-5" dirty="0">
                <a:latin typeface="Arial"/>
                <a:cs typeface="Arial"/>
              </a:rPr>
              <a:t>1 is  </a:t>
            </a:r>
            <a:r>
              <a:rPr sz="3600" dirty="0">
                <a:latin typeface="Arial"/>
                <a:cs typeface="Arial"/>
              </a:rPr>
              <a:t>modified to </a:t>
            </a:r>
            <a:r>
              <a:rPr sz="3600" spc="-5" dirty="0">
                <a:latin typeface="Arial"/>
                <a:cs typeface="Arial"/>
              </a:rPr>
              <a:t>9 </a:t>
            </a:r>
            <a:r>
              <a:rPr sz="3600" dirty="0">
                <a:latin typeface="Arial"/>
                <a:cs typeface="Arial"/>
              </a:rPr>
              <a:t>: </a:t>
            </a:r>
            <a:r>
              <a:rPr sz="3600" spc="-5" dirty="0">
                <a:latin typeface="Arial"/>
                <a:cs typeface="Arial"/>
              </a:rPr>
              <a:t>6 </a:t>
            </a:r>
            <a:r>
              <a:rPr sz="3600" dirty="0">
                <a:latin typeface="Arial"/>
                <a:cs typeface="Arial"/>
              </a:rPr>
              <a:t>: </a:t>
            </a:r>
            <a:r>
              <a:rPr sz="3600" spc="-5" dirty="0">
                <a:latin typeface="Arial"/>
                <a:cs typeface="Arial"/>
              </a:rPr>
              <a:t>1 </a:t>
            </a:r>
            <a:r>
              <a:rPr sz="3600" dirty="0">
                <a:latin typeface="Arial"/>
                <a:cs typeface="Arial"/>
              </a:rPr>
              <a:t>ratio. Similar gene  action is also found in barley for awn</a:t>
            </a:r>
            <a:r>
              <a:rPr sz="3600" spc="-155" dirty="0">
                <a:latin typeface="Arial"/>
                <a:cs typeface="Arial"/>
              </a:rPr>
              <a:t> </a:t>
            </a:r>
            <a:r>
              <a:rPr sz="3600" dirty="0">
                <a:latin typeface="Arial"/>
                <a:cs typeface="Arial"/>
              </a:rPr>
              <a:t>length.</a:t>
            </a:r>
            <a:endParaRPr sz="360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2038" y="263086"/>
            <a:ext cx="8289440" cy="122291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399413" y="192150"/>
            <a:ext cx="6344285" cy="1181734"/>
          </a:xfrm>
          <a:prstGeom prst="rect">
            <a:avLst/>
          </a:prstGeom>
        </p:spPr>
        <p:txBody>
          <a:bodyPr vert="horz" wrap="square" lIns="0" tIns="12065" rIns="0" bIns="0" rtlCol="0">
            <a:spAutoFit/>
          </a:bodyPr>
          <a:lstStyle/>
          <a:p>
            <a:pPr marL="756285" marR="5080" indent="-744220">
              <a:lnSpc>
                <a:spcPct val="100000"/>
              </a:lnSpc>
              <a:spcBef>
                <a:spcPts val="95"/>
              </a:spcBef>
            </a:pPr>
            <a:r>
              <a:rPr sz="4000" spc="-5" dirty="0"/>
              <a:t>6</a:t>
            </a:r>
            <a:r>
              <a:rPr sz="4000" spc="-5"/>
              <a:t>. </a:t>
            </a:r>
            <a:r>
              <a:rPr lang="en-US" sz="3600" smtClean="0"/>
              <a:t>Inhibitory </a:t>
            </a:r>
            <a:r>
              <a:rPr lang="en-US" sz="3600" dirty="0" smtClean="0"/>
              <a:t>gene action</a:t>
            </a:r>
            <a:r>
              <a:rPr sz="3600" spc="-15" smtClean="0"/>
              <a:t> </a:t>
            </a:r>
            <a:r>
              <a:rPr sz="3600" spc="-10" dirty="0"/>
              <a:t>(</a:t>
            </a:r>
            <a:r>
              <a:rPr sz="3600" spc="-10"/>
              <a:t>13:3</a:t>
            </a:r>
            <a:r>
              <a:rPr sz="3600" spc="-10" smtClean="0"/>
              <a:t>)</a:t>
            </a:r>
            <a:endParaRPr sz="3600"/>
          </a:p>
        </p:txBody>
      </p:sp>
      <p:sp>
        <p:nvSpPr>
          <p:cNvPr id="4" name="object 4"/>
          <p:cNvSpPr/>
          <p:nvPr/>
        </p:nvSpPr>
        <p:spPr>
          <a:xfrm>
            <a:off x="19010" y="1572766"/>
            <a:ext cx="9124989" cy="2743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501139"/>
            <a:ext cx="8682229" cy="9906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1600199"/>
            <a:ext cx="9144000" cy="525780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0" y="1600199"/>
            <a:ext cx="9144000" cy="5257800"/>
          </a:xfrm>
          <a:custGeom>
            <a:avLst/>
            <a:gdLst/>
            <a:ahLst/>
            <a:cxnLst/>
            <a:rect l="l" t="t" r="r" b="b"/>
            <a:pathLst>
              <a:path w="9144000" h="5257800">
                <a:moveTo>
                  <a:pt x="0" y="5257800"/>
                </a:moveTo>
                <a:lnTo>
                  <a:pt x="9144000" y="5257800"/>
                </a:lnTo>
                <a:lnTo>
                  <a:pt x="9144000" y="0"/>
                </a:lnTo>
                <a:lnTo>
                  <a:pt x="0" y="0"/>
                </a:lnTo>
                <a:lnTo>
                  <a:pt x="0" y="5257800"/>
                </a:lnTo>
                <a:close/>
              </a:path>
            </a:pathLst>
          </a:custGeom>
          <a:ln w="9144">
            <a:solidFill>
              <a:srgbClr val="7C5F9F"/>
            </a:solidFill>
          </a:ln>
        </p:spPr>
        <p:txBody>
          <a:bodyPr wrap="square" lIns="0" tIns="0" rIns="0" bIns="0" rtlCol="0"/>
          <a:lstStyle/>
          <a:p>
            <a:endParaRPr/>
          </a:p>
        </p:txBody>
      </p:sp>
      <p:sp>
        <p:nvSpPr>
          <p:cNvPr id="8" name="object 8"/>
          <p:cNvSpPr txBox="1"/>
          <p:nvPr/>
        </p:nvSpPr>
        <p:spPr>
          <a:xfrm>
            <a:off x="0" y="1620977"/>
            <a:ext cx="8991599" cy="4376967"/>
          </a:xfrm>
          <a:prstGeom prst="rect">
            <a:avLst/>
          </a:prstGeom>
        </p:spPr>
        <p:txBody>
          <a:bodyPr vert="horz" wrap="square" lIns="0" tIns="13335" rIns="0" bIns="0" rtlCol="0">
            <a:spAutoFit/>
          </a:bodyPr>
          <a:lstStyle/>
          <a:p>
            <a:pPr marL="355600" marR="5080" indent="-342900" algn="just">
              <a:lnSpc>
                <a:spcPct val="150000"/>
              </a:lnSpc>
              <a:spcBef>
                <a:spcPts val="105"/>
              </a:spcBef>
              <a:buChar char="•"/>
              <a:tabLst>
                <a:tab pos="354965" algn="l"/>
                <a:tab pos="355600" algn="l"/>
              </a:tabLst>
            </a:pPr>
            <a:r>
              <a:rPr sz="2400" b="1" dirty="0">
                <a:latin typeface="Times New Roman" pitchFamily="18" charset="0"/>
                <a:cs typeface="Times New Roman" pitchFamily="18" charset="0"/>
              </a:rPr>
              <a:t>In </a:t>
            </a:r>
            <a:r>
              <a:rPr sz="2400" b="1" spc="-5" dirty="0">
                <a:latin typeface="Times New Roman" pitchFamily="18" charset="0"/>
                <a:cs typeface="Times New Roman" pitchFamily="18" charset="0"/>
              </a:rPr>
              <a:t>this </a:t>
            </a:r>
            <a:r>
              <a:rPr sz="2400" b="1" dirty="0">
                <a:latin typeface="Times New Roman" pitchFamily="18" charset="0"/>
                <a:cs typeface="Times New Roman" pitchFamily="18" charset="0"/>
              </a:rPr>
              <a:t>type of epistasis, a </a:t>
            </a:r>
            <a:r>
              <a:rPr sz="2400" b="1" spc="-5" dirty="0">
                <a:latin typeface="Times New Roman" pitchFamily="18" charset="0"/>
                <a:cs typeface="Times New Roman" pitchFamily="18" charset="0"/>
              </a:rPr>
              <a:t>dominant allele</a:t>
            </a:r>
            <a:r>
              <a:rPr sz="2400" b="1" spc="-125" dirty="0">
                <a:latin typeface="Times New Roman" pitchFamily="18" charset="0"/>
                <a:cs typeface="Times New Roman" pitchFamily="18" charset="0"/>
              </a:rPr>
              <a:t> </a:t>
            </a:r>
            <a:r>
              <a:rPr sz="2400" b="1" dirty="0">
                <a:latin typeface="Times New Roman" pitchFamily="18" charset="0"/>
                <a:cs typeface="Times New Roman" pitchFamily="18" charset="0"/>
              </a:rPr>
              <a:t>at  </a:t>
            </a:r>
            <a:r>
              <a:rPr sz="2400" b="1" spc="-5" dirty="0">
                <a:latin typeface="Times New Roman" pitchFamily="18" charset="0"/>
                <a:cs typeface="Times New Roman" pitchFamily="18" charset="0"/>
              </a:rPr>
              <a:t>one locus </a:t>
            </a:r>
            <a:r>
              <a:rPr sz="2400" b="1" dirty="0">
                <a:latin typeface="Times New Roman" pitchFamily="18" charset="0"/>
                <a:cs typeface="Times New Roman" pitchFamily="18" charset="0"/>
              </a:rPr>
              <a:t>can </a:t>
            </a:r>
            <a:r>
              <a:rPr sz="2400" b="1" spc="-5" dirty="0">
                <a:latin typeface="Times New Roman" pitchFamily="18" charset="0"/>
                <a:cs typeface="Times New Roman" pitchFamily="18" charset="0"/>
              </a:rPr>
              <a:t>mask </a:t>
            </a:r>
            <a:r>
              <a:rPr sz="2400" b="1" dirty="0">
                <a:latin typeface="Times New Roman" pitchFamily="18" charset="0"/>
                <a:cs typeface="Times New Roman" pitchFamily="18" charset="0"/>
              </a:rPr>
              <a:t>the expression of </a:t>
            </a:r>
            <a:r>
              <a:rPr sz="2400" b="1" spc="-5" dirty="0">
                <a:latin typeface="Times New Roman" pitchFamily="18" charset="0"/>
                <a:cs typeface="Times New Roman" pitchFamily="18" charset="0"/>
              </a:rPr>
              <a:t>both  (dominant and </a:t>
            </a:r>
            <a:r>
              <a:rPr sz="2400" b="1" dirty="0">
                <a:latin typeface="Times New Roman" pitchFamily="18" charset="0"/>
                <a:cs typeface="Times New Roman" pitchFamily="18" charset="0"/>
              </a:rPr>
              <a:t>recessive) </a:t>
            </a:r>
            <a:r>
              <a:rPr sz="2400" b="1" spc="-5" dirty="0">
                <a:latin typeface="Times New Roman" pitchFamily="18" charset="0"/>
                <a:cs typeface="Times New Roman" pitchFamily="18" charset="0"/>
              </a:rPr>
              <a:t>alleles </a:t>
            </a:r>
            <a:r>
              <a:rPr sz="2400" b="1" dirty="0">
                <a:latin typeface="Times New Roman" pitchFamily="18" charset="0"/>
                <a:cs typeface="Times New Roman" pitchFamily="18" charset="0"/>
              </a:rPr>
              <a:t>at </a:t>
            </a:r>
            <a:r>
              <a:rPr sz="2400" b="1" spc="-5" dirty="0">
                <a:latin typeface="Times New Roman" pitchFamily="18" charset="0"/>
                <a:cs typeface="Times New Roman" pitchFamily="18" charset="0"/>
              </a:rPr>
              <a:t>second  </a:t>
            </a:r>
            <a:r>
              <a:rPr sz="2400" b="1" dirty="0">
                <a:latin typeface="Times New Roman" pitchFamily="18" charset="0"/>
                <a:cs typeface="Times New Roman" pitchFamily="18" charset="0"/>
              </a:rPr>
              <a:t>locus</a:t>
            </a:r>
            <a:r>
              <a:rPr sz="2400" b="1">
                <a:latin typeface="Times New Roman" pitchFamily="18" charset="0"/>
                <a:cs typeface="Times New Roman" pitchFamily="18" charset="0"/>
              </a:rPr>
              <a:t>. </a:t>
            </a:r>
            <a:r>
              <a:rPr lang="en-US" sz="2400" b="1" dirty="0" smtClean="0">
                <a:latin typeface="Times New Roman" pitchFamily="18" charset="0"/>
                <a:cs typeface="Times New Roman" pitchFamily="18" charset="0"/>
              </a:rPr>
              <a:t>Here this gene is called inhibitory gene as it is capable of inhibiting the production of purple </a:t>
            </a:r>
            <a:r>
              <a:rPr lang="en-US" sz="2400" b="1" dirty="0" err="1" smtClean="0">
                <a:latin typeface="Times New Roman" pitchFamily="18" charset="0"/>
                <a:cs typeface="Times New Roman" pitchFamily="18" charset="0"/>
              </a:rPr>
              <a:t>colour</a:t>
            </a:r>
            <a:r>
              <a:rPr lang="en-US" sz="2400" b="1" dirty="0" smtClean="0">
                <a:latin typeface="Times New Roman" pitchFamily="18" charset="0"/>
                <a:cs typeface="Times New Roman" pitchFamily="18" charset="0"/>
              </a:rPr>
              <a:t>. Plants are purple, only if they possess the gene for purple </a:t>
            </a:r>
            <a:r>
              <a:rPr lang="en-US" sz="2400" b="1" dirty="0" err="1" smtClean="0">
                <a:latin typeface="Times New Roman" pitchFamily="18" charset="0"/>
                <a:cs typeface="Times New Roman" pitchFamily="18" charset="0"/>
              </a:rPr>
              <a:t>colour</a:t>
            </a:r>
            <a:r>
              <a:rPr lang="en-US" sz="2400" b="1" dirty="0" smtClean="0">
                <a:latin typeface="Times New Roman" pitchFamily="18" charset="0"/>
                <a:cs typeface="Times New Roman" pitchFamily="18" charset="0"/>
              </a:rPr>
              <a:t>, in the absence of the inhibitory gene. </a:t>
            </a:r>
            <a:r>
              <a:rPr sz="2400" b="1" smtClean="0">
                <a:latin typeface="Times New Roman" pitchFamily="18" charset="0"/>
                <a:cs typeface="Times New Roman" pitchFamily="18" charset="0"/>
              </a:rPr>
              <a:t>This </a:t>
            </a:r>
            <a:r>
              <a:rPr sz="2400" b="1" dirty="0">
                <a:latin typeface="Times New Roman" pitchFamily="18" charset="0"/>
                <a:cs typeface="Times New Roman" pitchFamily="18" charset="0"/>
              </a:rPr>
              <a:t>is </a:t>
            </a:r>
            <a:r>
              <a:rPr sz="2400" b="1" spc="-5" dirty="0">
                <a:latin typeface="Times New Roman" pitchFamily="18" charset="0"/>
                <a:cs typeface="Times New Roman" pitchFamily="18" charset="0"/>
              </a:rPr>
              <a:t>also </a:t>
            </a:r>
            <a:r>
              <a:rPr sz="2400" b="1" dirty="0">
                <a:latin typeface="Times New Roman" pitchFamily="18" charset="0"/>
                <a:cs typeface="Times New Roman" pitchFamily="18" charset="0"/>
              </a:rPr>
              <a:t>known as </a:t>
            </a:r>
            <a:r>
              <a:rPr sz="2400" b="1" u="sng" spc="-5" dirty="0">
                <a:latin typeface="Times New Roman" pitchFamily="18" charset="0"/>
                <a:cs typeface="Times New Roman" pitchFamily="18" charset="0"/>
              </a:rPr>
              <a:t>inhibitory gene  interaction</a:t>
            </a:r>
            <a:r>
              <a:rPr sz="2400" b="1" spc="-5" dirty="0">
                <a:latin typeface="Times New Roman" pitchFamily="18" charset="0"/>
                <a:cs typeface="Times New Roman" pitchFamily="18" charset="0"/>
              </a:rPr>
              <a:t>. </a:t>
            </a:r>
            <a:r>
              <a:rPr sz="2400" b="1" dirty="0">
                <a:latin typeface="Times New Roman" pitchFamily="18" charset="0"/>
                <a:cs typeface="Times New Roman" pitchFamily="18" charset="0"/>
              </a:rPr>
              <a:t>An </a:t>
            </a:r>
            <a:r>
              <a:rPr sz="2400" b="1" spc="-5" dirty="0">
                <a:latin typeface="Times New Roman" pitchFamily="18" charset="0"/>
                <a:cs typeface="Times New Roman" pitchFamily="18" charset="0"/>
              </a:rPr>
              <a:t>example </a:t>
            </a:r>
            <a:r>
              <a:rPr sz="2400" b="1" dirty="0">
                <a:latin typeface="Times New Roman" pitchFamily="18" charset="0"/>
                <a:cs typeface="Times New Roman" pitchFamily="18" charset="0"/>
              </a:rPr>
              <a:t>of </a:t>
            </a:r>
            <a:r>
              <a:rPr sz="2400" b="1" spc="-5" dirty="0">
                <a:latin typeface="Times New Roman" pitchFamily="18" charset="0"/>
                <a:cs typeface="Times New Roman" pitchFamily="18" charset="0"/>
              </a:rPr>
              <a:t>this </a:t>
            </a:r>
            <a:r>
              <a:rPr sz="2400" b="1" dirty="0">
                <a:latin typeface="Times New Roman" pitchFamily="18" charset="0"/>
                <a:cs typeface="Times New Roman" pitchFamily="18" charset="0"/>
              </a:rPr>
              <a:t>type of </a:t>
            </a:r>
            <a:r>
              <a:rPr sz="2400" b="1" spc="-5" dirty="0">
                <a:latin typeface="Times New Roman" pitchFamily="18" charset="0"/>
                <a:cs typeface="Times New Roman" pitchFamily="18" charset="0"/>
              </a:rPr>
              <a:t>gene  interaction </a:t>
            </a:r>
            <a:r>
              <a:rPr sz="2400" b="1" dirty="0">
                <a:latin typeface="Times New Roman" pitchFamily="18" charset="0"/>
                <a:cs typeface="Times New Roman" pitchFamily="18" charset="0"/>
              </a:rPr>
              <a:t>is </a:t>
            </a:r>
            <a:r>
              <a:rPr sz="2400" b="1" spc="-5" dirty="0">
                <a:latin typeface="Times New Roman" pitchFamily="18" charset="0"/>
                <a:cs typeface="Times New Roman" pitchFamily="18" charset="0"/>
              </a:rPr>
              <a:t>found </a:t>
            </a:r>
            <a:r>
              <a:rPr sz="2400" b="1" dirty="0">
                <a:latin typeface="Times New Roman" pitchFamily="18" charset="0"/>
                <a:cs typeface="Times New Roman" pitchFamily="18" charset="0"/>
              </a:rPr>
              <a:t>for </a:t>
            </a:r>
            <a:r>
              <a:rPr sz="2400" b="1" spc="-5" dirty="0">
                <a:latin typeface="Times New Roman" pitchFamily="18" charset="0"/>
                <a:cs typeface="Times New Roman" pitchFamily="18" charset="0"/>
              </a:rPr>
              <a:t>anthocyanin  pigmentation </a:t>
            </a:r>
            <a:r>
              <a:rPr sz="2400" b="1" spc="-10" dirty="0">
                <a:latin typeface="Times New Roman" pitchFamily="18" charset="0"/>
                <a:cs typeface="Times New Roman" pitchFamily="18" charset="0"/>
              </a:rPr>
              <a:t>in</a:t>
            </a:r>
            <a:r>
              <a:rPr sz="2400" b="1" dirty="0">
                <a:latin typeface="Times New Roman" pitchFamily="18" charset="0"/>
                <a:cs typeface="Times New Roman" pitchFamily="18" charset="0"/>
              </a:rPr>
              <a:t> </a:t>
            </a:r>
            <a:r>
              <a:rPr sz="2400" b="1" spc="-5" dirty="0">
                <a:latin typeface="Times New Roman" pitchFamily="18" charset="0"/>
                <a:cs typeface="Times New Roman" pitchFamily="18" charset="0"/>
              </a:rPr>
              <a:t>rice.</a:t>
            </a:r>
            <a:endParaRPr sz="2400" b="1">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96240" y="252074"/>
            <a:ext cx="8353044" cy="124754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71216" y="320040"/>
            <a:ext cx="3581400" cy="125882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57962" y="275081"/>
            <a:ext cx="8229600" cy="1143000"/>
          </a:xfrm>
          <a:custGeom>
            <a:avLst/>
            <a:gdLst/>
            <a:ahLst/>
            <a:cxnLst/>
            <a:rect l="l" t="t" r="r" b="b"/>
            <a:pathLst>
              <a:path w="8229600" h="1143000">
                <a:moveTo>
                  <a:pt x="0" y="1142999"/>
                </a:moveTo>
                <a:lnTo>
                  <a:pt x="8229600" y="1142999"/>
                </a:lnTo>
                <a:lnTo>
                  <a:pt x="8229600" y="0"/>
                </a:lnTo>
                <a:lnTo>
                  <a:pt x="0" y="0"/>
                </a:lnTo>
                <a:lnTo>
                  <a:pt x="0" y="1142999"/>
                </a:lnTo>
                <a:close/>
              </a:path>
            </a:pathLst>
          </a:custGeom>
          <a:solidFill>
            <a:srgbClr val="C0504D"/>
          </a:solidFill>
        </p:spPr>
        <p:txBody>
          <a:bodyPr wrap="square" lIns="0" tIns="0" rIns="0" bIns="0" rtlCol="0"/>
          <a:lstStyle/>
          <a:p>
            <a:endParaRPr/>
          </a:p>
        </p:txBody>
      </p:sp>
      <p:sp>
        <p:nvSpPr>
          <p:cNvPr id="5" name="object 5"/>
          <p:cNvSpPr/>
          <p:nvPr/>
        </p:nvSpPr>
        <p:spPr>
          <a:xfrm>
            <a:off x="457962" y="275081"/>
            <a:ext cx="8229600" cy="1143000"/>
          </a:xfrm>
          <a:custGeom>
            <a:avLst/>
            <a:gdLst/>
            <a:ahLst/>
            <a:cxnLst/>
            <a:rect l="l" t="t" r="r" b="b"/>
            <a:pathLst>
              <a:path w="8229600" h="1143000">
                <a:moveTo>
                  <a:pt x="0" y="1142999"/>
                </a:moveTo>
                <a:lnTo>
                  <a:pt x="8229600" y="1142999"/>
                </a:lnTo>
                <a:lnTo>
                  <a:pt x="8229600" y="0"/>
                </a:lnTo>
                <a:lnTo>
                  <a:pt x="0" y="0"/>
                </a:lnTo>
                <a:lnTo>
                  <a:pt x="0" y="1142999"/>
                </a:lnTo>
                <a:close/>
              </a:path>
            </a:pathLst>
          </a:custGeom>
          <a:ln w="38100">
            <a:solidFill>
              <a:srgbClr val="FFFFFF"/>
            </a:solidFill>
          </a:ln>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3335" rIns="0" bIns="0" rtlCol="0">
            <a:spAutoFit/>
          </a:bodyPr>
          <a:lstStyle/>
          <a:p>
            <a:pPr marL="1270" algn="ctr">
              <a:lnSpc>
                <a:spcPct val="100000"/>
              </a:lnSpc>
              <a:spcBef>
                <a:spcPts val="105"/>
              </a:spcBef>
            </a:pPr>
            <a:r>
              <a:rPr spc="-5" dirty="0"/>
              <a:t>Example</a:t>
            </a:r>
          </a:p>
        </p:txBody>
      </p:sp>
      <p:sp>
        <p:nvSpPr>
          <p:cNvPr id="7" name="object 7"/>
          <p:cNvSpPr/>
          <p:nvPr/>
        </p:nvSpPr>
        <p:spPr>
          <a:xfrm>
            <a:off x="0" y="1501139"/>
            <a:ext cx="9143999" cy="99060"/>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0" y="1600199"/>
            <a:ext cx="9144000" cy="5257800"/>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0" y="1600199"/>
            <a:ext cx="9144000" cy="5257800"/>
          </a:xfrm>
          <a:custGeom>
            <a:avLst/>
            <a:gdLst/>
            <a:ahLst/>
            <a:cxnLst/>
            <a:rect l="l" t="t" r="r" b="b"/>
            <a:pathLst>
              <a:path w="9144000" h="5257800">
                <a:moveTo>
                  <a:pt x="0" y="5257800"/>
                </a:moveTo>
                <a:lnTo>
                  <a:pt x="9144000" y="5257800"/>
                </a:lnTo>
                <a:lnTo>
                  <a:pt x="9144000" y="0"/>
                </a:lnTo>
                <a:lnTo>
                  <a:pt x="0" y="0"/>
                </a:lnTo>
                <a:lnTo>
                  <a:pt x="0" y="5257800"/>
                </a:lnTo>
                <a:close/>
              </a:path>
            </a:pathLst>
          </a:custGeom>
          <a:ln w="9144">
            <a:solidFill>
              <a:srgbClr val="7C5F9F"/>
            </a:solidFill>
          </a:ln>
        </p:spPr>
        <p:txBody>
          <a:bodyPr wrap="square" lIns="0" tIns="0" rIns="0" bIns="0" rtlCol="0"/>
          <a:lstStyle/>
          <a:p>
            <a:endParaRPr/>
          </a:p>
        </p:txBody>
      </p:sp>
      <p:sp>
        <p:nvSpPr>
          <p:cNvPr id="10" name="object 10"/>
          <p:cNvSpPr txBox="1"/>
          <p:nvPr/>
        </p:nvSpPr>
        <p:spPr>
          <a:xfrm>
            <a:off x="53339" y="1620977"/>
            <a:ext cx="8943340" cy="3929379"/>
          </a:xfrm>
          <a:prstGeom prst="rect">
            <a:avLst/>
          </a:prstGeom>
        </p:spPr>
        <p:txBody>
          <a:bodyPr vert="horz" wrap="square" lIns="0" tIns="13335" rIns="0" bIns="0" rtlCol="0">
            <a:spAutoFit/>
          </a:bodyPr>
          <a:lstStyle/>
          <a:p>
            <a:pPr marL="381000" marR="30480" indent="-342900">
              <a:lnSpc>
                <a:spcPct val="100000"/>
              </a:lnSpc>
              <a:spcBef>
                <a:spcPts val="105"/>
              </a:spcBef>
              <a:buChar char="•"/>
              <a:tabLst>
                <a:tab pos="380365" algn="l"/>
                <a:tab pos="381000" algn="l"/>
              </a:tabLst>
            </a:pPr>
            <a:r>
              <a:rPr sz="3200" dirty="0">
                <a:latin typeface="Arial"/>
                <a:cs typeface="Arial"/>
              </a:rPr>
              <a:t>The </a:t>
            </a:r>
            <a:r>
              <a:rPr sz="3200" spc="-5" dirty="0">
                <a:latin typeface="Arial"/>
                <a:cs typeface="Arial"/>
              </a:rPr>
              <a:t>green </a:t>
            </a:r>
            <a:r>
              <a:rPr sz="3200" dirty="0">
                <a:latin typeface="Arial"/>
                <a:cs typeface="Arial"/>
              </a:rPr>
              <a:t>colour of </a:t>
            </a:r>
            <a:r>
              <a:rPr sz="3200" spc="-5" dirty="0">
                <a:latin typeface="Arial"/>
                <a:cs typeface="Arial"/>
              </a:rPr>
              <a:t>plants </a:t>
            </a:r>
            <a:r>
              <a:rPr sz="3200" dirty="0">
                <a:latin typeface="Arial"/>
                <a:cs typeface="Arial"/>
              </a:rPr>
              <a:t>is </a:t>
            </a:r>
            <a:r>
              <a:rPr sz="3200" spc="-5" dirty="0">
                <a:latin typeface="Arial"/>
                <a:cs typeface="Arial"/>
              </a:rPr>
              <a:t>governed </a:t>
            </a:r>
            <a:r>
              <a:rPr sz="3200" dirty="0">
                <a:latin typeface="Arial"/>
                <a:cs typeface="Arial"/>
              </a:rPr>
              <a:t>by </a:t>
            </a:r>
            <a:r>
              <a:rPr sz="3200" spc="-5" dirty="0">
                <a:latin typeface="Arial"/>
                <a:cs typeface="Arial"/>
              </a:rPr>
              <a:t>the  gene </a:t>
            </a:r>
            <a:r>
              <a:rPr sz="3200" dirty="0">
                <a:latin typeface="Arial"/>
                <a:cs typeface="Arial"/>
              </a:rPr>
              <a:t>I </a:t>
            </a:r>
            <a:r>
              <a:rPr sz="3200" spc="-5" dirty="0">
                <a:latin typeface="Arial"/>
                <a:cs typeface="Arial"/>
              </a:rPr>
              <a:t>which </a:t>
            </a:r>
            <a:r>
              <a:rPr sz="3200" dirty="0">
                <a:latin typeface="Arial"/>
                <a:cs typeface="Arial"/>
              </a:rPr>
              <a:t>is </a:t>
            </a:r>
            <a:r>
              <a:rPr sz="3200" spc="-5" dirty="0">
                <a:latin typeface="Arial"/>
                <a:cs typeface="Arial"/>
              </a:rPr>
              <a:t>dominant over purple </a:t>
            </a:r>
            <a:r>
              <a:rPr sz="3200" spc="-30" dirty="0">
                <a:latin typeface="Arial"/>
                <a:cs typeface="Arial"/>
              </a:rPr>
              <a:t>colour.  </a:t>
            </a:r>
            <a:r>
              <a:rPr sz="3200" dirty="0">
                <a:latin typeface="Arial"/>
                <a:cs typeface="Arial"/>
              </a:rPr>
              <a:t>The </a:t>
            </a:r>
            <a:r>
              <a:rPr sz="3200" spc="-5" dirty="0">
                <a:latin typeface="Arial"/>
                <a:cs typeface="Arial"/>
              </a:rPr>
              <a:t>purple colour </a:t>
            </a:r>
            <a:r>
              <a:rPr sz="3200" dirty="0">
                <a:latin typeface="Arial"/>
                <a:cs typeface="Arial"/>
              </a:rPr>
              <a:t>is </a:t>
            </a:r>
            <a:r>
              <a:rPr sz="3200" spc="-5" dirty="0">
                <a:latin typeface="Arial"/>
                <a:cs typeface="Arial"/>
              </a:rPr>
              <a:t>controlled </a:t>
            </a:r>
            <a:r>
              <a:rPr sz="3200" spc="-10" dirty="0">
                <a:latin typeface="Arial"/>
                <a:cs typeface="Arial"/>
              </a:rPr>
              <a:t>by </a:t>
            </a:r>
            <a:r>
              <a:rPr sz="3200" dirty="0">
                <a:latin typeface="Arial"/>
                <a:cs typeface="Arial"/>
              </a:rPr>
              <a:t>a </a:t>
            </a:r>
            <a:r>
              <a:rPr sz="3200" spc="-5" dirty="0">
                <a:latin typeface="Arial"/>
                <a:cs typeface="Arial"/>
              </a:rPr>
              <a:t>dominant  gene </a:t>
            </a:r>
            <a:r>
              <a:rPr sz="3200" spc="-204" dirty="0">
                <a:latin typeface="Arial"/>
                <a:cs typeface="Arial"/>
              </a:rPr>
              <a:t>P. </a:t>
            </a:r>
            <a:r>
              <a:rPr sz="3200" spc="-5" dirty="0">
                <a:latin typeface="Arial"/>
                <a:cs typeface="Arial"/>
              </a:rPr>
              <a:t>When </a:t>
            </a:r>
            <a:r>
              <a:rPr sz="3200" dirty="0">
                <a:latin typeface="Arial"/>
                <a:cs typeface="Arial"/>
              </a:rPr>
              <a:t>a cross was </a:t>
            </a:r>
            <a:r>
              <a:rPr sz="3200" spc="-5" dirty="0">
                <a:latin typeface="Arial"/>
                <a:cs typeface="Arial"/>
              </a:rPr>
              <a:t>made between  green (IIpp) and purple (iiPP) colour plants, the  </a:t>
            </a:r>
            <a:r>
              <a:rPr sz="3200" spc="5" dirty="0">
                <a:latin typeface="Arial"/>
                <a:cs typeface="Arial"/>
              </a:rPr>
              <a:t>F</a:t>
            </a:r>
            <a:r>
              <a:rPr sz="3150" spc="7" baseline="-21164" dirty="0">
                <a:latin typeface="Arial"/>
                <a:cs typeface="Arial"/>
              </a:rPr>
              <a:t>1 </a:t>
            </a:r>
            <a:r>
              <a:rPr sz="3200" dirty="0">
                <a:latin typeface="Arial"/>
                <a:cs typeface="Arial"/>
              </a:rPr>
              <a:t>was green. </a:t>
            </a:r>
            <a:r>
              <a:rPr sz="3200" spc="-5" dirty="0">
                <a:latin typeface="Arial"/>
                <a:cs typeface="Arial"/>
              </a:rPr>
              <a:t>Inter-mating </a:t>
            </a:r>
            <a:r>
              <a:rPr sz="3200" dirty="0">
                <a:latin typeface="Arial"/>
                <a:cs typeface="Arial"/>
              </a:rPr>
              <a:t>of </a:t>
            </a:r>
            <a:r>
              <a:rPr sz="3200" spc="5" dirty="0">
                <a:latin typeface="Arial"/>
                <a:cs typeface="Arial"/>
              </a:rPr>
              <a:t>F</a:t>
            </a:r>
            <a:r>
              <a:rPr sz="3150" spc="7" baseline="-21164" dirty="0">
                <a:latin typeface="Arial"/>
                <a:cs typeface="Arial"/>
              </a:rPr>
              <a:t>1 </a:t>
            </a:r>
            <a:r>
              <a:rPr sz="3200" spc="-5" dirty="0">
                <a:latin typeface="Arial"/>
                <a:cs typeface="Arial"/>
              </a:rPr>
              <a:t>plants  produced green and purple plants </a:t>
            </a:r>
            <a:r>
              <a:rPr sz="3200" dirty="0">
                <a:latin typeface="Arial"/>
                <a:cs typeface="Arial"/>
              </a:rPr>
              <a:t>in 13 : 3</a:t>
            </a:r>
            <a:r>
              <a:rPr sz="3200" spc="-75" dirty="0">
                <a:latin typeface="Arial"/>
                <a:cs typeface="Arial"/>
              </a:rPr>
              <a:t> </a:t>
            </a:r>
            <a:r>
              <a:rPr sz="3200" spc="-5" dirty="0">
                <a:latin typeface="Arial"/>
                <a:cs typeface="Arial"/>
              </a:rPr>
              <a:t>ratio  </a:t>
            </a:r>
            <a:r>
              <a:rPr sz="3200" dirty="0">
                <a:latin typeface="Arial"/>
                <a:cs typeface="Arial"/>
              </a:rPr>
              <a:t>in </a:t>
            </a:r>
            <a:r>
              <a:rPr sz="3200" spc="5" dirty="0">
                <a:latin typeface="Arial"/>
                <a:cs typeface="Arial"/>
              </a:rPr>
              <a:t>F</a:t>
            </a:r>
            <a:r>
              <a:rPr sz="3150" spc="7" baseline="-21164" dirty="0">
                <a:latin typeface="Arial"/>
                <a:cs typeface="Arial"/>
              </a:rPr>
              <a:t>2</a:t>
            </a:r>
            <a:r>
              <a:rPr sz="3200" spc="5" dirty="0">
                <a:latin typeface="Arial"/>
                <a:cs typeface="Arial"/>
              </a:rPr>
              <a:t>. </a:t>
            </a:r>
            <a:r>
              <a:rPr sz="3200" spc="-5" dirty="0">
                <a:latin typeface="Arial"/>
                <a:cs typeface="Arial"/>
              </a:rPr>
              <a:t>This </a:t>
            </a:r>
            <a:r>
              <a:rPr sz="3200" dirty="0">
                <a:latin typeface="Arial"/>
                <a:cs typeface="Arial"/>
              </a:rPr>
              <a:t>can be </a:t>
            </a:r>
            <a:r>
              <a:rPr sz="3200" spc="-5" dirty="0">
                <a:latin typeface="Arial"/>
                <a:cs typeface="Arial"/>
              </a:rPr>
              <a:t>explained </a:t>
            </a:r>
            <a:r>
              <a:rPr sz="3200" dirty="0">
                <a:latin typeface="Arial"/>
                <a:cs typeface="Arial"/>
              </a:rPr>
              <a:t>as</a:t>
            </a:r>
            <a:r>
              <a:rPr sz="3200" spc="-140" dirty="0">
                <a:latin typeface="Arial"/>
                <a:cs typeface="Arial"/>
              </a:rPr>
              <a:t> </a:t>
            </a:r>
            <a:r>
              <a:rPr sz="3200" spc="-5" dirty="0">
                <a:latin typeface="Arial"/>
                <a:cs typeface="Arial"/>
              </a:rPr>
              <a:t>follows.</a:t>
            </a:r>
            <a:endParaRPr sz="3200">
              <a:latin typeface="Arial"/>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7230" y="279206"/>
            <a:ext cx="8909538" cy="642173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259689" y="659637"/>
            <a:ext cx="8634095" cy="4293235"/>
          </a:xfrm>
          <a:prstGeom prst="rect">
            <a:avLst/>
          </a:prstGeom>
        </p:spPr>
        <p:txBody>
          <a:bodyPr vert="horz" wrap="square" lIns="0" tIns="12065" rIns="0" bIns="0" rtlCol="0">
            <a:spAutoFit/>
          </a:bodyPr>
          <a:lstStyle/>
          <a:p>
            <a:pPr marL="37465" marR="30480" algn="ctr">
              <a:lnSpc>
                <a:spcPct val="100000"/>
              </a:lnSpc>
              <a:spcBef>
                <a:spcPts val="95"/>
              </a:spcBef>
            </a:pPr>
            <a:r>
              <a:rPr sz="4000" spc="-5" dirty="0">
                <a:latin typeface="Arial"/>
                <a:cs typeface="Arial"/>
              </a:rPr>
              <a:t>Here the allele I isepistatic to alleles P  and p. Hence in </a:t>
            </a:r>
            <a:r>
              <a:rPr sz="4000" dirty="0">
                <a:latin typeface="Arial"/>
                <a:cs typeface="Arial"/>
              </a:rPr>
              <a:t>F</a:t>
            </a:r>
            <a:r>
              <a:rPr sz="3975" baseline="-20964" dirty="0">
                <a:latin typeface="Arial"/>
                <a:cs typeface="Arial"/>
              </a:rPr>
              <a:t>2</a:t>
            </a:r>
            <a:r>
              <a:rPr sz="4000" dirty="0">
                <a:latin typeface="Arial"/>
                <a:cs typeface="Arial"/>
              </a:rPr>
              <a:t>, </a:t>
            </a:r>
            <a:r>
              <a:rPr sz="4000" spc="-5" dirty="0">
                <a:latin typeface="Arial"/>
                <a:cs typeface="Arial"/>
              </a:rPr>
              <a:t>plants with </a:t>
            </a:r>
            <a:r>
              <a:rPr sz="4000" dirty="0">
                <a:latin typeface="Arial"/>
                <a:cs typeface="Arial"/>
              </a:rPr>
              <a:t>I-P-  </a:t>
            </a:r>
            <a:r>
              <a:rPr sz="4000" spc="-5" dirty="0">
                <a:latin typeface="Arial"/>
                <a:cs typeface="Arial"/>
              </a:rPr>
              <a:t>(9/16), </a:t>
            </a:r>
            <a:r>
              <a:rPr sz="4000" dirty="0">
                <a:latin typeface="Arial"/>
                <a:cs typeface="Arial"/>
              </a:rPr>
              <a:t>I-pp </a:t>
            </a:r>
            <a:r>
              <a:rPr sz="4000" spc="-5" dirty="0">
                <a:latin typeface="Arial"/>
                <a:cs typeface="Arial"/>
              </a:rPr>
              <a:t>(3/16) and iipp (1/16)  genotypes will be green because I will  mask the </a:t>
            </a:r>
            <a:r>
              <a:rPr sz="4000" spc="-15" dirty="0">
                <a:latin typeface="Arial"/>
                <a:cs typeface="Arial"/>
              </a:rPr>
              <a:t>effect </a:t>
            </a:r>
            <a:r>
              <a:rPr sz="4000" spc="-5" dirty="0">
                <a:latin typeface="Arial"/>
                <a:cs typeface="Arial"/>
              </a:rPr>
              <a:t>of P or p. Plants with  iiP-(3/16) will be purple, because I is  absent.</a:t>
            </a:r>
            <a:endParaRPr sz="4000">
              <a:latin typeface="Arial"/>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90017" y="1367993"/>
            <a:ext cx="8965565" cy="4050665"/>
          </a:xfrm>
          <a:prstGeom prst="rect">
            <a:avLst/>
          </a:prstGeom>
        </p:spPr>
        <p:txBody>
          <a:bodyPr vert="horz" wrap="square" lIns="0" tIns="13335" rIns="0" bIns="0" rtlCol="0">
            <a:spAutoFit/>
          </a:bodyPr>
          <a:lstStyle/>
          <a:p>
            <a:pPr marL="12065" marR="5080" indent="-635" algn="ctr">
              <a:lnSpc>
                <a:spcPct val="100000"/>
              </a:lnSpc>
              <a:spcBef>
                <a:spcPts val="105"/>
              </a:spcBef>
            </a:pPr>
            <a:r>
              <a:rPr sz="4400" dirty="0">
                <a:latin typeface="Calibri"/>
                <a:cs typeface="Calibri"/>
              </a:rPr>
              <a:t>In this </a:t>
            </a:r>
            <a:r>
              <a:rPr sz="4400" spc="-40" dirty="0">
                <a:latin typeface="Calibri"/>
                <a:cs typeface="Calibri"/>
              </a:rPr>
              <a:t>way </a:t>
            </a:r>
            <a:r>
              <a:rPr sz="4400" dirty="0">
                <a:latin typeface="Calibri"/>
                <a:cs typeface="Calibri"/>
              </a:rPr>
              <a:t>the </a:t>
            </a:r>
            <a:r>
              <a:rPr sz="4400" spc="-5" dirty="0">
                <a:latin typeface="Calibri"/>
                <a:cs typeface="Calibri"/>
              </a:rPr>
              <a:t>normal </a:t>
            </a:r>
            <a:r>
              <a:rPr sz="4400" spc="-10" dirty="0">
                <a:latin typeface="Calibri"/>
                <a:cs typeface="Calibri"/>
              </a:rPr>
              <a:t>dihybrid  </a:t>
            </a:r>
            <a:r>
              <a:rPr sz="4400" spc="-20" dirty="0">
                <a:latin typeface="Calibri"/>
                <a:cs typeface="Calibri"/>
              </a:rPr>
              <a:t>segregation </a:t>
            </a:r>
            <a:r>
              <a:rPr sz="4400" spc="-25" dirty="0">
                <a:latin typeface="Calibri"/>
                <a:cs typeface="Calibri"/>
              </a:rPr>
              <a:t>ratio </a:t>
            </a:r>
            <a:r>
              <a:rPr sz="4400" dirty="0">
                <a:latin typeface="Calibri"/>
                <a:cs typeface="Calibri"/>
              </a:rPr>
              <a:t>9 : 3 : 3 : 1 is modified  </a:t>
            </a:r>
            <a:r>
              <a:rPr sz="4400" spc="-25" dirty="0">
                <a:latin typeface="Calibri"/>
                <a:cs typeface="Calibri"/>
              </a:rPr>
              <a:t>to </a:t>
            </a:r>
            <a:r>
              <a:rPr sz="4400" dirty="0">
                <a:latin typeface="Calibri"/>
                <a:cs typeface="Calibri"/>
              </a:rPr>
              <a:t>13 : 3 </a:t>
            </a:r>
            <a:r>
              <a:rPr sz="4400" spc="-20" dirty="0">
                <a:latin typeface="Calibri"/>
                <a:cs typeface="Calibri"/>
              </a:rPr>
              <a:t>ratio. </a:t>
            </a:r>
            <a:r>
              <a:rPr sz="4400" spc="-5" dirty="0">
                <a:latin typeface="Calibri"/>
                <a:cs typeface="Calibri"/>
              </a:rPr>
              <a:t>Similar </a:t>
            </a:r>
            <a:r>
              <a:rPr sz="4400" spc="-10" dirty="0">
                <a:latin typeface="Calibri"/>
                <a:cs typeface="Calibri"/>
              </a:rPr>
              <a:t>gene </a:t>
            </a:r>
            <a:r>
              <a:rPr sz="4400" spc="-15" dirty="0">
                <a:latin typeface="Calibri"/>
                <a:cs typeface="Calibri"/>
              </a:rPr>
              <a:t>interaction  </a:t>
            </a:r>
            <a:r>
              <a:rPr sz="4400" dirty="0">
                <a:latin typeface="Calibri"/>
                <a:cs typeface="Calibri"/>
              </a:rPr>
              <a:t>is </a:t>
            </a:r>
            <a:r>
              <a:rPr sz="4400" spc="-20" dirty="0">
                <a:latin typeface="Calibri"/>
                <a:cs typeface="Calibri"/>
              </a:rPr>
              <a:t>found </a:t>
            </a:r>
            <a:r>
              <a:rPr sz="4400" spc="-35" dirty="0">
                <a:latin typeface="Calibri"/>
                <a:cs typeface="Calibri"/>
              </a:rPr>
              <a:t>for </a:t>
            </a:r>
            <a:r>
              <a:rPr sz="4400" spc="-15" dirty="0">
                <a:latin typeface="Calibri"/>
                <a:cs typeface="Calibri"/>
              </a:rPr>
              <a:t>grain </a:t>
            </a:r>
            <a:r>
              <a:rPr sz="4400" spc="-10" dirty="0">
                <a:latin typeface="Calibri"/>
                <a:cs typeface="Calibri"/>
              </a:rPr>
              <a:t>colour </a:t>
            </a:r>
            <a:r>
              <a:rPr sz="4400" dirty="0">
                <a:latin typeface="Calibri"/>
                <a:cs typeface="Calibri"/>
              </a:rPr>
              <a:t>in </a:t>
            </a:r>
            <a:r>
              <a:rPr sz="4400" spc="-20" dirty="0">
                <a:latin typeface="Calibri"/>
                <a:cs typeface="Calibri"/>
              </a:rPr>
              <a:t>maize,  </a:t>
            </a:r>
            <a:r>
              <a:rPr sz="4400" spc="-10" dirty="0">
                <a:latin typeface="Calibri"/>
                <a:cs typeface="Calibri"/>
              </a:rPr>
              <a:t>plumage colour </a:t>
            </a:r>
            <a:r>
              <a:rPr sz="4400" dirty="0">
                <a:latin typeface="Calibri"/>
                <a:cs typeface="Calibri"/>
              </a:rPr>
              <a:t>in poultry and </a:t>
            </a:r>
            <a:r>
              <a:rPr sz="4400" spc="-5" dirty="0">
                <a:latin typeface="Calibri"/>
                <a:cs typeface="Calibri"/>
              </a:rPr>
              <a:t>certain  </a:t>
            </a:r>
            <a:r>
              <a:rPr sz="4400" spc="-20" dirty="0">
                <a:latin typeface="Calibri"/>
                <a:cs typeface="Calibri"/>
              </a:rPr>
              <a:t>characters </a:t>
            </a:r>
            <a:r>
              <a:rPr sz="4400" dirty="0">
                <a:latin typeface="Calibri"/>
                <a:cs typeface="Calibri"/>
              </a:rPr>
              <a:t>in </a:t>
            </a:r>
            <a:r>
              <a:rPr sz="4400" spc="-5" dirty="0">
                <a:latin typeface="Calibri"/>
                <a:cs typeface="Calibri"/>
              </a:rPr>
              <a:t>other </a:t>
            </a:r>
            <a:r>
              <a:rPr sz="4400" spc="-20" dirty="0">
                <a:latin typeface="Calibri"/>
                <a:cs typeface="Calibri"/>
              </a:rPr>
              <a:t>crop</a:t>
            </a:r>
            <a:r>
              <a:rPr sz="4400" spc="10" dirty="0">
                <a:latin typeface="Calibri"/>
                <a:cs typeface="Calibri"/>
              </a:rPr>
              <a:t> </a:t>
            </a:r>
            <a:r>
              <a:rPr sz="4400" spc="-5" dirty="0">
                <a:latin typeface="Calibri"/>
                <a:cs typeface="Calibri"/>
              </a:rPr>
              <a:t>species.</a:t>
            </a:r>
            <a:endParaRPr sz="44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95755" y="201168"/>
            <a:ext cx="6659880" cy="123748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370075" y="167639"/>
            <a:ext cx="6111239" cy="142646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1143000" y="228600"/>
            <a:ext cx="6565392" cy="1143000"/>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143000" y="228600"/>
            <a:ext cx="6565900" cy="1143000"/>
          </a:xfrm>
          <a:prstGeom prst="rect">
            <a:avLst/>
          </a:prstGeom>
          <a:ln w="9144">
            <a:solidFill>
              <a:srgbClr val="46AAC5"/>
            </a:solidFill>
          </a:ln>
        </p:spPr>
        <p:txBody>
          <a:bodyPr vert="horz" wrap="square" lIns="0" tIns="58419" rIns="0" bIns="0" rtlCol="0">
            <a:spAutoFit/>
          </a:bodyPr>
          <a:lstStyle/>
          <a:p>
            <a:pPr marL="513715" marR="505459" indent="584835">
              <a:lnSpc>
                <a:spcPct val="100000"/>
              </a:lnSpc>
              <a:spcBef>
                <a:spcPts val="459"/>
              </a:spcBef>
            </a:pPr>
            <a:r>
              <a:rPr sz="3200" spc="5" dirty="0">
                <a:solidFill>
                  <a:srgbClr val="000000"/>
                </a:solidFill>
              </a:rPr>
              <a:t>Difference </a:t>
            </a:r>
            <a:r>
              <a:rPr sz="3200" spc="-5" dirty="0">
                <a:solidFill>
                  <a:srgbClr val="000000"/>
                </a:solidFill>
              </a:rPr>
              <a:t>between  </a:t>
            </a:r>
            <a:r>
              <a:rPr sz="3200" dirty="0">
                <a:solidFill>
                  <a:srgbClr val="000000"/>
                </a:solidFill>
              </a:rPr>
              <a:t>dominance and</a:t>
            </a:r>
            <a:r>
              <a:rPr sz="3200" spc="-70" dirty="0">
                <a:solidFill>
                  <a:srgbClr val="000000"/>
                </a:solidFill>
              </a:rPr>
              <a:t> </a:t>
            </a:r>
            <a:r>
              <a:rPr sz="3200" dirty="0">
                <a:solidFill>
                  <a:srgbClr val="000000"/>
                </a:solidFill>
              </a:rPr>
              <a:t>epistasis</a:t>
            </a:r>
            <a:endParaRPr sz="3200"/>
          </a:p>
        </p:txBody>
      </p:sp>
      <p:sp>
        <p:nvSpPr>
          <p:cNvPr id="6" name="object 6"/>
          <p:cNvSpPr/>
          <p:nvPr/>
        </p:nvSpPr>
        <p:spPr>
          <a:xfrm>
            <a:off x="0" y="1752574"/>
            <a:ext cx="4572000" cy="786130"/>
          </a:xfrm>
          <a:custGeom>
            <a:avLst/>
            <a:gdLst/>
            <a:ahLst/>
            <a:cxnLst/>
            <a:rect l="l" t="t" r="r" b="b"/>
            <a:pathLst>
              <a:path w="4572000" h="786130">
                <a:moveTo>
                  <a:pt x="0" y="785901"/>
                </a:moveTo>
                <a:lnTo>
                  <a:pt x="4572000" y="785901"/>
                </a:lnTo>
                <a:lnTo>
                  <a:pt x="4572000" y="0"/>
                </a:lnTo>
                <a:lnTo>
                  <a:pt x="0" y="0"/>
                </a:lnTo>
                <a:lnTo>
                  <a:pt x="0" y="785901"/>
                </a:lnTo>
                <a:close/>
              </a:path>
            </a:pathLst>
          </a:custGeom>
          <a:solidFill>
            <a:srgbClr val="4F81BC"/>
          </a:solidFill>
        </p:spPr>
        <p:txBody>
          <a:bodyPr wrap="square" lIns="0" tIns="0" rIns="0" bIns="0" rtlCol="0"/>
          <a:lstStyle/>
          <a:p>
            <a:endParaRPr/>
          </a:p>
        </p:txBody>
      </p:sp>
      <p:sp>
        <p:nvSpPr>
          <p:cNvPr id="7" name="object 7"/>
          <p:cNvSpPr/>
          <p:nvPr/>
        </p:nvSpPr>
        <p:spPr>
          <a:xfrm>
            <a:off x="4572000" y="1752574"/>
            <a:ext cx="4572000" cy="786130"/>
          </a:xfrm>
          <a:custGeom>
            <a:avLst/>
            <a:gdLst/>
            <a:ahLst/>
            <a:cxnLst/>
            <a:rect l="l" t="t" r="r" b="b"/>
            <a:pathLst>
              <a:path w="4572000" h="786130">
                <a:moveTo>
                  <a:pt x="0" y="785901"/>
                </a:moveTo>
                <a:lnTo>
                  <a:pt x="4572000" y="785901"/>
                </a:lnTo>
                <a:lnTo>
                  <a:pt x="4572000" y="0"/>
                </a:lnTo>
                <a:lnTo>
                  <a:pt x="0" y="0"/>
                </a:lnTo>
                <a:lnTo>
                  <a:pt x="0" y="785901"/>
                </a:lnTo>
                <a:close/>
              </a:path>
            </a:pathLst>
          </a:custGeom>
          <a:solidFill>
            <a:srgbClr val="4F81BC"/>
          </a:solidFill>
        </p:spPr>
        <p:txBody>
          <a:bodyPr wrap="square" lIns="0" tIns="0" rIns="0" bIns="0" rtlCol="0"/>
          <a:lstStyle/>
          <a:p>
            <a:endParaRPr/>
          </a:p>
        </p:txBody>
      </p:sp>
      <p:sp>
        <p:nvSpPr>
          <p:cNvPr id="8" name="object 8"/>
          <p:cNvSpPr/>
          <p:nvPr/>
        </p:nvSpPr>
        <p:spPr>
          <a:xfrm>
            <a:off x="0" y="2576576"/>
            <a:ext cx="4572000" cy="2131695"/>
          </a:xfrm>
          <a:custGeom>
            <a:avLst/>
            <a:gdLst/>
            <a:ahLst/>
            <a:cxnLst/>
            <a:rect l="l" t="t" r="r" b="b"/>
            <a:pathLst>
              <a:path w="4572000" h="2131695">
                <a:moveTo>
                  <a:pt x="0" y="2131187"/>
                </a:moveTo>
                <a:lnTo>
                  <a:pt x="4572000" y="2131187"/>
                </a:lnTo>
                <a:lnTo>
                  <a:pt x="4572000" y="0"/>
                </a:lnTo>
                <a:lnTo>
                  <a:pt x="0" y="0"/>
                </a:lnTo>
                <a:lnTo>
                  <a:pt x="0" y="2131187"/>
                </a:lnTo>
                <a:close/>
              </a:path>
            </a:pathLst>
          </a:custGeom>
          <a:solidFill>
            <a:srgbClr val="D0D7E8"/>
          </a:solidFill>
        </p:spPr>
        <p:txBody>
          <a:bodyPr wrap="square" lIns="0" tIns="0" rIns="0" bIns="0" rtlCol="0"/>
          <a:lstStyle/>
          <a:p>
            <a:endParaRPr/>
          </a:p>
        </p:txBody>
      </p:sp>
      <p:sp>
        <p:nvSpPr>
          <p:cNvPr id="9" name="object 9"/>
          <p:cNvSpPr/>
          <p:nvPr/>
        </p:nvSpPr>
        <p:spPr>
          <a:xfrm>
            <a:off x="4572000" y="2576576"/>
            <a:ext cx="4572000" cy="2131695"/>
          </a:xfrm>
          <a:custGeom>
            <a:avLst/>
            <a:gdLst/>
            <a:ahLst/>
            <a:cxnLst/>
            <a:rect l="l" t="t" r="r" b="b"/>
            <a:pathLst>
              <a:path w="4572000" h="2131695">
                <a:moveTo>
                  <a:pt x="0" y="2131187"/>
                </a:moveTo>
                <a:lnTo>
                  <a:pt x="4572000" y="2131187"/>
                </a:lnTo>
                <a:lnTo>
                  <a:pt x="4572000" y="0"/>
                </a:lnTo>
                <a:lnTo>
                  <a:pt x="0" y="0"/>
                </a:lnTo>
                <a:lnTo>
                  <a:pt x="0" y="2131187"/>
                </a:lnTo>
                <a:close/>
              </a:path>
            </a:pathLst>
          </a:custGeom>
          <a:solidFill>
            <a:srgbClr val="D0D7E8"/>
          </a:solidFill>
        </p:spPr>
        <p:txBody>
          <a:bodyPr wrap="square" lIns="0" tIns="0" rIns="0" bIns="0" rtlCol="0"/>
          <a:lstStyle/>
          <a:p>
            <a:endParaRPr/>
          </a:p>
        </p:txBody>
      </p:sp>
      <p:sp>
        <p:nvSpPr>
          <p:cNvPr id="10" name="object 10"/>
          <p:cNvSpPr/>
          <p:nvPr/>
        </p:nvSpPr>
        <p:spPr>
          <a:xfrm>
            <a:off x="0" y="4707761"/>
            <a:ext cx="4572000" cy="2150745"/>
          </a:xfrm>
          <a:custGeom>
            <a:avLst/>
            <a:gdLst/>
            <a:ahLst/>
            <a:cxnLst/>
            <a:rect l="l" t="t" r="r" b="b"/>
            <a:pathLst>
              <a:path w="4572000" h="2150745">
                <a:moveTo>
                  <a:pt x="0" y="2150237"/>
                </a:moveTo>
                <a:lnTo>
                  <a:pt x="4572000" y="2150237"/>
                </a:lnTo>
                <a:lnTo>
                  <a:pt x="4572000" y="0"/>
                </a:lnTo>
                <a:lnTo>
                  <a:pt x="0" y="0"/>
                </a:lnTo>
                <a:lnTo>
                  <a:pt x="0" y="2150237"/>
                </a:lnTo>
                <a:close/>
              </a:path>
            </a:pathLst>
          </a:custGeom>
          <a:solidFill>
            <a:srgbClr val="E9ECF4"/>
          </a:solidFill>
        </p:spPr>
        <p:txBody>
          <a:bodyPr wrap="square" lIns="0" tIns="0" rIns="0" bIns="0" rtlCol="0"/>
          <a:lstStyle/>
          <a:p>
            <a:endParaRPr/>
          </a:p>
        </p:txBody>
      </p:sp>
      <p:sp>
        <p:nvSpPr>
          <p:cNvPr id="11" name="object 11"/>
          <p:cNvSpPr/>
          <p:nvPr/>
        </p:nvSpPr>
        <p:spPr>
          <a:xfrm>
            <a:off x="4572000" y="4707761"/>
            <a:ext cx="4572000" cy="2150745"/>
          </a:xfrm>
          <a:custGeom>
            <a:avLst/>
            <a:gdLst/>
            <a:ahLst/>
            <a:cxnLst/>
            <a:rect l="l" t="t" r="r" b="b"/>
            <a:pathLst>
              <a:path w="4572000" h="2150745">
                <a:moveTo>
                  <a:pt x="0" y="2150237"/>
                </a:moveTo>
                <a:lnTo>
                  <a:pt x="4572000" y="2150237"/>
                </a:lnTo>
                <a:lnTo>
                  <a:pt x="4572000" y="0"/>
                </a:lnTo>
                <a:lnTo>
                  <a:pt x="0" y="0"/>
                </a:lnTo>
                <a:lnTo>
                  <a:pt x="0" y="2150237"/>
                </a:lnTo>
                <a:close/>
              </a:path>
            </a:pathLst>
          </a:custGeom>
          <a:solidFill>
            <a:srgbClr val="E9ECF4"/>
          </a:solidFill>
        </p:spPr>
        <p:txBody>
          <a:bodyPr wrap="square" lIns="0" tIns="0" rIns="0" bIns="0" rtlCol="0"/>
          <a:lstStyle/>
          <a:p>
            <a:endParaRPr/>
          </a:p>
        </p:txBody>
      </p:sp>
      <p:sp>
        <p:nvSpPr>
          <p:cNvPr id="12" name="object 12"/>
          <p:cNvSpPr/>
          <p:nvPr/>
        </p:nvSpPr>
        <p:spPr>
          <a:xfrm>
            <a:off x="4572000" y="1746250"/>
            <a:ext cx="0" cy="792480"/>
          </a:xfrm>
          <a:custGeom>
            <a:avLst/>
            <a:gdLst/>
            <a:ahLst/>
            <a:cxnLst/>
            <a:rect l="l" t="t" r="r" b="b"/>
            <a:pathLst>
              <a:path h="792480">
                <a:moveTo>
                  <a:pt x="0" y="0"/>
                </a:moveTo>
                <a:lnTo>
                  <a:pt x="0" y="792226"/>
                </a:lnTo>
              </a:path>
            </a:pathLst>
          </a:custGeom>
          <a:ln w="12700">
            <a:solidFill>
              <a:srgbClr val="FFFFFF"/>
            </a:solidFill>
          </a:ln>
        </p:spPr>
        <p:txBody>
          <a:bodyPr wrap="square" lIns="0" tIns="0" rIns="0" bIns="0" rtlCol="0"/>
          <a:lstStyle/>
          <a:p>
            <a:endParaRPr/>
          </a:p>
        </p:txBody>
      </p:sp>
      <p:sp>
        <p:nvSpPr>
          <p:cNvPr id="13" name="object 13"/>
          <p:cNvSpPr/>
          <p:nvPr/>
        </p:nvSpPr>
        <p:spPr>
          <a:xfrm>
            <a:off x="4572000" y="2576576"/>
            <a:ext cx="0" cy="4281805"/>
          </a:xfrm>
          <a:custGeom>
            <a:avLst/>
            <a:gdLst/>
            <a:ahLst/>
            <a:cxnLst/>
            <a:rect l="l" t="t" r="r" b="b"/>
            <a:pathLst>
              <a:path h="4281805">
                <a:moveTo>
                  <a:pt x="0" y="0"/>
                </a:moveTo>
                <a:lnTo>
                  <a:pt x="0" y="4281421"/>
                </a:lnTo>
              </a:path>
            </a:pathLst>
          </a:custGeom>
          <a:ln w="12700">
            <a:solidFill>
              <a:srgbClr val="FFFFFF"/>
            </a:solidFill>
          </a:ln>
        </p:spPr>
        <p:txBody>
          <a:bodyPr wrap="square" lIns="0" tIns="0" rIns="0" bIns="0" rtlCol="0"/>
          <a:lstStyle/>
          <a:p>
            <a:endParaRPr/>
          </a:p>
        </p:txBody>
      </p:sp>
      <p:sp>
        <p:nvSpPr>
          <p:cNvPr id="14" name="object 14"/>
          <p:cNvSpPr/>
          <p:nvPr/>
        </p:nvSpPr>
        <p:spPr>
          <a:xfrm>
            <a:off x="0" y="4707763"/>
            <a:ext cx="9144000" cy="0"/>
          </a:xfrm>
          <a:custGeom>
            <a:avLst/>
            <a:gdLst/>
            <a:ahLst/>
            <a:cxnLst/>
            <a:rect l="l" t="t" r="r" b="b"/>
            <a:pathLst>
              <a:path w="9144000">
                <a:moveTo>
                  <a:pt x="0" y="0"/>
                </a:moveTo>
                <a:lnTo>
                  <a:pt x="9144000" y="0"/>
                </a:lnTo>
              </a:path>
            </a:pathLst>
          </a:custGeom>
          <a:ln w="12700">
            <a:solidFill>
              <a:srgbClr val="FFFFFF"/>
            </a:solidFill>
          </a:ln>
        </p:spPr>
        <p:txBody>
          <a:bodyPr wrap="square" lIns="0" tIns="0" rIns="0" bIns="0" rtlCol="0"/>
          <a:lstStyle/>
          <a:p>
            <a:endParaRPr/>
          </a:p>
        </p:txBody>
      </p:sp>
      <p:sp>
        <p:nvSpPr>
          <p:cNvPr id="15" name="object 15"/>
          <p:cNvSpPr/>
          <p:nvPr/>
        </p:nvSpPr>
        <p:spPr>
          <a:xfrm>
            <a:off x="3175" y="1746250"/>
            <a:ext cx="0" cy="5111750"/>
          </a:xfrm>
          <a:custGeom>
            <a:avLst/>
            <a:gdLst/>
            <a:ahLst/>
            <a:cxnLst/>
            <a:rect l="l" t="t" r="r" b="b"/>
            <a:pathLst>
              <a:path h="5111750">
                <a:moveTo>
                  <a:pt x="0" y="0"/>
                </a:moveTo>
                <a:lnTo>
                  <a:pt x="0" y="5111747"/>
                </a:lnTo>
              </a:path>
            </a:pathLst>
          </a:custGeom>
          <a:ln w="6350">
            <a:solidFill>
              <a:srgbClr val="FFFFFF"/>
            </a:solidFill>
          </a:ln>
        </p:spPr>
        <p:txBody>
          <a:bodyPr wrap="square" lIns="0" tIns="0" rIns="0" bIns="0" rtlCol="0"/>
          <a:lstStyle/>
          <a:p>
            <a:endParaRPr/>
          </a:p>
        </p:txBody>
      </p:sp>
      <p:sp>
        <p:nvSpPr>
          <p:cNvPr id="16" name="object 16"/>
          <p:cNvSpPr/>
          <p:nvPr/>
        </p:nvSpPr>
        <p:spPr>
          <a:xfrm>
            <a:off x="9140825" y="1746250"/>
            <a:ext cx="0" cy="5111750"/>
          </a:xfrm>
          <a:custGeom>
            <a:avLst/>
            <a:gdLst/>
            <a:ahLst/>
            <a:cxnLst/>
            <a:rect l="l" t="t" r="r" b="b"/>
            <a:pathLst>
              <a:path h="5111750">
                <a:moveTo>
                  <a:pt x="0" y="0"/>
                </a:moveTo>
                <a:lnTo>
                  <a:pt x="0" y="5111747"/>
                </a:lnTo>
              </a:path>
            </a:pathLst>
          </a:custGeom>
          <a:ln w="6350">
            <a:solidFill>
              <a:srgbClr val="FFFFFF"/>
            </a:solidFill>
          </a:ln>
        </p:spPr>
        <p:txBody>
          <a:bodyPr wrap="square" lIns="0" tIns="0" rIns="0" bIns="0" rtlCol="0"/>
          <a:lstStyle/>
          <a:p>
            <a:endParaRPr/>
          </a:p>
        </p:txBody>
      </p:sp>
      <p:sp>
        <p:nvSpPr>
          <p:cNvPr id="17" name="object 17"/>
          <p:cNvSpPr/>
          <p:nvPr/>
        </p:nvSpPr>
        <p:spPr>
          <a:xfrm>
            <a:off x="0" y="1752600"/>
            <a:ext cx="9144000" cy="0"/>
          </a:xfrm>
          <a:custGeom>
            <a:avLst/>
            <a:gdLst/>
            <a:ahLst/>
            <a:cxnLst/>
            <a:rect l="l" t="t" r="r" b="b"/>
            <a:pathLst>
              <a:path w="9144000">
                <a:moveTo>
                  <a:pt x="0" y="0"/>
                </a:moveTo>
                <a:lnTo>
                  <a:pt x="9144000" y="0"/>
                </a:lnTo>
              </a:path>
            </a:pathLst>
          </a:custGeom>
          <a:ln w="12700">
            <a:solidFill>
              <a:srgbClr val="FFFFFF"/>
            </a:solidFill>
          </a:ln>
        </p:spPr>
        <p:txBody>
          <a:bodyPr wrap="square" lIns="0" tIns="0" rIns="0" bIns="0" rtlCol="0"/>
          <a:lstStyle/>
          <a:p>
            <a:endParaRPr/>
          </a:p>
        </p:txBody>
      </p:sp>
      <p:sp>
        <p:nvSpPr>
          <p:cNvPr id="18" name="object 18"/>
          <p:cNvSpPr/>
          <p:nvPr/>
        </p:nvSpPr>
        <p:spPr>
          <a:xfrm>
            <a:off x="0" y="6854822"/>
            <a:ext cx="9144000" cy="0"/>
          </a:xfrm>
          <a:custGeom>
            <a:avLst/>
            <a:gdLst/>
            <a:ahLst/>
            <a:cxnLst/>
            <a:rect l="l" t="t" r="r" b="b"/>
            <a:pathLst>
              <a:path w="9144000">
                <a:moveTo>
                  <a:pt x="0" y="0"/>
                </a:moveTo>
                <a:lnTo>
                  <a:pt x="9144000" y="0"/>
                </a:lnTo>
              </a:path>
            </a:pathLst>
          </a:custGeom>
          <a:ln w="6349">
            <a:solidFill>
              <a:srgbClr val="FFFFFF"/>
            </a:solidFill>
          </a:ln>
        </p:spPr>
        <p:txBody>
          <a:bodyPr wrap="square" lIns="0" tIns="0" rIns="0" bIns="0" rtlCol="0"/>
          <a:lstStyle/>
          <a:p>
            <a:endParaRPr/>
          </a:p>
        </p:txBody>
      </p:sp>
      <p:sp>
        <p:nvSpPr>
          <p:cNvPr id="19" name="object 19"/>
          <p:cNvSpPr txBox="1"/>
          <p:nvPr/>
        </p:nvSpPr>
        <p:spPr>
          <a:xfrm>
            <a:off x="1052880" y="2052954"/>
            <a:ext cx="1667510"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FF"/>
                </a:solidFill>
                <a:latin typeface="Arial"/>
                <a:cs typeface="Arial"/>
              </a:rPr>
              <a:t>Dominance</a:t>
            </a:r>
            <a:endParaRPr sz="2400">
              <a:latin typeface="Arial"/>
              <a:cs typeface="Arial"/>
            </a:endParaRPr>
          </a:p>
        </p:txBody>
      </p:sp>
      <p:sp>
        <p:nvSpPr>
          <p:cNvPr id="20" name="object 20"/>
          <p:cNvSpPr txBox="1"/>
          <p:nvPr/>
        </p:nvSpPr>
        <p:spPr>
          <a:xfrm>
            <a:off x="5477636" y="2052954"/>
            <a:ext cx="1363980"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FF"/>
                </a:solidFill>
                <a:latin typeface="Arial"/>
                <a:cs typeface="Arial"/>
              </a:rPr>
              <a:t>Epistasis</a:t>
            </a:r>
            <a:endParaRPr sz="2400">
              <a:latin typeface="Arial"/>
              <a:cs typeface="Arial"/>
            </a:endParaRPr>
          </a:p>
        </p:txBody>
      </p:sp>
      <p:sp>
        <p:nvSpPr>
          <p:cNvPr id="21" name="object 21"/>
          <p:cNvSpPr txBox="1"/>
          <p:nvPr/>
        </p:nvSpPr>
        <p:spPr>
          <a:xfrm>
            <a:off x="78739" y="3132201"/>
            <a:ext cx="3721735" cy="757555"/>
          </a:xfrm>
          <a:prstGeom prst="rect">
            <a:avLst/>
          </a:prstGeom>
        </p:spPr>
        <p:txBody>
          <a:bodyPr vert="horz" wrap="square" lIns="0" tIns="12700" rIns="0" bIns="0" rtlCol="0">
            <a:spAutoFit/>
          </a:bodyPr>
          <a:lstStyle/>
          <a:p>
            <a:pPr marL="12700" marR="5080">
              <a:lnSpc>
                <a:spcPct val="100000"/>
              </a:lnSpc>
              <a:spcBef>
                <a:spcPts val="100"/>
              </a:spcBef>
              <a:buSzPct val="95833"/>
              <a:buFont typeface="Wingdings"/>
              <a:buChar char=""/>
              <a:tabLst>
                <a:tab pos="285115" algn="l"/>
              </a:tabLst>
            </a:pPr>
            <a:r>
              <a:rPr sz="2400" spc="-5" dirty="0">
                <a:latin typeface="Arial"/>
                <a:cs typeface="Arial"/>
              </a:rPr>
              <a:t>Involves intra-allelic gene  interaction.</a:t>
            </a:r>
            <a:endParaRPr sz="2400">
              <a:latin typeface="Arial"/>
              <a:cs typeface="Arial"/>
            </a:endParaRPr>
          </a:p>
        </p:txBody>
      </p:sp>
      <p:sp>
        <p:nvSpPr>
          <p:cNvPr id="22" name="object 22"/>
          <p:cNvSpPr txBox="1"/>
          <p:nvPr/>
        </p:nvSpPr>
        <p:spPr>
          <a:xfrm>
            <a:off x="4651375" y="3132201"/>
            <a:ext cx="3721735" cy="757555"/>
          </a:xfrm>
          <a:prstGeom prst="rect">
            <a:avLst/>
          </a:prstGeom>
        </p:spPr>
        <p:txBody>
          <a:bodyPr vert="horz" wrap="square" lIns="0" tIns="12700" rIns="0" bIns="0" rtlCol="0">
            <a:spAutoFit/>
          </a:bodyPr>
          <a:lstStyle/>
          <a:p>
            <a:pPr marL="12700" marR="5080">
              <a:lnSpc>
                <a:spcPct val="100000"/>
              </a:lnSpc>
              <a:spcBef>
                <a:spcPts val="100"/>
              </a:spcBef>
              <a:buSzPct val="95833"/>
              <a:buFont typeface="Wingdings"/>
              <a:buChar char=""/>
              <a:tabLst>
                <a:tab pos="285115" algn="l"/>
              </a:tabLst>
            </a:pPr>
            <a:r>
              <a:rPr sz="2400" spc="-5" dirty="0">
                <a:latin typeface="Arial"/>
                <a:cs typeface="Arial"/>
              </a:rPr>
              <a:t>Involves inter-allelic gene  interaction.</a:t>
            </a:r>
            <a:endParaRPr sz="2400">
              <a:latin typeface="Arial"/>
              <a:cs typeface="Arial"/>
            </a:endParaRPr>
          </a:p>
        </p:txBody>
      </p:sp>
      <p:sp>
        <p:nvSpPr>
          <p:cNvPr id="23" name="object 23"/>
          <p:cNvSpPr txBox="1"/>
          <p:nvPr/>
        </p:nvSpPr>
        <p:spPr>
          <a:xfrm>
            <a:off x="78739" y="5100066"/>
            <a:ext cx="8964930" cy="1123315"/>
          </a:xfrm>
          <a:prstGeom prst="rect">
            <a:avLst/>
          </a:prstGeom>
        </p:spPr>
        <p:txBody>
          <a:bodyPr vert="horz" wrap="square" lIns="0" tIns="12700" rIns="0" bIns="0" rtlCol="0">
            <a:spAutoFit/>
          </a:bodyPr>
          <a:lstStyle/>
          <a:p>
            <a:pPr marL="12700" marR="5080">
              <a:lnSpc>
                <a:spcPct val="100000"/>
              </a:lnSpc>
              <a:spcBef>
                <a:spcPts val="100"/>
              </a:spcBef>
              <a:buSzPct val="95833"/>
              <a:buFont typeface="Wingdings"/>
              <a:buChar char=""/>
              <a:tabLst>
                <a:tab pos="285115" algn="l"/>
                <a:tab pos="883919" algn="l"/>
                <a:tab pos="996950" algn="l"/>
                <a:tab pos="1772920" algn="l"/>
                <a:tab pos="1847214" algn="l"/>
                <a:tab pos="2200910" algn="l"/>
                <a:tab pos="2711450" algn="l"/>
                <a:tab pos="2801620" algn="l"/>
                <a:tab pos="3272790" algn="l"/>
                <a:tab pos="3722370" algn="l"/>
                <a:tab pos="4147820" algn="l"/>
                <a:tab pos="4584700" algn="l"/>
              </a:tabLst>
            </a:pPr>
            <a:r>
              <a:rPr sz="2400" dirty="0">
                <a:latin typeface="Arial"/>
                <a:cs typeface="Arial"/>
              </a:rPr>
              <a:t>One		</a:t>
            </a:r>
            <a:r>
              <a:rPr sz="2400" spc="-5" dirty="0">
                <a:latin typeface="Arial"/>
                <a:cs typeface="Arial"/>
              </a:rPr>
              <a:t>allele		hides	</a:t>
            </a:r>
            <a:r>
              <a:rPr sz="2400" dirty="0">
                <a:latin typeface="Arial"/>
                <a:cs typeface="Arial"/>
              </a:rPr>
              <a:t>the	</a:t>
            </a:r>
            <a:r>
              <a:rPr sz="2400" spc="-10" dirty="0">
                <a:latin typeface="Arial"/>
                <a:cs typeface="Arial"/>
              </a:rPr>
              <a:t>effect	</a:t>
            </a:r>
            <a:r>
              <a:rPr sz="2400" spc="-5" dirty="0">
                <a:latin typeface="Arial"/>
                <a:cs typeface="Arial"/>
              </a:rPr>
              <a:t>of	</a:t>
            </a:r>
            <a:r>
              <a:rPr sz="2400" spc="-5" dirty="0">
                <a:latin typeface="Wingdings"/>
                <a:cs typeface="Wingdings"/>
              </a:rPr>
              <a:t></a:t>
            </a:r>
            <a:r>
              <a:rPr sz="2400" spc="-5" dirty="0">
                <a:latin typeface="Arial"/>
                <a:cs typeface="Arial"/>
              </a:rPr>
              <a:t>One gene hides </a:t>
            </a:r>
            <a:r>
              <a:rPr sz="2400" dirty="0">
                <a:latin typeface="Arial"/>
                <a:cs typeface="Arial"/>
              </a:rPr>
              <a:t>the </a:t>
            </a:r>
            <a:r>
              <a:rPr sz="2400" spc="-10" dirty="0">
                <a:latin typeface="Arial"/>
                <a:cs typeface="Arial"/>
              </a:rPr>
              <a:t>effect </a:t>
            </a:r>
            <a:r>
              <a:rPr sz="2400" dirty="0">
                <a:latin typeface="Arial"/>
                <a:cs typeface="Arial"/>
              </a:rPr>
              <a:t>of  </a:t>
            </a:r>
            <a:r>
              <a:rPr sz="2400" spc="-5" dirty="0">
                <a:latin typeface="Arial"/>
                <a:cs typeface="Arial"/>
              </a:rPr>
              <a:t>other	</a:t>
            </a:r>
            <a:r>
              <a:rPr sz="2400" dirty="0">
                <a:latin typeface="Arial"/>
                <a:cs typeface="Arial"/>
              </a:rPr>
              <a:t>allele	</a:t>
            </a:r>
            <a:r>
              <a:rPr sz="2400" spc="-5" dirty="0">
                <a:latin typeface="Arial"/>
                <a:cs typeface="Arial"/>
              </a:rPr>
              <a:t>at	</a:t>
            </a:r>
            <a:r>
              <a:rPr sz="2400" dirty="0">
                <a:latin typeface="Arial"/>
                <a:cs typeface="Arial"/>
              </a:rPr>
              <a:t>the		</a:t>
            </a:r>
            <a:r>
              <a:rPr sz="2400" spc="-5" dirty="0">
                <a:latin typeface="Arial"/>
                <a:cs typeface="Arial"/>
              </a:rPr>
              <a:t>same	gene	other gene </a:t>
            </a:r>
            <a:r>
              <a:rPr sz="2400" dirty="0">
                <a:latin typeface="Arial"/>
                <a:cs typeface="Arial"/>
              </a:rPr>
              <a:t>at </a:t>
            </a:r>
            <a:r>
              <a:rPr sz="2400" spc="-10" dirty="0">
                <a:latin typeface="Arial"/>
                <a:cs typeface="Arial"/>
              </a:rPr>
              <a:t>different </a:t>
            </a:r>
            <a:r>
              <a:rPr sz="2400" spc="-5" dirty="0">
                <a:latin typeface="Arial"/>
                <a:cs typeface="Arial"/>
              </a:rPr>
              <a:t>gene loci.  </a:t>
            </a:r>
            <a:r>
              <a:rPr sz="2400" spc="-30" dirty="0">
                <a:latin typeface="Arial"/>
                <a:cs typeface="Arial"/>
              </a:rPr>
              <a:t>pair.</a:t>
            </a:r>
            <a:endParaRPr sz="24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84443" y="292979"/>
            <a:ext cx="7911104" cy="1132369"/>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1729867" y="522478"/>
            <a:ext cx="5622290" cy="574040"/>
          </a:xfrm>
          <a:prstGeom prst="rect">
            <a:avLst/>
          </a:prstGeom>
        </p:spPr>
        <p:txBody>
          <a:bodyPr vert="horz" wrap="square" lIns="0" tIns="12700" rIns="0" bIns="0" rtlCol="0">
            <a:spAutoFit/>
          </a:bodyPr>
          <a:lstStyle/>
          <a:p>
            <a:pPr marL="12700">
              <a:lnSpc>
                <a:spcPct val="100000"/>
              </a:lnSpc>
              <a:spcBef>
                <a:spcPts val="100"/>
              </a:spcBef>
            </a:pPr>
            <a:r>
              <a:rPr sz="3600" b="1" dirty="0">
                <a:latin typeface="Calibri"/>
                <a:cs typeface="Calibri"/>
              </a:rPr>
              <a:t>Kinds of </a:t>
            </a:r>
            <a:r>
              <a:rPr sz="3600" b="1" spc="-15" dirty="0">
                <a:latin typeface="Calibri"/>
                <a:cs typeface="Calibri"/>
              </a:rPr>
              <a:t>Epistatic</a:t>
            </a:r>
            <a:r>
              <a:rPr sz="3600" b="1" spc="-55" dirty="0">
                <a:latin typeface="Calibri"/>
                <a:cs typeface="Calibri"/>
              </a:rPr>
              <a:t> </a:t>
            </a:r>
            <a:r>
              <a:rPr sz="3600" b="1" spc="-15" dirty="0">
                <a:latin typeface="Calibri"/>
                <a:cs typeface="Calibri"/>
              </a:rPr>
              <a:t>Interactions</a:t>
            </a:r>
            <a:endParaRPr sz="3600">
              <a:latin typeface="Calibri"/>
              <a:cs typeface="Calibri"/>
            </a:endParaRPr>
          </a:p>
        </p:txBody>
      </p:sp>
      <p:sp>
        <p:nvSpPr>
          <p:cNvPr id="4" name="object 4"/>
          <p:cNvSpPr/>
          <p:nvPr/>
        </p:nvSpPr>
        <p:spPr>
          <a:xfrm>
            <a:off x="0" y="1548383"/>
            <a:ext cx="9143999" cy="5181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600199"/>
            <a:ext cx="9144000" cy="5257800"/>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0" y="1600199"/>
            <a:ext cx="9144000" cy="5257800"/>
          </a:xfrm>
          <a:custGeom>
            <a:avLst/>
            <a:gdLst/>
            <a:ahLst/>
            <a:cxnLst/>
            <a:rect l="l" t="t" r="r" b="b"/>
            <a:pathLst>
              <a:path w="9144000" h="5257800">
                <a:moveTo>
                  <a:pt x="0" y="5257800"/>
                </a:moveTo>
                <a:lnTo>
                  <a:pt x="9144000" y="5257800"/>
                </a:lnTo>
                <a:lnTo>
                  <a:pt x="9144000" y="0"/>
                </a:lnTo>
                <a:lnTo>
                  <a:pt x="0" y="0"/>
                </a:lnTo>
                <a:lnTo>
                  <a:pt x="0" y="5257800"/>
                </a:lnTo>
                <a:close/>
              </a:path>
            </a:pathLst>
          </a:custGeom>
          <a:ln w="9144">
            <a:solidFill>
              <a:srgbClr val="497DBA"/>
            </a:solidFill>
          </a:ln>
        </p:spPr>
        <p:txBody>
          <a:bodyPr wrap="square" lIns="0" tIns="0" rIns="0" bIns="0" rtlCol="0"/>
          <a:lstStyle/>
          <a:p>
            <a:endParaRPr/>
          </a:p>
        </p:txBody>
      </p:sp>
      <p:sp>
        <p:nvSpPr>
          <p:cNvPr id="7" name="object 7"/>
          <p:cNvSpPr txBox="1"/>
          <p:nvPr/>
        </p:nvSpPr>
        <p:spPr>
          <a:xfrm>
            <a:off x="78738" y="1371601"/>
            <a:ext cx="8912861" cy="4110805"/>
          </a:xfrm>
          <a:prstGeom prst="rect">
            <a:avLst/>
          </a:prstGeom>
        </p:spPr>
        <p:txBody>
          <a:bodyPr vert="horz" wrap="square" lIns="0" tIns="12700" rIns="0" bIns="0" rtlCol="0">
            <a:spAutoFit/>
          </a:bodyPr>
          <a:lstStyle/>
          <a:p>
            <a:pPr marL="945515" indent="-933450" algn="ctr">
              <a:lnSpc>
                <a:spcPct val="150000"/>
              </a:lnSpc>
              <a:spcBef>
                <a:spcPts val="100"/>
              </a:spcBef>
              <a:buSzPct val="116666"/>
              <a:tabLst>
                <a:tab pos="945515" algn="l"/>
                <a:tab pos="946150" algn="l"/>
              </a:tabLst>
            </a:pPr>
            <a:r>
              <a:rPr sz="2000" b="1" dirty="0">
                <a:latin typeface="Arial"/>
                <a:cs typeface="Arial"/>
              </a:rPr>
              <a:t>In </a:t>
            </a:r>
            <a:r>
              <a:rPr sz="2000" b="1" spc="-5" dirty="0">
                <a:latin typeface="Arial"/>
                <a:cs typeface="Arial"/>
              </a:rPr>
              <a:t>epistasis less </a:t>
            </a:r>
            <a:r>
              <a:rPr sz="2000" b="1" dirty="0">
                <a:latin typeface="Arial"/>
                <a:cs typeface="Arial"/>
              </a:rPr>
              <a:t>than four </a:t>
            </a:r>
            <a:r>
              <a:rPr sz="2000" b="1" spc="-5" dirty="0">
                <a:latin typeface="Arial"/>
                <a:cs typeface="Arial"/>
              </a:rPr>
              <a:t>phenotypes appear in</a:t>
            </a:r>
            <a:r>
              <a:rPr sz="2000" b="1" spc="45" dirty="0">
                <a:latin typeface="Arial"/>
                <a:cs typeface="Arial"/>
              </a:rPr>
              <a:t> </a:t>
            </a:r>
            <a:r>
              <a:rPr sz="2000" b="1" dirty="0">
                <a:latin typeface="Arial"/>
                <a:cs typeface="Arial"/>
              </a:rPr>
              <a:t>F2.</a:t>
            </a:r>
            <a:endParaRPr sz="2000" b="1">
              <a:latin typeface="Arial"/>
              <a:cs typeface="Arial"/>
            </a:endParaRPr>
          </a:p>
          <a:p>
            <a:pPr marL="518159">
              <a:lnSpc>
                <a:spcPct val="150000"/>
              </a:lnSpc>
              <a:tabLst>
                <a:tab pos="1040765" algn="l"/>
              </a:tabLst>
            </a:pPr>
            <a:r>
              <a:rPr sz="2000" b="1" smtClean="0">
                <a:latin typeface="Arial"/>
                <a:cs typeface="Arial"/>
              </a:rPr>
              <a:t>(</a:t>
            </a:r>
            <a:r>
              <a:rPr sz="2000" b="1" dirty="0">
                <a:latin typeface="Arial"/>
                <a:cs typeface="Arial"/>
              </a:rPr>
              <a:t>і)	</a:t>
            </a:r>
            <a:r>
              <a:rPr sz="2000" b="1" spc="-5">
                <a:latin typeface="Arial"/>
                <a:cs typeface="Arial"/>
              </a:rPr>
              <a:t>Dominant </a:t>
            </a:r>
            <a:r>
              <a:rPr sz="2000" b="1" spc="-5" smtClean="0">
                <a:latin typeface="Arial"/>
                <a:cs typeface="Arial"/>
              </a:rPr>
              <a:t>Epistasis</a:t>
            </a:r>
            <a:r>
              <a:rPr sz="2000" b="1" spc="15" smtClean="0">
                <a:latin typeface="Arial"/>
                <a:cs typeface="Arial"/>
              </a:rPr>
              <a:t> </a:t>
            </a:r>
            <a:r>
              <a:rPr sz="2000" b="1" spc="-5" dirty="0">
                <a:latin typeface="Arial"/>
                <a:cs typeface="Arial"/>
              </a:rPr>
              <a:t>(12:3:1)</a:t>
            </a:r>
            <a:endParaRPr sz="2000" b="1">
              <a:latin typeface="Arial"/>
              <a:cs typeface="Arial"/>
            </a:endParaRPr>
          </a:p>
          <a:p>
            <a:pPr marL="1025525" lvl="1" indent="-508000">
              <a:lnSpc>
                <a:spcPct val="150000"/>
              </a:lnSpc>
              <a:spcBef>
                <a:spcPts val="580"/>
              </a:spcBef>
              <a:buAutoNum type="romanLcParenBoth" startAt="2"/>
              <a:tabLst>
                <a:tab pos="1024890" algn="l"/>
                <a:tab pos="1026160" algn="l"/>
              </a:tabLst>
            </a:pPr>
            <a:r>
              <a:rPr sz="2000" b="1" spc="-5">
                <a:latin typeface="Arial"/>
                <a:cs typeface="Arial"/>
              </a:rPr>
              <a:t>Recessive </a:t>
            </a:r>
            <a:r>
              <a:rPr sz="2000" b="1" spc="-5" smtClean="0">
                <a:latin typeface="Arial"/>
                <a:cs typeface="Arial"/>
              </a:rPr>
              <a:t>epistasis</a:t>
            </a:r>
            <a:r>
              <a:rPr lang="en-US" sz="2000" b="1" spc="-5" dirty="0" smtClean="0">
                <a:latin typeface="Arial"/>
                <a:cs typeface="Arial"/>
              </a:rPr>
              <a:t> (Supplementary gene</a:t>
            </a:r>
            <a:r>
              <a:rPr lang="en-US" sz="2000" b="1" spc="150" dirty="0" smtClean="0">
                <a:latin typeface="Arial"/>
                <a:cs typeface="Arial"/>
              </a:rPr>
              <a:t> </a:t>
            </a:r>
            <a:r>
              <a:rPr lang="en-US" sz="2000" b="1" spc="-5" dirty="0" smtClean="0">
                <a:latin typeface="Arial"/>
                <a:cs typeface="Arial"/>
              </a:rPr>
              <a:t>interaction)</a:t>
            </a:r>
            <a:r>
              <a:rPr sz="2000" b="1" spc="-5" smtClean="0">
                <a:latin typeface="Arial"/>
                <a:cs typeface="Arial"/>
              </a:rPr>
              <a:t>(</a:t>
            </a:r>
            <a:r>
              <a:rPr sz="2000" b="1" spc="-5">
                <a:latin typeface="Arial"/>
                <a:cs typeface="Arial"/>
              </a:rPr>
              <a:t>9:3:4</a:t>
            </a:r>
            <a:r>
              <a:rPr sz="2000" b="1" spc="-5" smtClean="0">
                <a:latin typeface="Arial"/>
                <a:cs typeface="Arial"/>
              </a:rPr>
              <a:t>)</a:t>
            </a:r>
            <a:r>
              <a:rPr lang="en-US" sz="2000" b="1" spc="-5" dirty="0" smtClean="0">
                <a:latin typeface="Arial"/>
                <a:cs typeface="Arial"/>
              </a:rPr>
              <a:t>.</a:t>
            </a:r>
            <a:endParaRPr sz="2000" b="1">
              <a:latin typeface="Arial"/>
              <a:cs typeface="Arial"/>
            </a:endParaRPr>
          </a:p>
          <a:p>
            <a:pPr marL="1008380" lvl="1" indent="-490855">
              <a:lnSpc>
                <a:spcPct val="150000"/>
              </a:lnSpc>
              <a:spcBef>
                <a:spcPts val="575"/>
              </a:spcBef>
              <a:buAutoNum type="romanLcParenBoth" startAt="2"/>
              <a:tabLst>
                <a:tab pos="1009015" algn="l"/>
              </a:tabLst>
            </a:pPr>
            <a:r>
              <a:rPr sz="2000" b="1" spc="-5" smtClean="0">
                <a:latin typeface="Arial"/>
                <a:cs typeface="Arial"/>
              </a:rPr>
              <a:t>Duplicate Recessive Genes </a:t>
            </a:r>
            <a:r>
              <a:rPr sz="2000" b="1" smtClean="0">
                <a:latin typeface="Arial"/>
                <a:cs typeface="Arial"/>
              </a:rPr>
              <a:t>(9:7)</a:t>
            </a:r>
            <a:r>
              <a:rPr sz="2000" b="1" spc="60" smtClean="0">
                <a:latin typeface="Arial"/>
                <a:cs typeface="Arial"/>
              </a:rPr>
              <a:t> </a:t>
            </a:r>
            <a:r>
              <a:rPr sz="2000" b="1" spc="-5" smtClean="0">
                <a:latin typeface="Arial"/>
                <a:cs typeface="Arial"/>
              </a:rPr>
              <a:t>(Complementary</a:t>
            </a:r>
            <a:endParaRPr sz="2000" b="1" smtClean="0">
              <a:latin typeface="Arial"/>
              <a:cs typeface="Arial"/>
            </a:endParaRPr>
          </a:p>
          <a:p>
            <a:pPr marL="1022985">
              <a:lnSpc>
                <a:spcPct val="150000"/>
              </a:lnSpc>
              <a:spcBef>
                <a:spcPts val="575"/>
              </a:spcBef>
            </a:pPr>
            <a:r>
              <a:rPr sz="2000" b="1" spc="-5" smtClean="0">
                <a:latin typeface="Arial"/>
                <a:cs typeface="Arial"/>
              </a:rPr>
              <a:t>Genes)</a:t>
            </a:r>
            <a:endParaRPr sz="2000" b="1" smtClean="0">
              <a:latin typeface="Arial"/>
              <a:cs typeface="Arial"/>
            </a:endParaRPr>
          </a:p>
          <a:p>
            <a:pPr marL="1026160" lvl="1" indent="-508634">
              <a:lnSpc>
                <a:spcPct val="150000"/>
              </a:lnSpc>
              <a:spcBef>
                <a:spcPts val="580"/>
              </a:spcBef>
              <a:buAutoNum type="romanLcParenBoth" startAt="4"/>
              <a:tabLst>
                <a:tab pos="1026794" algn="l"/>
              </a:tabLst>
            </a:pPr>
            <a:r>
              <a:rPr sz="2000" b="1" spc="-5" smtClean="0">
                <a:latin typeface="Arial"/>
                <a:cs typeface="Arial"/>
              </a:rPr>
              <a:t>Duplicate Dominant </a:t>
            </a:r>
            <a:r>
              <a:rPr sz="2000" b="1" smtClean="0">
                <a:latin typeface="Arial"/>
                <a:cs typeface="Arial"/>
              </a:rPr>
              <a:t>Genes</a:t>
            </a:r>
            <a:r>
              <a:rPr lang="en-US" sz="2000" b="1" dirty="0" smtClean="0">
                <a:latin typeface="Arial"/>
                <a:cs typeface="Arial"/>
              </a:rPr>
              <a:t> / Duplicate genes</a:t>
            </a:r>
            <a:r>
              <a:rPr sz="2000" b="1" spc="50" smtClean="0">
                <a:latin typeface="Arial"/>
                <a:cs typeface="Arial"/>
              </a:rPr>
              <a:t> </a:t>
            </a:r>
            <a:r>
              <a:rPr sz="2000" b="1" spc="-5" smtClean="0">
                <a:latin typeface="Arial"/>
                <a:cs typeface="Arial"/>
              </a:rPr>
              <a:t>(15:1)</a:t>
            </a:r>
            <a:r>
              <a:rPr lang="en-US" sz="2000" b="1" spc="-5" dirty="0" smtClean="0">
                <a:latin typeface="Arial"/>
                <a:cs typeface="Arial"/>
              </a:rPr>
              <a:t>.</a:t>
            </a:r>
            <a:endParaRPr sz="2000" b="1" smtClean="0">
              <a:latin typeface="Arial"/>
              <a:cs typeface="Arial"/>
            </a:endParaRPr>
          </a:p>
          <a:p>
            <a:pPr marL="1041400" lvl="1" indent="-523875">
              <a:lnSpc>
                <a:spcPct val="150000"/>
              </a:lnSpc>
              <a:spcBef>
                <a:spcPts val="575"/>
              </a:spcBef>
              <a:buAutoNum type="romanLcParenBoth" startAt="4"/>
              <a:tabLst>
                <a:tab pos="1041400" algn="l"/>
                <a:tab pos="1042035" algn="l"/>
              </a:tabLst>
            </a:pPr>
            <a:r>
              <a:rPr sz="2000" b="1" spc="-5" smtClean="0">
                <a:latin typeface="Arial"/>
                <a:cs typeface="Arial"/>
              </a:rPr>
              <a:t>Duplicate </a:t>
            </a:r>
            <a:r>
              <a:rPr sz="2000" b="1" spc="-5" dirty="0">
                <a:latin typeface="Arial"/>
                <a:cs typeface="Arial"/>
              </a:rPr>
              <a:t>Genes with </a:t>
            </a:r>
            <a:r>
              <a:rPr sz="2000" b="1" spc="-5">
                <a:latin typeface="Arial"/>
                <a:cs typeface="Arial"/>
              </a:rPr>
              <a:t>Cumulative </a:t>
            </a:r>
            <a:r>
              <a:rPr sz="2000" b="1" spc="-10" smtClean="0">
                <a:latin typeface="Arial"/>
                <a:cs typeface="Arial"/>
              </a:rPr>
              <a:t>Effect</a:t>
            </a:r>
            <a:r>
              <a:rPr lang="en-US" sz="2000" b="1" spc="-10" dirty="0" smtClean="0">
                <a:latin typeface="Arial"/>
                <a:cs typeface="Arial"/>
              </a:rPr>
              <a:t>/Additive genes</a:t>
            </a:r>
            <a:r>
              <a:rPr sz="2000" b="1" spc="50" smtClean="0">
                <a:latin typeface="Arial"/>
                <a:cs typeface="Arial"/>
              </a:rPr>
              <a:t> </a:t>
            </a:r>
            <a:r>
              <a:rPr sz="2000" b="1" dirty="0">
                <a:latin typeface="Arial"/>
                <a:cs typeface="Arial"/>
              </a:rPr>
              <a:t>(</a:t>
            </a:r>
            <a:r>
              <a:rPr sz="2000" b="1">
                <a:latin typeface="Arial"/>
                <a:cs typeface="Arial"/>
              </a:rPr>
              <a:t>9:6:1</a:t>
            </a:r>
            <a:r>
              <a:rPr sz="2000" b="1" smtClean="0">
                <a:latin typeface="Arial"/>
                <a:cs typeface="Arial"/>
              </a:rPr>
              <a:t>)</a:t>
            </a:r>
            <a:r>
              <a:rPr lang="en-US" sz="2000" b="1" dirty="0" smtClean="0">
                <a:latin typeface="Arial"/>
                <a:cs typeface="Arial"/>
              </a:rPr>
              <a:t>.</a:t>
            </a:r>
            <a:endParaRPr sz="2000" b="1">
              <a:latin typeface="Arial"/>
              <a:cs typeface="Arial"/>
            </a:endParaRPr>
          </a:p>
          <a:p>
            <a:pPr marL="1026160" lvl="1" indent="-508634">
              <a:lnSpc>
                <a:spcPct val="150000"/>
              </a:lnSpc>
              <a:spcBef>
                <a:spcPts val="580"/>
              </a:spcBef>
              <a:buAutoNum type="romanLcParenBoth" startAt="4"/>
              <a:tabLst>
                <a:tab pos="1026794" algn="l"/>
              </a:tabLst>
            </a:pPr>
            <a:r>
              <a:rPr sz="2000" b="1" spc="-5" dirty="0">
                <a:latin typeface="Arial"/>
                <a:cs typeface="Arial"/>
              </a:rPr>
              <a:t>Dominant </a:t>
            </a:r>
            <a:r>
              <a:rPr sz="2000" b="1" spc="-5">
                <a:latin typeface="Arial"/>
                <a:cs typeface="Arial"/>
              </a:rPr>
              <a:t>Recessive </a:t>
            </a:r>
            <a:r>
              <a:rPr sz="2000" b="1" spc="-5" smtClean="0">
                <a:latin typeface="Arial"/>
                <a:cs typeface="Arial"/>
              </a:rPr>
              <a:t>Interaction</a:t>
            </a:r>
            <a:r>
              <a:rPr lang="en-US" sz="2000" b="1" spc="-5" dirty="0" smtClean="0">
                <a:latin typeface="Arial"/>
                <a:cs typeface="Arial"/>
              </a:rPr>
              <a:t>/Inhibitory genes</a:t>
            </a:r>
            <a:r>
              <a:rPr sz="2000" b="1" spc="40" smtClean="0">
                <a:latin typeface="Arial"/>
                <a:cs typeface="Arial"/>
              </a:rPr>
              <a:t> </a:t>
            </a:r>
            <a:r>
              <a:rPr sz="2000" b="1" spc="-5" dirty="0">
                <a:latin typeface="Arial"/>
                <a:cs typeface="Arial"/>
              </a:rPr>
              <a:t>(</a:t>
            </a:r>
            <a:r>
              <a:rPr sz="2000" b="1" spc="-5">
                <a:latin typeface="Arial"/>
                <a:cs typeface="Arial"/>
              </a:rPr>
              <a:t>13:3</a:t>
            </a:r>
            <a:r>
              <a:rPr sz="2000" b="1" spc="-5" smtClean="0">
                <a:latin typeface="Arial"/>
                <a:cs typeface="Arial"/>
              </a:rPr>
              <a:t>)</a:t>
            </a:r>
            <a:r>
              <a:rPr lang="en-US" sz="2000" b="1" spc="-5" dirty="0" smtClean="0">
                <a:latin typeface="Arial"/>
                <a:cs typeface="Arial"/>
              </a:rPr>
              <a:t>.</a:t>
            </a:r>
            <a:endParaRPr sz="2000" b="1">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98921" y="136420"/>
            <a:ext cx="5577466" cy="106106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1039366"/>
            <a:ext cx="9143999" cy="27433"/>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1066799"/>
            <a:ext cx="9144000" cy="57912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1066799"/>
            <a:ext cx="9144000" cy="5791200"/>
          </a:xfrm>
          <a:custGeom>
            <a:avLst/>
            <a:gdLst/>
            <a:ahLst/>
            <a:cxnLst/>
            <a:rect l="l" t="t" r="r" b="b"/>
            <a:pathLst>
              <a:path w="9144000" h="5791200">
                <a:moveTo>
                  <a:pt x="0" y="5791200"/>
                </a:moveTo>
                <a:lnTo>
                  <a:pt x="9144000" y="5791200"/>
                </a:lnTo>
                <a:lnTo>
                  <a:pt x="9144000" y="0"/>
                </a:lnTo>
                <a:lnTo>
                  <a:pt x="0" y="0"/>
                </a:lnTo>
                <a:lnTo>
                  <a:pt x="0" y="5791200"/>
                </a:lnTo>
                <a:close/>
              </a:path>
            </a:pathLst>
          </a:custGeom>
          <a:ln w="9144">
            <a:solidFill>
              <a:srgbClr val="7C5F9F"/>
            </a:solidFill>
          </a:ln>
        </p:spPr>
        <p:txBody>
          <a:bodyPr wrap="square" lIns="0" tIns="0" rIns="0" bIns="0" rtlCol="0"/>
          <a:lstStyle/>
          <a:p>
            <a:endParaRPr/>
          </a:p>
        </p:txBody>
      </p:sp>
      <p:sp>
        <p:nvSpPr>
          <p:cNvPr id="6" name="object 6"/>
          <p:cNvSpPr txBox="1"/>
          <p:nvPr/>
        </p:nvSpPr>
        <p:spPr>
          <a:xfrm>
            <a:off x="78739" y="240677"/>
            <a:ext cx="8760460" cy="5188600"/>
          </a:xfrm>
          <a:prstGeom prst="rect">
            <a:avLst/>
          </a:prstGeom>
        </p:spPr>
        <p:txBody>
          <a:bodyPr vert="horz" wrap="square" lIns="0" tIns="30480" rIns="0" bIns="0" rtlCol="0">
            <a:spAutoFit/>
          </a:bodyPr>
          <a:lstStyle/>
          <a:p>
            <a:pPr marL="4152265" marR="1903095" indent="-1300480">
              <a:lnSpc>
                <a:spcPts val="3180"/>
              </a:lnSpc>
              <a:spcBef>
                <a:spcPts val="240"/>
              </a:spcBef>
            </a:pPr>
            <a:r>
              <a:rPr sz="3200" dirty="0">
                <a:solidFill>
                  <a:srgbClr val="FFFFFF"/>
                </a:solidFill>
                <a:latin typeface="Arial Black"/>
                <a:cs typeface="Arial Black"/>
              </a:rPr>
              <a:t>1. </a:t>
            </a:r>
            <a:r>
              <a:rPr sz="2500" spc="-5" dirty="0">
                <a:solidFill>
                  <a:srgbClr val="FFFFFF"/>
                </a:solidFill>
                <a:latin typeface="Arial Black"/>
                <a:cs typeface="Arial Black"/>
              </a:rPr>
              <a:t>Dominant</a:t>
            </a:r>
            <a:r>
              <a:rPr sz="2500" spc="-65" dirty="0">
                <a:solidFill>
                  <a:srgbClr val="FFFFFF"/>
                </a:solidFill>
                <a:latin typeface="Arial Black"/>
                <a:cs typeface="Arial Black"/>
              </a:rPr>
              <a:t> </a:t>
            </a:r>
            <a:r>
              <a:rPr sz="2500" spc="-5" dirty="0">
                <a:solidFill>
                  <a:srgbClr val="FFFFFF"/>
                </a:solidFill>
                <a:latin typeface="Arial Black"/>
                <a:cs typeface="Arial Black"/>
              </a:rPr>
              <a:t>Epistasis.  </a:t>
            </a:r>
            <a:r>
              <a:rPr sz="2500" spc="-10" dirty="0">
                <a:solidFill>
                  <a:srgbClr val="FFFFFF"/>
                </a:solidFill>
                <a:latin typeface="Arial Black"/>
                <a:cs typeface="Arial Black"/>
              </a:rPr>
              <a:t>(12:3:1)</a:t>
            </a:r>
            <a:endParaRPr sz="2500">
              <a:latin typeface="Arial Black"/>
              <a:cs typeface="Arial Black"/>
            </a:endParaRPr>
          </a:p>
          <a:p>
            <a:pPr marL="355600" marR="5080" indent="-342900">
              <a:lnSpc>
                <a:spcPct val="100000"/>
              </a:lnSpc>
              <a:spcBef>
                <a:spcPts val="3055"/>
              </a:spcBef>
              <a:buChar char="•"/>
              <a:tabLst>
                <a:tab pos="354965" algn="l"/>
                <a:tab pos="355600" algn="l"/>
              </a:tabLst>
            </a:pPr>
            <a:r>
              <a:rPr sz="3200" spc="-5" dirty="0">
                <a:latin typeface="Arial"/>
                <a:cs typeface="Arial"/>
              </a:rPr>
              <a:t>When </a:t>
            </a:r>
            <a:r>
              <a:rPr sz="3200" dirty="0">
                <a:latin typeface="Arial"/>
                <a:cs typeface="Arial"/>
              </a:rPr>
              <a:t>a </a:t>
            </a:r>
            <a:r>
              <a:rPr sz="3200" spc="-5" dirty="0">
                <a:latin typeface="Arial"/>
                <a:cs typeface="Arial"/>
              </a:rPr>
              <a:t>dominant allele </a:t>
            </a:r>
            <a:r>
              <a:rPr sz="3200" dirty="0">
                <a:latin typeface="Arial"/>
                <a:cs typeface="Arial"/>
              </a:rPr>
              <a:t>at </a:t>
            </a:r>
            <a:r>
              <a:rPr sz="3200" spc="-5" dirty="0">
                <a:latin typeface="Arial"/>
                <a:cs typeface="Arial"/>
              </a:rPr>
              <a:t>one locus </a:t>
            </a:r>
            <a:r>
              <a:rPr sz="3200" dirty="0">
                <a:latin typeface="Arial"/>
                <a:cs typeface="Arial"/>
              </a:rPr>
              <a:t>can</a:t>
            </a:r>
            <a:r>
              <a:rPr sz="3200" spc="-55" dirty="0">
                <a:latin typeface="Arial"/>
                <a:cs typeface="Arial"/>
              </a:rPr>
              <a:t> </a:t>
            </a:r>
            <a:r>
              <a:rPr sz="3200" spc="-5" dirty="0">
                <a:latin typeface="Arial"/>
                <a:cs typeface="Arial"/>
              </a:rPr>
              <a:t>mask  </a:t>
            </a:r>
            <a:r>
              <a:rPr sz="3200" dirty="0">
                <a:latin typeface="Arial"/>
                <a:cs typeface="Arial"/>
              </a:rPr>
              <a:t>the expression of </a:t>
            </a:r>
            <a:r>
              <a:rPr sz="3200" spc="-5" dirty="0">
                <a:latin typeface="Arial"/>
                <a:cs typeface="Arial"/>
              </a:rPr>
              <a:t>both alleles (dominant and  </a:t>
            </a:r>
            <a:r>
              <a:rPr sz="3200" dirty="0">
                <a:latin typeface="Arial"/>
                <a:cs typeface="Arial"/>
              </a:rPr>
              <a:t>recessive) at </a:t>
            </a:r>
            <a:r>
              <a:rPr sz="3200" spc="-5" dirty="0">
                <a:latin typeface="Arial"/>
                <a:cs typeface="Arial"/>
              </a:rPr>
              <a:t>another </a:t>
            </a:r>
            <a:r>
              <a:rPr sz="3200" dirty="0">
                <a:latin typeface="Arial"/>
                <a:cs typeface="Arial"/>
              </a:rPr>
              <a:t>locus, it </a:t>
            </a:r>
            <a:r>
              <a:rPr sz="3200" spc="-10" dirty="0">
                <a:latin typeface="Arial"/>
                <a:cs typeface="Arial"/>
              </a:rPr>
              <a:t>is </a:t>
            </a:r>
            <a:r>
              <a:rPr sz="3200" dirty="0">
                <a:latin typeface="Arial"/>
                <a:cs typeface="Arial"/>
              </a:rPr>
              <a:t>known as  </a:t>
            </a:r>
            <a:r>
              <a:rPr sz="3200" spc="-5" dirty="0">
                <a:latin typeface="Arial"/>
                <a:cs typeface="Arial"/>
              </a:rPr>
              <a:t>dominant epistasis</a:t>
            </a:r>
            <a:r>
              <a:rPr sz="3200" spc="-5">
                <a:latin typeface="Arial"/>
                <a:cs typeface="Arial"/>
              </a:rPr>
              <a:t>. </a:t>
            </a:r>
            <a:r>
              <a:rPr sz="3200" spc="-5" smtClean="0">
                <a:latin typeface="Arial"/>
                <a:cs typeface="Arial"/>
              </a:rPr>
              <a:t>This </a:t>
            </a:r>
            <a:r>
              <a:rPr sz="3200" spc="-10" dirty="0">
                <a:latin typeface="Arial"/>
                <a:cs typeface="Arial"/>
              </a:rPr>
              <a:t>is  </a:t>
            </a:r>
            <a:r>
              <a:rPr sz="3200" dirty="0">
                <a:latin typeface="Arial"/>
                <a:cs typeface="Arial"/>
              </a:rPr>
              <a:t>also </a:t>
            </a:r>
            <a:r>
              <a:rPr sz="3200" spc="-5" dirty="0">
                <a:latin typeface="Arial"/>
                <a:cs typeface="Arial"/>
              </a:rPr>
              <a:t>referred </a:t>
            </a:r>
            <a:r>
              <a:rPr sz="3200" dirty="0">
                <a:latin typeface="Arial"/>
                <a:cs typeface="Arial"/>
              </a:rPr>
              <a:t>to as </a:t>
            </a:r>
            <a:r>
              <a:rPr sz="3200" spc="-5" dirty="0">
                <a:latin typeface="Arial"/>
                <a:cs typeface="Arial"/>
              </a:rPr>
              <a:t>simple</a:t>
            </a:r>
            <a:r>
              <a:rPr sz="3200" spc="-70" dirty="0">
                <a:latin typeface="Arial"/>
                <a:cs typeface="Arial"/>
              </a:rPr>
              <a:t> </a:t>
            </a:r>
            <a:r>
              <a:rPr sz="3200" spc="-5" dirty="0">
                <a:latin typeface="Arial"/>
                <a:cs typeface="Arial"/>
              </a:rPr>
              <a:t>epistasis.</a:t>
            </a:r>
            <a:endParaRPr sz="3200">
              <a:latin typeface="Arial"/>
              <a:cs typeface="Arial"/>
            </a:endParaRPr>
          </a:p>
          <a:p>
            <a:pPr marL="355600" marR="523875" indent="-342900">
              <a:lnSpc>
                <a:spcPct val="100000"/>
              </a:lnSpc>
              <a:buChar char="•"/>
              <a:tabLst>
                <a:tab pos="354965" algn="l"/>
                <a:tab pos="355600" algn="l"/>
              </a:tabLst>
            </a:pPr>
            <a:endParaRPr lang="en-US" sz="3200" spc="-5" dirty="0" smtClean="0">
              <a:latin typeface="Arial"/>
              <a:cs typeface="Arial"/>
            </a:endParaRPr>
          </a:p>
          <a:p>
            <a:pPr marL="355600" marR="523875" indent="-342900">
              <a:lnSpc>
                <a:spcPct val="100000"/>
              </a:lnSpc>
              <a:buChar char="•"/>
              <a:tabLst>
                <a:tab pos="354965" algn="l"/>
                <a:tab pos="355600" algn="l"/>
              </a:tabLst>
            </a:pPr>
            <a:r>
              <a:rPr sz="3200" spc="-5" smtClean="0">
                <a:latin typeface="Arial"/>
                <a:cs typeface="Arial"/>
              </a:rPr>
              <a:t>This </a:t>
            </a:r>
            <a:r>
              <a:rPr sz="3200" spc="-5" dirty="0">
                <a:latin typeface="Arial"/>
                <a:cs typeface="Arial"/>
              </a:rPr>
              <a:t>type </a:t>
            </a:r>
            <a:r>
              <a:rPr sz="3200" dirty="0">
                <a:latin typeface="Arial"/>
                <a:cs typeface="Arial"/>
              </a:rPr>
              <a:t>of </a:t>
            </a:r>
            <a:r>
              <a:rPr sz="3200" spc="-5" dirty="0">
                <a:latin typeface="Arial"/>
                <a:cs typeface="Arial"/>
              </a:rPr>
              <a:t>dominant epistasis modifies the  </a:t>
            </a:r>
            <a:r>
              <a:rPr sz="3200" dirty="0">
                <a:latin typeface="Arial"/>
                <a:cs typeface="Arial"/>
              </a:rPr>
              <a:t>classical </a:t>
            </a:r>
            <a:r>
              <a:rPr sz="3200" spc="-5" dirty="0">
                <a:latin typeface="Arial"/>
                <a:cs typeface="Arial"/>
              </a:rPr>
              <a:t>ratio </a:t>
            </a:r>
            <a:r>
              <a:rPr sz="3200" spc="-10" dirty="0">
                <a:latin typeface="Arial"/>
                <a:cs typeface="Arial"/>
              </a:rPr>
              <a:t>of </a:t>
            </a:r>
            <a:r>
              <a:rPr sz="3200" spc="-5" dirty="0">
                <a:latin typeface="Arial"/>
                <a:cs typeface="Arial"/>
              </a:rPr>
              <a:t>9:3:3:1 into</a:t>
            </a:r>
            <a:r>
              <a:rPr sz="3200" spc="-50" dirty="0">
                <a:latin typeface="Arial"/>
                <a:cs typeface="Arial"/>
              </a:rPr>
              <a:t> </a:t>
            </a:r>
            <a:r>
              <a:rPr sz="3200" spc="-5" dirty="0">
                <a:latin typeface="Arial"/>
                <a:cs typeface="Arial"/>
              </a:rPr>
              <a:t>12:3:1</a:t>
            </a:r>
            <a:endParaRPr sz="32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962" y="275081"/>
            <a:ext cx="8229600" cy="868680"/>
          </a:xfrm>
          <a:prstGeom prst="rect">
            <a:avLst/>
          </a:prstGeom>
          <a:solidFill>
            <a:srgbClr val="C0504D"/>
          </a:solidFill>
          <a:ln w="25907">
            <a:solidFill>
              <a:srgbClr val="8B3836"/>
            </a:solidFill>
          </a:ln>
        </p:spPr>
        <p:txBody>
          <a:bodyPr vert="horz" wrap="square" lIns="0" tIns="114935" rIns="0" bIns="0" rtlCol="0">
            <a:spAutoFit/>
          </a:bodyPr>
          <a:lstStyle/>
          <a:p>
            <a:pPr marL="90170">
              <a:lnSpc>
                <a:spcPct val="100000"/>
              </a:lnSpc>
              <a:spcBef>
                <a:spcPts val="905"/>
              </a:spcBef>
            </a:pPr>
            <a:r>
              <a:rPr sz="4000" u="heavy" spc="-5" dirty="0">
                <a:uFill>
                  <a:solidFill>
                    <a:srgbClr val="FFFFFF"/>
                  </a:solidFill>
                </a:uFill>
                <a:latin typeface="Arial"/>
                <a:cs typeface="Arial"/>
              </a:rPr>
              <a:t>Example:</a:t>
            </a:r>
            <a:endParaRPr sz="4000">
              <a:latin typeface="Arial"/>
              <a:cs typeface="Arial"/>
            </a:endParaRPr>
          </a:p>
        </p:txBody>
      </p:sp>
      <p:sp>
        <p:nvSpPr>
          <p:cNvPr id="3" name="object 3"/>
          <p:cNvSpPr/>
          <p:nvPr/>
        </p:nvSpPr>
        <p:spPr>
          <a:xfrm>
            <a:off x="0" y="1211580"/>
            <a:ext cx="9143999" cy="83819"/>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1295399"/>
            <a:ext cx="9144000" cy="55626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1295399"/>
            <a:ext cx="9144000" cy="5562600"/>
          </a:xfrm>
          <a:custGeom>
            <a:avLst/>
            <a:gdLst/>
            <a:ahLst/>
            <a:cxnLst/>
            <a:rect l="l" t="t" r="r" b="b"/>
            <a:pathLst>
              <a:path w="9144000" h="5562600">
                <a:moveTo>
                  <a:pt x="0" y="5562600"/>
                </a:moveTo>
                <a:lnTo>
                  <a:pt x="9144000" y="5562600"/>
                </a:lnTo>
                <a:lnTo>
                  <a:pt x="9144000" y="0"/>
                </a:lnTo>
                <a:lnTo>
                  <a:pt x="0" y="0"/>
                </a:lnTo>
                <a:lnTo>
                  <a:pt x="0" y="5562600"/>
                </a:lnTo>
                <a:close/>
              </a:path>
            </a:pathLst>
          </a:custGeom>
          <a:ln w="9144">
            <a:solidFill>
              <a:srgbClr val="7C5F9F"/>
            </a:solidFill>
          </a:ln>
        </p:spPr>
        <p:txBody>
          <a:bodyPr wrap="square" lIns="0" tIns="0" rIns="0" bIns="0" rtlCol="0"/>
          <a:lstStyle/>
          <a:p>
            <a:endParaRPr/>
          </a:p>
        </p:txBody>
      </p:sp>
      <p:sp>
        <p:nvSpPr>
          <p:cNvPr id="6" name="object 6"/>
          <p:cNvSpPr txBox="1"/>
          <p:nvPr/>
        </p:nvSpPr>
        <p:spPr>
          <a:xfrm>
            <a:off x="78739" y="1236869"/>
            <a:ext cx="8703945" cy="4044950"/>
          </a:xfrm>
          <a:prstGeom prst="rect">
            <a:avLst/>
          </a:prstGeom>
        </p:spPr>
        <p:txBody>
          <a:bodyPr vert="horz" wrap="square" lIns="0" tIns="94615" rIns="0" bIns="0" rtlCol="0">
            <a:spAutoFit/>
          </a:bodyPr>
          <a:lstStyle/>
          <a:p>
            <a:pPr marL="12700">
              <a:lnSpc>
                <a:spcPct val="100000"/>
              </a:lnSpc>
              <a:spcBef>
                <a:spcPts val="745"/>
              </a:spcBef>
            </a:pPr>
            <a:r>
              <a:rPr sz="2800" spc="-5" dirty="0">
                <a:latin typeface="Arial"/>
                <a:cs typeface="Arial"/>
              </a:rPr>
              <a:t>Studied </a:t>
            </a:r>
            <a:r>
              <a:rPr sz="2800" dirty="0">
                <a:latin typeface="Arial"/>
                <a:cs typeface="Arial"/>
              </a:rPr>
              <a:t>in </a:t>
            </a:r>
            <a:r>
              <a:rPr sz="2800" spc="-5" dirty="0">
                <a:latin typeface="Arial"/>
                <a:cs typeface="Arial"/>
              </a:rPr>
              <a:t>summer squash </a:t>
            </a:r>
            <a:r>
              <a:rPr sz="2800" dirty="0">
                <a:latin typeface="Arial"/>
                <a:cs typeface="Arial"/>
              </a:rPr>
              <a:t>(</a:t>
            </a:r>
            <a:r>
              <a:rPr sz="2800" i="1" dirty="0">
                <a:latin typeface="Arial"/>
                <a:cs typeface="Arial"/>
              </a:rPr>
              <a:t>Cucurbita</a:t>
            </a:r>
            <a:r>
              <a:rPr sz="2800" i="1" spc="60" dirty="0">
                <a:latin typeface="Arial"/>
                <a:cs typeface="Arial"/>
              </a:rPr>
              <a:t> </a:t>
            </a:r>
            <a:r>
              <a:rPr sz="2800" i="1" dirty="0">
                <a:latin typeface="Arial"/>
                <a:cs typeface="Arial"/>
              </a:rPr>
              <a:t>pepo</a:t>
            </a:r>
            <a:r>
              <a:rPr sz="2800" dirty="0">
                <a:latin typeface="Arial"/>
                <a:cs typeface="Arial"/>
              </a:rPr>
              <a:t>)</a:t>
            </a:r>
            <a:endParaRPr sz="2800">
              <a:latin typeface="Arial"/>
              <a:cs typeface="Arial"/>
            </a:endParaRPr>
          </a:p>
          <a:p>
            <a:pPr marL="355600" marR="5080" indent="-342900">
              <a:lnSpc>
                <a:spcPct val="100000"/>
              </a:lnSpc>
              <a:spcBef>
                <a:spcPts val="750"/>
              </a:spcBef>
              <a:buChar char="•"/>
              <a:tabLst>
                <a:tab pos="354965" algn="l"/>
                <a:tab pos="355600" algn="l"/>
              </a:tabLst>
            </a:pPr>
            <a:r>
              <a:rPr sz="3200" dirty="0">
                <a:latin typeface="Arial"/>
                <a:cs typeface="Arial"/>
              </a:rPr>
              <a:t>An </a:t>
            </a:r>
            <a:r>
              <a:rPr sz="3200" spc="-5" dirty="0">
                <a:latin typeface="Arial"/>
                <a:cs typeface="Arial"/>
              </a:rPr>
              <a:t>example </a:t>
            </a:r>
            <a:r>
              <a:rPr sz="3200" dirty="0">
                <a:latin typeface="Arial"/>
                <a:cs typeface="Arial"/>
              </a:rPr>
              <a:t>of </a:t>
            </a:r>
            <a:r>
              <a:rPr sz="3200" spc="-5" dirty="0">
                <a:latin typeface="Arial"/>
                <a:cs typeface="Arial"/>
              </a:rPr>
              <a:t>dominant epistasis </a:t>
            </a:r>
            <a:r>
              <a:rPr sz="3200" dirty="0">
                <a:latin typeface="Arial"/>
                <a:cs typeface="Arial"/>
              </a:rPr>
              <a:t>is </a:t>
            </a:r>
            <a:r>
              <a:rPr sz="3200" spc="-5" dirty="0">
                <a:latin typeface="Arial"/>
                <a:cs typeface="Arial"/>
              </a:rPr>
              <a:t>found for  fruit colour </a:t>
            </a:r>
            <a:r>
              <a:rPr sz="3200" dirty="0">
                <a:latin typeface="Arial"/>
                <a:cs typeface="Arial"/>
              </a:rPr>
              <a:t>in </a:t>
            </a:r>
            <a:r>
              <a:rPr sz="3200" spc="-5" dirty="0">
                <a:latin typeface="Arial"/>
                <a:cs typeface="Arial"/>
              </a:rPr>
              <a:t>summer </a:t>
            </a:r>
            <a:r>
              <a:rPr sz="3200" dirty="0">
                <a:latin typeface="Arial"/>
                <a:cs typeface="Arial"/>
              </a:rPr>
              <a:t>squash. </a:t>
            </a:r>
            <a:r>
              <a:rPr sz="3200" spc="-5" dirty="0">
                <a:latin typeface="Arial"/>
                <a:cs typeface="Arial"/>
              </a:rPr>
              <a:t>There </a:t>
            </a:r>
            <a:r>
              <a:rPr sz="3200" dirty="0">
                <a:latin typeface="Arial"/>
                <a:cs typeface="Arial"/>
              </a:rPr>
              <a:t>are</a:t>
            </a:r>
            <a:r>
              <a:rPr sz="3200" spc="-150" dirty="0">
                <a:latin typeface="Arial"/>
                <a:cs typeface="Arial"/>
              </a:rPr>
              <a:t> </a:t>
            </a:r>
            <a:r>
              <a:rPr sz="3200" spc="-5" dirty="0">
                <a:latin typeface="Arial"/>
                <a:cs typeface="Arial"/>
              </a:rPr>
              <a:t>three  </a:t>
            </a:r>
            <a:r>
              <a:rPr sz="3200" dirty="0">
                <a:latin typeface="Arial"/>
                <a:cs typeface="Arial"/>
              </a:rPr>
              <a:t>types of </a:t>
            </a:r>
            <a:r>
              <a:rPr sz="3200" spc="-5" dirty="0">
                <a:latin typeface="Arial"/>
                <a:cs typeface="Arial"/>
              </a:rPr>
              <a:t>fruit colours </a:t>
            </a:r>
            <a:r>
              <a:rPr sz="3200" dirty="0">
                <a:latin typeface="Arial"/>
                <a:cs typeface="Arial"/>
              </a:rPr>
              <a:t>in </a:t>
            </a:r>
            <a:r>
              <a:rPr sz="3200" spc="-5" dirty="0">
                <a:latin typeface="Arial"/>
                <a:cs typeface="Arial"/>
              </a:rPr>
              <a:t>this </a:t>
            </a:r>
            <a:r>
              <a:rPr sz="3200" spc="-25" dirty="0">
                <a:latin typeface="Arial"/>
                <a:cs typeface="Arial"/>
              </a:rPr>
              <a:t>cucumber, </a:t>
            </a:r>
            <a:r>
              <a:rPr sz="3200" dirty="0">
                <a:latin typeface="Arial"/>
                <a:cs typeface="Arial"/>
              </a:rPr>
              <a:t>viz.,  white, yellow </a:t>
            </a:r>
            <a:r>
              <a:rPr sz="3200" spc="-5" dirty="0">
                <a:latin typeface="Arial"/>
                <a:cs typeface="Arial"/>
              </a:rPr>
              <a:t>and green. </a:t>
            </a:r>
            <a:r>
              <a:rPr sz="3200" dirty="0">
                <a:latin typeface="Arial"/>
                <a:cs typeface="Arial"/>
              </a:rPr>
              <a:t>White colour is  </a:t>
            </a:r>
            <a:r>
              <a:rPr sz="3200" spc="-5" dirty="0">
                <a:latin typeface="Arial"/>
                <a:cs typeface="Arial"/>
              </a:rPr>
              <a:t>controlled </a:t>
            </a:r>
            <a:r>
              <a:rPr sz="3200" dirty="0">
                <a:latin typeface="Arial"/>
                <a:cs typeface="Arial"/>
              </a:rPr>
              <a:t>by </a:t>
            </a:r>
            <a:r>
              <a:rPr sz="3200" spc="-5" dirty="0">
                <a:latin typeface="Arial"/>
                <a:cs typeface="Arial"/>
              </a:rPr>
              <a:t>dominant gene </a:t>
            </a:r>
            <a:r>
              <a:rPr sz="3200" dirty="0">
                <a:latin typeface="Arial"/>
                <a:cs typeface="Arial"/>
              </a:rPr>
              <a:t>W </a:t>
            </a:r>
            <a:r>
              <a:rPr sz="3200" spc="-5" dirty="0">
                <a:latin typeface="Arial"/>
                <a:cs typeface="Arial"/>
              </a:rPr>
              <a:t>and yellow  colour </a:t>
            </a:r>
            <a:r>
              <a:rPr sz="3200" dirty="0">
                <a:latin typeface="Arial"/>
                <a:cs typeface="Arial"/>
              </a:rPr>
              <a:t>by </a:t>
            </a:r>
            <a:r>
              <a:rPr sz="3200" spc="-5" dirty="0">
                <a:latin typeface="Arial"/>
                <a:cs typeface="Arial"/>
              </a:rPr>
              <a:t>dominant gene </a:t>
            </a:r>
            <a:r>
              <a:rPr sz="3200" dirty="0">
                <a:latin typeface="Arial"/>
                <a:cs typeface="Arial"/>
              </a:rPr>
              <a:t>G. </a:t>
            </a:r>
            <a:r>
              <a:rPr sz="3200" spc="-5" dirty="0">
                <a:latin typeface="Arial"/>
                <a:cs typeface="Arial"/>
              </a:rPr>
              <a:t>White </a:t>
            </a:r>
            <a:r>
              <a:rPr sz="3200" spc="-10" dirty="0">
                <a:latin typeface="Arial"/>
                <a:cs typeface="Arial"/>
              </a:rPr>
              <a:t>is </a:t>
            </a:r>
            <a:r>
              <a:rPr sz="3200" spc="-5" dirty="0">
                <a:latin typeface="Arial"/>
                <a:cs typeface="Arial"/>
              </a:rPr>
              <a:t>dominant  </a:t>
            </a:r>
            <a:r>
              <a:rPr sz="3200" dirty="0">
                <a:latin typeface="Arial"/>
                <a:cs typeface="Arial"/>
              </a:rPr>
              <a:t>over </a:t>
            </a:r>
            <a:r>
              <a:rPr sz="3200" spc="-5" dirty="0">
                <a:latin typeface="Arial"/>
                <a:cs typeface="Arial"/>
              </a:rPr>
              <a:t>both yellow and</a:t>
            </a:r>
            <a:r>
              <a:rPr sz="3200" spc="-55" dirty="0">
                <a:latin typeface="Arial"/>
                <a:cs typeface="Arial"/>
              </a:rPr>
              <a:t> </a:t>
            </a:r>
            <a:r>
              <a:rPr sz="3200" spc="-5" dirty="0">
                <a:latin typeface="Arial"/>
                <a:cs typeface="Arial"/>
              </a:rPr>
              <a:t>green.</a:t>
            </a:r>
            <a:endParaRPr sz="32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ln w="9144">
            <a:solidFill>
              <a:srgbClr val="7C5F9F"/>
            </a:solidFill>
          </a:ln>
        </p:spPr>
        <p:txBody>
          <a:bodyPr wrap="square" lIns="0" tIns="0" rIns="0" bIns="0" rtlCol="0"/>
          <a:lstStyle/>
          <a:p>
            <a:endParaRPr/>
          </a:p>
        </p:txBody>
      </p:sp>
      <p:sp>
        <p:nvSpPr>
          <p:cNvPr id="4" name="object 4"/>
          <p:cNvSpPr txBox="1"/>
          <p:nvPr/>
        </p:nvSpPr>
        <p:spPr>
          <a:xfrm>
            <a:off x="53339" y="1209802"/>
            <a:ext cx="8705215" cy="3317875"/>
          </a:xfrm>
          <a:prstGeom prst="rect">
            <a:avLst/>
          </a:prstGeom>
        </p:spPr>
        <p:txBody>
          <a:bodyPr vert="horz" wrap="square" lIns="0" tIns="12700" rIns="0" bIns="0" rtlCol="0">
            <a:spAutoFit/>
          </a:bodyPr>
          <a:lstStyle/>
          <a:p>
            <a:pPr marL="38100" marR="30480">
              <a:lnSpc>
                <a:spcPct val="100000"/>
              </a:lnSpc>
              <a:spcBef>
                <a:spcPts val="100"/>
              </a:spcBef>
              <a:tabLst>
                <a:tab pos="5389245" algn="l"/>
                <a:tab pos="7065645" algn="l"/>
              </a:tabLst>
            </a:pPr>
            <a:r>
              <a:rPr sz="3600" spc="-5" dirty="0">
                <a:latin typeface="Arial"/>
                <a:cs typeface="Arial"/>
              </a:rPr>
              <a:t>The green fruits are </a:t>
            </a:r>
            <a:r>
              <a:rPr sz="3600" dirty="0">
                <a:latin typeface="Arial"/>
                <a:cs typeface="Arial"/>
              </a:rPr>
              <a:t>produced </a:t>
            </a:r>
            <a:r>
              <a:rPr sz="3600" spc="-5" dirty="0">
                <a:latin typeface="Arial"/>
                <a:cs typeface="Arial"/>
              </a:rPr>
              <a:t>in </a:t>
            </a:r>
            <a:r>
              <a:rPr sz="3600" dirty="0">
                <a:latin typeface="Arial"/>
                <a:cs typeface="Arial"/>
              </a:rPr>
              <a:t>recessive  condition (wwgg). A cross between plants  having white </a:t>
            </a:r>
            <a:r>
              <a:rPr sz="3600" spc="-5" dirty="0">
                <a:latin typeface="Arial"/>
                <a:cs typeface="Arial"/>
              </a:rPr>
              <a:t>and yellow fruits </a:t>
            </a:r>
            <a:r>
              <a:rPr sz="3600" dirty="0">
                <a:latin typeface="Arial"/>
                <a:cs typeface="Arial"/>
              </a:rPr>
              <a:t>produced </a:t>
            </a:r>
            <a:r>
              <a:rPr sz="3600" spc="5" dirty="0">
                <a:latin typeface="Arial"/>
                <a:cs typeface="Arial"/>
              </a:rPr>
              <a:t>F</a:t>
            </a:r>
            <a:r>
              <a:rPr sz="3600" spc="7" baseline="-20833" dirty="0">
                <a:latin typeface="Arial"/>
                <a:cs typeface="Arial"/>
              </a:rPr>
              <a:t>1  </a:t>
            </a:r>
            <a:r>
              <a:rPr sz="3600" spc="-5" dirty="0">
                <a:latin typeface="Arial"/>
                <a:cs typeface="Arial"/>
              </a:rPr>
              <a:t>with </a:t>
            </a:r>
            <a:r>
              <a:rPr sz="3600" dirty="0">
                <a:latin typeface="Arial"/>
                <a:cs typeface="Arial"/>
              </a:rPr>
              <a:t>white fruits. Inter-mating</a:t>
            </a:r>
            <a:r>
              <a:rPr sz="3600" spc="10" dirty="0">
                <a:latin typeface="Arial"/>
                <a:cs typeface="Arial"/>
              </a:rPr>
              <a:t> </a:t>
            </a:r>
            <a:r>
              <a:rPr sz="3600" dirty="0">
                <a:latin typeface="Arial"/>
                <a:cs typeface="Arial"/>
              </a:rPr>
              <a:t>of</a:t>
            </a:r>
            <a:r>
              <a:rPr sz="3600" spc="-10" dirty="0">
                <a:latin typeface="Arial"/>
                <a:cs typeface="Arial"/>
              </a:rPr>
              <a:t> </a:t>
            </a:r>
            <a:r>
              <a:rPr sz="3600" spc="-5" dirty="0">
                <a:latin typeface="Arial"/>
                <a:cs typeface="Arial"/>
              </a:rPr>
              <a:t>F</a:t>
            </a:r>
            <a:r>
              <a:rPr sz="3600" spc="-7" baseline="-20833" dirty="0">
                <a:latin typeface="Arial"/>
                <a:cs typeface="Arial"/>
              </a:rPr>
              <a:t>1	</a:t>
            </a:r>
            <a:r>
              <a:rPr sz="3600" dirty="0">
                <a:latin typeface="Arial"/>
                <a:cs typeface="Arial"/>
              </a:rPr>
              <a:t>plants  produced plants </a:t>
            </a:r>
            <a:r>
              <a:rPr sz="3600" spc="-5" dirty="0">
                <a:latin typeface="Arial"/>
                <a:cs typeface="Arial"/>
              </a:rPr>
              <a:t>with </a:t>
            </a:r>
            <a:r>
              <a:rPr sz="3600" dirty="0">
                <a:latin typeface="Arial"/>
                <a:cs typeface="Arial"/>
              </a:rPr>
              <a:t>white, yellow </a:t>
            </a:r>
            <a:r>
              <a:rPr sz="3600" spc="-5" dirty="0">
                <a:latin typeface="Arial"/>
                <a:cs typeface="Arial"/>
              </a:rPr>
              <a:t>and  green </a:t>
            </a:r>
            <a:r>
              <a:rPr sz="3600" dirty="0">
                <a:latin typeface="Arial"/>
                <a:cs typeface="Arial"/>
              </a:rPr>
              <a:t>coloured fruits </a:t>
            </a:r>
            <a:r>
              <a:rPr sz="3600" spc="-5" dirty="0">
                <a:latin typeface="Arial"/>
                <a:cs typeface="Arial"/>
              </a:rPr>
              <a:t>in</a:t>
            </a:r>
            <a:r>
              <a:rPr sz="3600" dirty="0">
                <a:latin typeface="Arial"/>
                <a:cs typeface="Arial"/>
              </a:rPr>
              <a:t> F</a:t>
            </a:r>
            <a:r>
              <a:rPr sz="3600" baseline="-20833" dirty="0">
                <a:latin typeface="Arial"/>
                <a:cs typeface="Arial"/>
              </a:rPr>
              <a:t>2	</a:t>
            </a:r>
            <a:r>
              <a:rPr sz="3600" spc="-5" dirty="0">
                <a:latin typeface="Arial"/>
                <a:cs typeface="Arial"/>
              </a:rPr>
              <a:t>in 12 </a:t>
            </a:r>
            <a:r>
              <a:rPr sz="3600" dirty="0">
                <a:latin typeface="Arial"/>
                <a:cs typeface="Arial"/>
              </a:rPr>
              <a:t>: </a:t>
            </a:r>
            <a:r>
              <a:rPr sz="3600" spc="-5" dirty="0">
                <a:latin typeface="Arial"/>
                <a:cs typeface="Arial"/>
              </a:rPr>
              <a:t>3 </a:t>
            </a:r>
            <a:r>
              <a:rPr sz="3600" dirty="0">
                <a:latin typeface="Arial"/>
                <a:cs typeface="Arial"/>
              </a:rPr>
              <a:t>: </a:t>
            </a:r>
            <a:r>
              <a:rPr sz="3600" spc="-5" dirty="0">
                <a:latin typeface="Arial"/>
                <a:cs typeface="Arial"/>
              </a:rPr>
              <a:t>1</a:t>
            </a:r>
            <a:r>
              <a:rPr sz="3600" spc="-50" dirty="0">
                <a:latin typeface="Arial"/>
                <a:cs typeface="Arial"/>
              </a:rPr>
              <a:t> </a:t>
            </a:r>
            <a:r>
              <a:rPr sz="3600" spc="-5" dirty="0">
                <a:latin typeface="Arial"/>
                <a:cs typeface="Arial"/>
              </a:rPr>
              <a:t>ratio</a:t>
            </a:r>
            <a:endParaRPr sz="36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1425</Words>
  <Application>Microsoft Office PowerPoint</Application>
  <PresentationFormat>On-screen Show (4:3)</PresentationFormat>
  <Paragraphs>122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introduction</vt:lpstr>
      <vt:lpstr>Slide 3</vt:lpstr>
      <vt:lpstr>Difference between  dominance and epistasis</vt:lpstr>
      <vt:lpstr>Kinds of Epistatic Interactions</vt:lpstr>
      <vt:lpstr>Slide 6</vt:lpstr>
      <vt:lpstr>Example:</vt:lpstr>
      <vt:lpstr>Slide 8</vt:lpstr>
      <vt:lpstr>Slide 9</vt:lpstr>
      <vt:lpstr>Slide 10</vt:lpstr>
      <vt:lpstr>2. Recessive epistasis (9:3:4)  (Supplementary interaction)</vt:lpstr>
      <vt:lpstr>Slide 12</vt:lpstr>
      <vt:lpstr>Slide 13</vt:lpstr>
      <vt:lpstr>Slide 14</vt:lpstr>
      <vt:lpstr>ExaEmxpalemple</vt:lpstr>
      <vt:lpstr>Slide 16</vt:lpstr>
      <vt:lpstr>Slide 17</vt:lpstr>
      <vt:lpstr>Slide 18</vt:lpstr>
      <vt:lpstr>Slide 19</vt:lpstr>
      <vt:lpstr>4. Duplicate Dominant  Genes. (15:1)</vt:lpstr>
      <vt:lpstr>Example</vt:lpstr>
      <vt:lpstr>Slide 22</vt:lpstr>
      <vt:lpstr>Slide 23</vt:lpstr>
      <vt:lpstr>Slide 24</vt:lpstr>
      <vt:lpstr>5. Duplicate Genes with  Cumulative Effect. (9:6:1)</vt:lpstr>
      <vt:lpstr>Example</vt:lpstr>
      <vt:lpstr>Slide 27</vt:lpstr>
      <vt:lpstr>Slide 28</vt:lpstr>
      <vt:lpstr>Slide 29</vt:lpstr>
      <vt:lpstr>Slide 30</vt:lpstr>
      <vt:lpstr>6. Inhibitory gene action (13:3)</vt:lpstr>
      <vt:lpstr>Example</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cutm</cp:lastModifiedBy>
  <cp:revision>17</cp:revision>
  <dcterms:created xsi:type="dcterms:W3CDTF">2019-03-13T05:24:15Z</dcterms:created>
  <dcterms:modified xsi:type="dcterms:W3CDTF">2021-10-29T04:32:59Z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2017-04-03T00:00:00Z</vt:filetime>
  </property>
  <property fmtid="{D5CDD505-2E9C-101B-9397-08002B2CF9AE}" pid="3" name="Creator">
    <vt:lpwstr>Microsoft® PowerPoint® 2013</vt:lpwstr>
  </property>
  <property fmtid="{D5CDD505-2E9C-101B-9397-08002B2CF9AE}" pid="4" name="LastSaved">
    <vt:filetime>2019-03-13T00:00:00Z</vt:filetime>
  </property>
</Properties>
</file>