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4" r:id="rId11"/>
    <p:sldId id="267" r:id="rId12"/>
    <p:sldId id="263" r:id="rId1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 u="heavy">
                <a:solidFill>
                  <a:srgbClr val="A139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 u="heavy">
                <a:solidFill>
                  <a:srgbClr val="A139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1439" y="102107"/>
            <a:ext cx="8961119" cy="6664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72795" y="277368"/>
            <a:ext cx="8598408" cy="1328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91439" y="102107"/>
            <a:ext cx="8961119" cy="6664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787395" y="1606296"/>
            <a:ext cx="2805684" cy="13411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 u="heavy">
                <a:solidFill>
                  <a:srgbClr val="A139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379" y="595629"/>
            <a:ext cx="839724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 u="heavy">
                <a:solidFill>
                  <a:srgbClr val="A139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8149" y="1730705"/>
            <a:ext cx="8267700" cy="4128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8.png"/><Relationship Id="rId21" Type="http://schemas.openxmlformats.org/officeDocument/2006/relationships/image" Target="../media/image44.png"/><Relationship Id="rId7" Type="http://schemas.openxmlformats.org/officeDocument/2006/relationships/image" Target="../media/image19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7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6.png"/><Relationship Id="rId21" Type="http://schemas.openxmlformats.org/officeDocument/2006/relationships/image" Target="../media/image63.jpe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1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3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4.png"/><Relationship Id="rId21" Type="http://schemas.openxmlformats.org/officeDocument/2006/relationships/image" Target="../media/image79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6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3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26" Type="http://schemas.openxmlformats.org/officeDocument/2006/relationships/image" Target="../media/image103.png"/><Relationship Id="rId3" Type="http://schemas.openxmlformats.org/officeDocument/2006/relationships/image" Target="../media/image81.png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5" Type="http://schemas.openxmlformats.org/officeDocument/2006/relationships/image" Target="../media/image102.png"/><Relationship Id="rId2" Type="http://schemas.openxmlformats.org/officeDocument/2006/relationships/image" Target="../media/image6.pn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101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28" Type="http://schemas.openxmlformats.org/officeDocument/2006/relationships/image" Target="../media/image105.jpe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3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png"/><Relationship Id="rId27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jpeg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3.png"/><Relationship Id="rId9" Type="http://schemas.openxmlformats.org/officeDocument/2006/relationships/image" Target="../media/image1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9" y="102107"/>
            <a:ext cx="8961119" cy="6664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2795" y="277368"/>
            <a:ext cx="8598408" cy="1328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9" y="102107"/>
            <a:ext cx="8961119" cy="6664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4424" y="2941320"/>
            <a:ext cx="7150608" cy="24673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71231" y="2942844"/>
            <a:ext cx="1193292" cy="24627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12964" y="3136392"/>
            <a:ext cx="909955" cy="2075814"/>
          </a:xfrm>
          <a:custGeom>
            <a:avLst/>
            <a:gdLst/>
            <a:ahLst/>
            <a:cxnLst/>
            <a:rect l="l" t="t" r="r" b="b"/>
            <a:pathLst>
              <a:path w="909954" h="2075814">
                <a:moveTo>
                  <a:pt x="0" y="2075687"/>
                </a:moveTo>
                <a:lnTo>
                  <a:pt x="909827" y="2075687"/>
                </a:lnTo>
                <a:lnTo>
                  <a:pt x="909827" y="0"/>
                </a:lnTo>
                <a:lnTo>
                  <a:pt x="0" y="0"/>
                </a:lnTo>
                <a:lnTo>
                  <a:pt x="0" y="2075687"/>
                </a:lnTo>
                <a:close/>
              </a:path>
            </a:pathLst>
          </a:custGeom>
          <a:solidFill>
            <a:srgbClr val="B5AD52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12964" y="3136392"/>
            <a:ext cx="909955" cy="2075814"/>
          </a:xfrm>
          <a:custGeom>
            <a:avLst/>
            <a:gdLst/>
            <a:ahLst/>
            <a:cxnLst/>
            <a:rect l="l" t="t" r="r" b="b"/>
            <a:pathLst>
              <a:path w="909954" h="2075814">
                <a:moveTo>
                  <a:pt x="0" y="2075687"/>
                </a:moveTo>
                <a:lnTo>
                  <a:pt x="909827" y="2075687"/>
                </a:lnTo>
                <a:lnTo>
                  <a:pt x="909827" y="0"/>
                </a:lnTo>
                <a:lnTo>
                  <a:pt x="0" y="0"/>
                </a:lnTo>
                <a:lnTo>
                  <a:pt x="0" y="2075687"/>
                </a:lnTo>
                <a:close/>
              </a:path>
            </a:pathLst>
          </a:custGeom>
          <a:ln w="6095">
            <a:solidFill>
              <a:srgbClr val="6B7C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5008" y="3055620"/>
            <a:ext cx="6948170" cy="2245360"/>
          </a:xfrm>
          <a:custGeom>
            <a:avLst/>
            <a:gdLst/>
            <a:ahLst/>
            <a:cxnLst/>
            <a:rect l="l" t="t" r="r" b="b"/>
            <a:pathLst>
              <a:path w="6948170" h="2245360">
                <a:moveTo>
                  <a:pt x="0" y="2244852"/>
                </a:moveTo>
                <a:lnTo>
                  <a:pt x="6947916" y="2244852"/>
                </a:lnTo>
                <a:lnTo>
                  <a:pt x="6947916" y="0"/>
                </a:lnTo>
                <a:lnTo>
                  <a:pt x="0" y="0"/>
                </a:lnTo>
                <a:lnTo>
                  <a:pt x="0" y="22448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2544" y="4559808"/>
            <a:ext cx="6754495" cy="664845"/>
          </a:xfrm>
          <a:custGeom>
            <a:avLst/>
            <a:gdLst/>
            <a:ahLst/>
            <a:cxnLst/>
            <a:rect l="l" t="t" r="r" b="b"/>
            <a:pathLst>
              <a:path w="6754495" h="664845">
                <a:moveTo>
                  <a:pt x="0" y="664463"/>
                </a:moveTo>
                <a:lnTo>
                  <a:pt x="6754368" y="664463"/>
                </a:lnTo>
                <a:lnTo>
                  <a:pt x="6754368" y="0"/>
                </a:lnTo>
                <a:lnTo>
                  <a:pt x="0" y="0"/>
                </a:lnTo>
                <a:lnTo>
                  <a:pt x="0" y="664463"/>
                </a:lnTo>
                <a:close/>
              </a:path>
            </a:pathLst>
          </a:custGeom>
          <a:solidFill>
            <a:srgbClr val="92A1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6448" y="3136392"/>
            <a:ext cx="6766559" cy="2083435"/>
          </a:xfrm>
          <a:custGeom>
            <a:avLst/>
            <a:gdLst/>
            <a:ahLst/>
            <a:cxnLst/>
            <a:rect l="l" t="t" r="r" b="b"/>
            <a:pathLst>
              <a:path w="6766559" h="2083435">
                <a:moveTo>
                  <a:pt x="6765162" y="0"/>
                </a:moveTo>
                <a:lnTo>
                  <a:pt x="1358" y="0"/>
                </a:lnTo>
                <a:lnTo>
                  <a:pt x="0" y="1397"/>
                </a:lnTo>
                <a:lnTo>
                  <a:pt x="0" y="2081911"/>
                </a:lnTo>
                <a:lnTo>
                  <a:pt x="1358" y="2083308"/>
                </a:lnTo>
                <a:lnTo>
                  <a:pt x="6765162" y="2083308"/>
                </a:lnTo>
                <a:lnTo>
                  <a:pt x="6766559" y="2081911"/>
                </a:lnTo>
                <a:lnTo>
                  <a:pt x="6766559" y="2081276"/>
                </a:lnTo>
                <a:lnTo>
                  <a:pt x="2489" y="2081276"/>
                </a:lnTo>
                <a:lnTo>
                  <a:pt x="2031" y="2080768"/>
                </a:lnTo>
                <a:lnTo>
                  <a:pt x="2031" y="2540"/>
                </a:lnTo>
                <a:lnTo>
                  <a:pt x="2489" y="2032"/>
                </a:lnTo>
                <a:lnTo>
                  <a:pt x="6766559" y="2032"/>
                </a:lnTo>
                <a:lnTo>
                  <a:pt x="6766559" y="1397"/>
                </a:lnTo>
                <a:lnTo>
                  <a:pt x="6765162" y="0"/>
                </a:lnTo>
                <a:close/>
              </a:path>
              <a:path w="6766559" h="2083435">
                <a:moveTo>
                  <a:pt x="6766559" y="2032"/>
                </a:moveTo>
                <a:lnTo>
                  <a:pt x="6764020" y="2032"/>
                </a:lnTo>
                <a:lnTo>
                  <a:pt x="6764528" y="2540"/>
                </a:lnTo>
                <a:lnTo>
                  <a:pt x="6764528" y="2080768"/>
                </a:lnTo>
                <a:lnTo>
                  <a:pt x="6764020" y="2081276"/>
                </a:lnTo>
                <a:lnTo>
                  <a:pt x="6766559" y="2081276"/>
                </a:lnTo>
                <a:lnTo>
                  <a:pt x="6766559" y="2032"/>
                </a:lnTo>
                <a:close/>
              </a:path>
              <a:path w="6766559" h="2083435">
                <a:moveTo>
                  <a:pt x="6762496" y="4063"/>
                </a:moveTo>
                <a:lnTo>
                  <a:pt x="4064" y="4063"/>
                </a:lnTo>
                <a:lnTo>
                  <a:pt x="4064" y="2079244"/>
                </a:lnTo>
                <a:lnTo>
                  <a:pt x="6762496" y="2079244"/>
                </a:lnTo>
                <a:lnTo>
                  <a:pt x="6762496" y="2077212"/>
                </a:lnTo>
                <a:lnTo>
                  <a:pt x="6095" y="2077212"/>
                </a:lnTo>
                <a:lnTo>
                  <a:pt x="6095" y="6096"/>
                </a:lnTo>
                <a:lnTo>
                  <a:pt x="6762496" y="6096"/>
                </a:lnTo>
                <a:lnTo>
                  <a:pt x="6762496" y="4063"/>
                </a:lnTo>
                <a:close/>
              </a:path>
              <a:path w="6766559" h="2083435">
                <a:moveTo>
                  <a:pt x="6762496" y="6096"/>
                </a:moveTo>
                <a:lnTo>
                  <a:pt x="6760463" y="6096"/>
                </a:lnTo>
                <a:lnTo>
                  <a:pt x="6760463" y="2077212"/>
                </a:lnTo>
                <a:lnTo>
                  <a:pt x="6762496" y="2077212"/>
                </a:lnTo>
                <a:lnTo>
                  <a:pt x="6762496" y="6096"/>
                </a:lnTo>
                <a:close/>
              </a:path>
            </a:pathLst>
          </a:custGeom>
          <a:solidFill>
            <a:srgbClr val="6B7C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3336" y="3633215"/>
            <a:ext cx="6310884" cy="777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8055" y="2881883"/>
            <a:ext cx="6842759" cy="12313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62343" y="2881883"/>
            <a:ext cx="867155" cy="12313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45435" y="3552444"/>
            <a:ext cx="3185160" cy="12313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780389" y="3033776"/>
            <a:ext cx="6279515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10080" marR="5080" indent="-1898014">
              <a:lnSpc>
                <a:spcPct val="100000"/>
              </a:lnSpc>
              <a:spcBef>
                <a:spcPts val="105"/>
              </a:spcBef>
            </a:pPr>
            <a:r>
              <a:rPr sz="4400" b="0" u="heavy" spc="-5" dirty="0">
                <a:solidFill>
                  <a:srgbClr val="4E501F"/>
                </a:solidFill>
                <a:uFill>
                  <a:solidFill>
                    <a:srgbClr val="4E501F"/>
                  </a:solidFill>
                </a:uFill>
                <a:latin typeface="Gabriola"/>
                <a:cs typeface="Gabriola"/>
              </a:rPr>
              <a:t>INCOMPLETE DOMINANCE </a:t>
            </a:r>
            <a:r>
              <a:rPr sz="4400" b="0" u="none" dirty="0">
                <a:solidFill>
                  <a:srgbClr val="4E501F"/>
                </a:solidFill>
                <a:latin typeface="Gabriola"/>
                <a:cs typeface="Gabriola"/>
              </a:rPr>
              <a:t>&amp; </a:t>
            </a:r>
            <a:r>
              <a:rPr sz="4400" b="0" u="heavy" spc="10" dirty="0">
                <a:solidFill>
                  <a:srgbClr val="4E501F"/>
                </a:solidFill>
                <a:uFill>
                  <a:solidFill>
                    <a:srgbClr val="4E501F"/>
                  </a:solidFill>
                </a:uFill>
                <a:latin typeface="Gabriola"/>
                <a:cs typeface="Gabriola"/>
              </a:rPr>
              <a:t>CO- </a:t>
            </a:r>
            <a:r>
              <a:rPr sz="4400" b="0" u="none" spc="10" dirty="0">
                <a:solidFill>
                  <a:srgbClr val="4E501F"/>
                </a:solidFill>
                <a:latin typeface="Gabriola"/>
                <a:cs typeface="Gabriola"/>
              </a:rPr>
              <a:t> </a:t>
            </a:r>
            <a:r>
              <a:rPr sz="4400" b="0" u="heavy" spc="-5" dirty="0">
                <a:solidFill>
                  <a:srgbClr val="4E501F"/>
                </a:solidFill>
                <a:uFill>
                  <a:solidFill>
                    <a:srgbClr val="4E501F"/>
                  </a:solidFill>
                </a:uFill>
                <a:latin typeface="Gabriola"/>
                <a:cs typeface="Gabriola"/>
              </a:rPr>
              <a:t>DOMINANCE</a:t>
            </a:r>
            <a:endParaRPr sz="4400">
              <a:latin typeface="Gabriola"/>
              <a:cs typeface="Gabriol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680716" y="4303776"/>
            <a:ext cx="2514600" cy="777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multiple alleles human blood group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733800"/>
            <a:ext cx="746759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09600" y="0"/>
            <a:ext cx="83057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Human Blood group system (ABO system)</a:t>
            </a:r>
          </a:p>
          <a:p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gene having three alleles: I</a:t>
            </a:r>
            <a:r>
              <a:rPr lang="en-US" sz="3600" baseline="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I</a:t>
            </a:r>
            <a:r>
              <a:rPr lang="en-US" sz="3600" baseline="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endParaRPr lang="en-US" sz="3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O blood  group: Universal Donor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AB Blood Group: Universal Acceptor and No antibodies. </a:t>
            </a:r>
          </a:p>
          <a:p>
            <a:endParaRPr lang="en-US" sz="3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multiple alleles coat colour in rabb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38400"/>
            <a:ext cx="9144000" cy="4419600"/>
          </a:xfrm>
          <a:prstGeom prst="rect">
            <a:avLst/>
          </a:prstGeom>
          <a:noFill/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9144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rabbits, multiple alleles controls coat color.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is dominant to all other alleles and causes full color (Agouti).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chinchilla phenotype is due to the 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n-US" sz="2800" b="0" i="1" u="none" strike="noStrike" cap="none" normalizeH="0" baseline="3000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allele, which is dominant to all alleles except 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 </a:t>
            </a:r>
            <a:r>
              <a:rPr lang="en-US" sz="2400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Himalayan coat color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n-US" sz="2400" b="1" i="1" u="none" strike="noStrike" cap="none" normalizeH="0" baseline="3000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allele for is dominant only to 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(albino).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Thus, the order of dominance is 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&gt; 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n-US" sz="2800" b="1" i="1" u="none" strike="noStrike" cap="none" normalizeH="0" baseline="3000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&gt; 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n-US" sz="2800" b="1" i="1" u="none" strike="noStrike" cap="none" normalizeH="0" baseline="3000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&gt;c.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1758" y="1772539"/>
            <a:ext cx="204406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u="none" spc="10" dirty="0">
                <a:solidFill>
                  <a:srgbClr val="554A3B"/>
                </a:solidFill>
                <a:latin typeface="Gabriola"/>
                <a:cs typeface="Gabriola"/>
              </a:rPr>
              <a:t>Thank</a:t>
            </a:r>
            <a:r>
              <a:rPr sz="4800" u="none" spc="-135" dirty="0">
                <a:solidFill>
                  <a:srgbClr val="554A3B"/>
                </a:solidFill>
                <a:latin typeface="Gabriola"/>
                <a:cs typeface="Gabriola"/>
              </a:rPr>
              <a:t> </a:t>
            </a:r>
            <a:r>
              <a:rPr sz="4800" u="none" spc="20" dirty="0">
                <a:solidFill>
                  <a:srgbClr val="554A3B"/>
                </a:solidFill>
                <a:latin typeface="Gabriola"/>
                <a:cs typeface="Gabriola"/>
              </a:rPr>
              <a:t>You</a:t>
            </a:r>
            <a:endParaRPr sz="4800">
              <a:latin typeface="Gabriola"/>
              <a:cs typeface="Gabriol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9" y="102107"/>
            <a:ext cx="8961119" cy="6664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2795" y="277368"/>
            <a:ext cx="8598408" cy="1328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3379" y="373379"/>
            <a:ext cx="8380730" cy="1118870"/>
          </a:xfrm>
          <a:custGeom>
            <a:avLst/>
            <a:gdLst/>
            <a:ahLst/>
            <a:cxnLst/>
            <a:rect l="l" t="t" r="r" b="b"/>
            <a:pathLst>
              <a:path w="8380730" h="1118870">
                <a:moveTo>
                  <a:pt x="0" y="1118615"/>
                </a:moveTo>
                <a:lnTo>
                  <a:pt x="8380476" y="1118615"/>
                </a:lnTo>
                <a:lnTo>
                  <a:pt x="8380476" y="0"/>
                </a:lnTo>
                <a:lnTo>
                  <a:pt x="0" y="0"/>
                </a:lnTo>
                <a:lnTo>
                  <a:pt x="0" y="11186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64307" y="461772"/>
            <a:ext cx="4216908" cy="11216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7620" algn="ctr">
              <a:lnSpc>
                <a:spcPct val="100000"/>
              </a:lnSpc>
              <a:spcBef>
                <a:spcPts val="95"/>
              </a:spcBef>
            </a:pPr>
            <a:r>
              <a:rPr sz="4000" u="heavy" spc="-5" dirty="0">
                <a:solidFill>
                  <a:srgbClr val="886112"/>
                </a:solidFill>
                <a:uFill>
                  <a:solidFill>
                    <a:srgbClr val="886112"/>
                  </a:solidFill>
                </a:uFill>
                <a:latin typeface="Georgia"/>
                <a:cs typeface="Georgia"/>
              </a:rPr>
              <a:t>DOMINANCE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69107" y="1150619"/>
            <a:ext cx="3607308" cy="85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200" y="1712976"/>
            <a:ext cx="562356" cy="7360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0559" y="1682495"/>
            <a:ext cx="7812024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0559" y="2109216"/>
            <a:ext cx="7956804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0559" y="2535935"/>
            <a:ext cx="3892296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7200" y="3078479"/>
            <a:ext cx="562356" cy="7360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0559" y="3048000"/>
            <a:ext cx="7807452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0559" y="3474720"/>
            <a:ext cx="1844039" cy="789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7200" y="4017264"/>
            <a:ext cx="562356" cy="7360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0559" y="3986784"/>
            <a:ext cx="6515100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0559" y="4413503"/>
            <a:ext cx="2177795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50240" y="1774062"/>
            <a:ext cx="7653020" cy="3183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marR="5080" indent="-229235">
              <a:lnSpc>
                <a:spcPct val="100000"/>
              </a:lnSpc>
              <a:spcBef>
                <a:spcPts val="95"/>
              </a:spcBef>
              <a:buClr>
                <a:srgbClr val="92A199"/>
              </a:buClr>
              <a:buFont typeface="Arial"/>
              <a:buChar char="•"/>
              <a:tabLst>
                <a:tab pos="241935" algn="l"/>
              </a:tabLst>
            </a:pPr>
            <a:r>
              <a:rPr sz="2800" i="1" spc="-5" dirty="0">
                <a:latin typeface="Times New Roman"/>
                <a:cs typeface="Times New Roman"/>
              </a:rPr>
              <a:t>Dominance is a </a:t>
            </a:r>
            <a:r>
              <a:rPr sz="2800" i="1" spc="-10" dirty="0">
                <a:latin typeface="Times New Roman"/>
                <a:cs typeface="Times New Roman"/>
              </a:rPr>
              <a:t>relationship </a:t>
            </a:r>
            <a:r>
              <a:rPr sz="2800" i="1" spc="-5" dirty="0">
                <a:latin typeface="Times New Roman"/>
                <a:cs typeface="Times New Roman"/>
              </a:rPr>
              <a:t>between alleles of one  gene, in which one allele is </a:t>
            </a:r>
            <a:r>
              <a:rPr sz="2800" i="1" spc="-15" dirty="0">
                <a:latin typeface="Times New Roman"/>
                <a:cs typeface="Times New Roman"/>
              </a:rPr>
              <a:t>expressed </a:t>
            </a:r>
            <a:r>
              <a:rPr sz="2800" i="1" spc="-5" dirty="0">
                <a:latin typeface="Times New Roman"/>
                <a:cs typeface="Times New Roman"/>
              </a:rPr>
              <a:t>over a second  allele at the same</a:t>
            </a:r>
            <a:r>
              <a:rPr sz="2800" i="1" spc="-35" dirty="0">
                <a:latin typeface="Times New Roman"/>
                <a:cs typeface="Times New Roman"/>
              </a:rPr>
              <a:t> </a:t>
            </a:r>
            <a:r>
              <a:rPr sz="2800" i="1" spc="-5" dirty="0">
                <a:latin typeface="Times New Roman"/>
                <a:cs typeface="Times New Roman"/>
              </a:rPr>
              <a:t>locus.</a:t>
            </a:r>
            <a:endParaRPr sz="2800">
              <a:latin typeface="Times New Roman"/>
              <a:cs typeface="Times New Roman"/>
            </a:endParaRPr>
          </a:p>
          <a:p>
            <a:pPr marL="241300" marR="159385" indent="-229235">
              <a:lnSpc>
                <a:spcPct val="100000"/>
              </a:lnSpc>
              <a:spcBef>
                <a:spcPts val="670"/>
              </a:spcBef>
              <a:buClr>
                <a:srgbClr val="92A199"/>
              </a:buClr>
              <a:buFont typeface="Arial"/>
              <a:buChar char="•"/>
              <a:tabLst>
                <a:tab pos="241935" algn="l"/>
              </a:tabLst>
            </a:pPr>
            <a:r>
              <a:rPr sz="2800" i="1" dirty="0">
                <a:latin typeface="Times New Roman"/>
                <a:cs typeface="Times New Roman"/>
              </a:rPr>
              <a:t>The first allele </a:t>
            </a:r>
            <a:r>
              <a:rPr sz="2800" i="1" spc="-5" dirty="0">
                <a:latin typeface="Times New Roman"/>
                <a:cs typeface="Times New Roman"/>
              </a:rPr>
              <a:t>is </a:t>
            </a:r>
            <a:r>
              <a:rPr sz="2800" i="1" dirty="0">
                <a:latin typeface="Times New Roman"/>
                <a:cs typeface="Times New Roman"/>
              </a:rPr>
              <a:t>dominant and </a:t>
            </a:r>
            <a:r>
              <a:rPr sz="2800" i="1" spc="-5" dirty="0">
                <a:latin typeface="Times New Roman"/>
                <a:cs typeface="Times New Roman"/>
              </a:rPr>
              <a:t>the second </a:t>
            </a:r>
            <a:r>
              <a:rPr sz="2800" i="1" dirty="0">
                <a:latin typeface="Times New Roman"/>
                <a:cs typeface="Times New Roman"/>
              </a:rPr>
              <a:t>allele</a:t>
            </a:r>
            <a:r>
              <a:rPr sz="2800" i="1" spc="-180" dirty="0">
                <a:latin typeface="Times New Roman"/>
                <a:cs typeface="Times New Roman"/>
              </a:rPr>
              <a:t> </a:t>
            </a:r>
            <a:r>
              <a:rPr sz="2800" i="1" spc="-5" dirty="0">
                <a:latin typeface="Times New Roman"/>
                <a:cs typeface="Times New Roman"/>
              </a:rPr>
              <a:t>is  </a:t>
            </a:r>
            <a:r>
              <a:rPr sz="2800" i="1" spc="-15" dirty="0">
                <a:latin typeface="Times New Roman"/>
                <a:cs typeface="Times New Roman"/>
              </a:rPr>
              <a:t>recessive.</a:t>
            </a:r>
            <a:endParaRPr sz="2800">
              <a:latin typeface="Times New Roman"/>
              <a:cs typeface="Times New Roman"/>
            </a:endParaRPr>
          </a:p>
          <a:p>
            <a:pPr marL="241300" marR="1449070" indent="-229235">
              <a:lnSpc>
                <a:spcPct val="100000"/>
              </a:lnSpc>
              <a:spcBef>
                <a:spcPts val="675"/>
              </a:spcBef>
              <a:buClr>
                <a:srgbClr val="92A199"/>
              </a:buClr>
              <a:buFont typeface="Arial"/>
              <a:buChar char="•"/>
              <a:tabLst>
                <a:tab pos="241935" algn="l"/>
              </a:tabLst>
            </a:pPr>
            <a:r>
              <a:rPr sz="2800" i="1" spc="-5" dirty="0">
                <a:latin typeface="Times New Roman"/>
                <a:cs typeface="Times New Roman"/>
              </a:rPr>
              <a:t>Dominance is a key concept in Mendelian  inheritance.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9" y="102107"/>
            <a:ext cx="8961119" cy="6664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2795" y="277368"/>
            <a:ext cx="8598408" cy="1328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3379" y="373379"/>
            <a:ext cx="8380730" cy="1118870"/>
          </a:xfrm>
          <a:custGeom>
            <a:avLst/>
            <a:gdLst/>
            <a:ahLst/>
            <a:cxnLst/>
            <a:rect l="l" t="t" r="r" b="b"/>
            <a:pathLst>
              <a:path w="8380730" h="1118870">
                <a:moveTo>
                  <a:pt x="0" y="1118615"/>
                </a:moveTo>
                <a:lnTo>
                  <a:pt x="8380476" y="1118615"/>
                </a:lnTo>
                <a:lnTo>
                  <a:pt x="8380476" y="0"/>
                </a:lnTo>
                <a:lnTo>
                  <a:pt x="0" y="0"/>
                </a:lnTo>
                <a:lnTo>
                  <a:pt x="0" y="11186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0351" y="461772"/>
            <a:ext cx="8084820" cy="11216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3379" y="595629"/>
            <a:ext cx="83807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805">
              <a:lnSpc>
                <a:spcPct val="100000"/>
              </a:lnSpc>
              <a:spcBef>
                <a:spcPts val="95"/>
              </a:spcBef>
            </a:pPr>
            <a:r>
              <a:rPr sz="4000" u="heavy" spc="-5" dirty="0">
                <a:solidFill>
                  <a:srgbClr val="886112"/>
                </a:solidFill>
                <a:uFill>
                  <a:solidFill>
                    <a:srgbClr val="886112"/>
                  </a:solidFill>
                </a:uFill>
                <a:latin typeface="Georgia"/>
                <a:cs typeface="Georgia"/>
              </a:rPr>
              <a:t>INCOMPLETE</a:t>
            </a:r>
            <a:r>
              <a:rPr sz="4000" u="heavy" spc="25" dirty="0">
                <a:solidFill>
                  <a:srgbClr val="886112"/>
                </a:solidFill>
                <a:uFill>
                  <a:solidFill>
                    <a:srgbClr val="886112"/>
                  </a:solidFill>
                </a:uFill>
                <a:latin typeface="Georgia"/>
                <a:cs typeface="Georgia"/>
              </a:rPr>
              <a:t> </a:t>
            </a:r>
            <a:r>
              <a:rPr sz="4000" u="heavy" spc="-5" dirty="0">
                <a:solidFill>
                  <a:srgbClr val="886112"/>
                </a:solidFill>
                <a:uFill>
                  <a:solidFill>
                    <a:srgbClr val="886112"/>
                  </a:solidFill>
                </a:uFill>
                <a:latin typeface="Georgia"/>
                <a:cs typeface="Georgia"/>
              </a:rPr>
              <a:t>DOMINANCE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35152" y="1150619"/>
            <a:ext cx="7475220" cy="85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200" y="1670304"/>
            <a:ext cx="562356" cy="7360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0559" y="1639823"/>
            <a:ext cx="8362188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0559" y="2023872"/>
            <a:ext cx="7249668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0559" y="2407920"/>
            <a:ext cx="8237220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0559" y="2791967"/>
            <a:ext cx="6399275" cy="7894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7200" y="3291840"/>
            <a:ext cx="562356" cy="7360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0559" y="3261359"/>
            <a:ext cx="2519172" cy="789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7680" y="3771900"/>
            <a:ext cx="478536" cy="6294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1040" y="3741420"/>
            <a:ext cx="7121652" cy="6797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1040" y="4070603"/>
            <a:ext cx="2705100" cy="6797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00755" y="4070603"/>
            <a:ext cx="504444" cy="6797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8723" y="4498847"/>
            <a:ext cx="554736" cy="7299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0559" y="4462271"/>
            <a:ext cx="8321040" cy="78943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0559" y="4846320"/>
            <a:ext cx="5195316" cy="78943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8723" y="5352288"/>
            <a:ext cx="554736" cy="7299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0559" y="5315711"/>
            <a:ext cx="970788" cy="7894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71955" y="5315711"/>
            <a:ext cx="588263" cy="7894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79219" y="5315711"/>
            <a:ext cx="2433828" cy="78943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453390" marR="5080" indent="-229235">
              <a:lnSpc>
                <a:spcPct val="90000"/>
              </a:lnSpc>
              <a:spcBef>
                <a:spcPts val="434"/>
              </a:spcBef>
              <a:buClr>
                <a:srgbClr val="92A199"/>
              </a:buClr>
              <a:buFont typeface="Arial"/>
              <a:buChar char="•"/>
              <a:tabLst>
                <a:tab pos="454025" algn="l"/>
              </a:tabLst>
            </a:pPr>
            <a:r>
              <a:rPr i="1" spc="-5" dirty="0"/>
              <a:t>Incomplete </a:t>
            </a:r>
            <a:r>
              <a:rPr i="1" dirty="0"/>
              <a:t>dominance </a:t>
            </a:r>
            <a:r>
              <a:rPr i="1" spc="-5" dirty="0"/>
              <a:t>(also called </a:t>
            </a:r>
            <a:r>
              <a:rPr i="1" dirty="0"/>
              <a:t>partial</a:t>
            </a:r>
            <a:r>
              <a:rPr i="1" spc="-50" dirty="0"/>
              <a:t> </a:t>
            </a:r>
            <a:r>
              <a:rPr i="1" spc="-5" dirty="0"/>
              <a:t>dominance)  </a:t>
            </a:r>
            <a:r>
              <a:rPr spc="-5" dirty="0"/>
              <a:t>occurs when the phenotype of </a:t>
            </a:r>
            <a:r>
              <a:rPr dirty="0"/>
              <a:t>the </a:t>
            </a:r>
            <a:r>
              <a:rPr spc="-15" dirty="0"/>
              <a:t>heterozygous  </a:t>
            </a:r>
            <a:r>
              <a:rPr spc="-5" dirty="0"/>
              <a:t>genotype is </a:t>
            </a:r>
            <a:r>
              <a:rPr dirty="0"/>
              <a:t>distinct </a:t>
            </a:r>
            <a:r>
              <a:rPr spc="-30" dirty="0"/>
              <a:t>from </a:t>
            </a:r>
            <a:r>
              <a:rPr spc="-5" dirty="0"/>
              <a:t>and often intermediate to the  phenotypes of </a:t>
            </a:r>
            <a:r>
              <a:rPr dirty="0"/>
              <a:t>the </a:t>
            </a:r>
            <a:r>
              <a:rPr/>
              <a:t>homozygous</a:t>
            </a:r>
            <a:r>
              <a:rPr spc="-70"/>
              <a:t> </a:t>
            </a:r>
            <a:r>
              <a:rPr lang="en-US" spc="-70" dirty="0" smtClean="0"/>
              <a:t>parental </a:t>
            </a:r>
            <a:r>
              <a:rPr spc="-5" smtClean="0"/>
              <a:t>genotypes</a:t>
            </a:r>
            <a:r>
              <a:rPr spc="-5" dirty="0"/>
              <a:t>.</a:t>
            </a:r>
          </a:p>
          <a:p>
            <a:pPr marL="453390" indent="-229235">
              <a:lnSpc>
                <a:spcPct val="100000"/>
              </a:lnSpc>
              <a:spcBef>
                <a:spcPts val="335"/>
              </a:spcBef>
              <a:buClr>
                <a:srgbClr val="92A199"/>
              </a:buClr>
              <a:buFont typeface="Arial"/>
              <a:buChar char="•"/>
              <a:tabLst>
                <a:tab pos="454025" algn="l"/>
              </a:tabLst>
            </a:pPr>
            <a:r>
              <a:rPr i="1" spc="-5" dirty="0"/>
              <a:t>Examples</a:t>
            </a:r>
            <a:r>
              <a:rPr i="1" dirty="0"/>
              <a:t> </a:t>
            </a:r>
            <a:r>
              <a:rPr i="1" spc="-30" dirty="0"/>
              <a:t>are:</a:t>
            </a:r>
          </a:p>
          <a:p>
            <a:pPr marL="453390" marR="1168400" indent="-229235">
              <a:lnSpc>
                <a:spcPts val="2590"/>
              </a:lnSpc>
              <a:spcBef>
                <a:spcPts val="635"/>
              </a:spcBef>
              <a:buClr>
                <a:srgbClr val="92A199"/>
              </a:buClr>
              <a:buFont typeface="Times New Roman"/>
              <a:buChar char="-"/>
              <a:tabLst>
                <a:tab pos="453390" algn="l"/>
                <a:tab pos="454025" algn="l"/>
              </a:tabLst>
            </a:pPr>
            <a:r>
              <a:rPr sz="2400" i="1" dirty="0"/>
              <a:t>Snap </a:t>
            </a:r>
            <a:r>
              <a:rPr sz="2400" i="1" spc="-5" dirty="0"/>
              <a:t>Dragons </a:t>
            </a:r>
            <a:r>
              <a:rPr sz="2400" i="1" dirty="0"/>
              <a:t>or Four </a:t>
            </a:r>
            <a:r>
              <a:rPr sz="2400" i="1" spc="-5" dirty="0"/>
              <a:t>O’Clocks </a:t>
            </a:r>
            <a:r>
              <a:rPr sz="2400" i="1" dirty="0"/>
              <a:t>or Morning </a:t>
            </a:r>
            <a:r>
              <a:rPr sz="2400" i="1" spc="-5" dirty="0"/>
              <a:t>Glory </a:t>
            </a:r>
            <a:r>
              <a:rPr sz="2400" i="1" dirty="0"/>
              <a:t>or  </a:t>
            </a:r>
            <a:r>
              <a:rPr sz="2400" spc="-15" dirty="0"/>
              <a:t>Primrose </a:t>
            </a:r>
            <a:r>
              <a:rPr sz="2400" spc="-5" dirty="0"/>
              <a:t>(Flowers)</a:t>
            </a:r>
            <a:endParaRPr sz="2400"/>
          </a:p>
          <a:p>
            <a:pPr marL="453390" marR="42545" indent="-229235">
              <a:lnSpc>
                <a:spcPts val="3030"/>
              </a:lnSpc>
              <a:spcBef>
                <a:spcPts val="660"/>
              </a:spcBef>
              <a:buClr>
                <a:srgbClr val="92A199"/>
              </a:buClr>
              <a:buFont typeface="Times New Roman"/>
              <a:buChar char="-"/>
              <a:tabLst>
                <a:tab pos="454025" algn="l"/>
              </a:tabLst>
            </a:pPr>
            <a:r>
              <a:rPr i="1" spc="-5" dirty="0"/>
              <a:t>A child with wavy </a:t>
            </a:r>
            <a:r>
              <a:rPr i="1" dirty="0"/>
              <a:t>hair </a:t>
            </a:r>
            <a:r>
              <a:rPr i="1" spc="-5" dirty="0"/>
              <a:t>as a </a:t>
            </a:r>
            <a:r>
              <a:rPr i="1" spc="-20" dirty="0"/>
              <a:t>result </a:t>
            </a:r>
            <a:r>
              <a:rPr i="1" spc="-5" dirty="0"/>
              <a:t>of </a:t>
            </a:r>
            <a:r>
              <a:rPr i="1" dirty="0"/>
              <a:t>one </a:t>
            </a:r>
            <a:r>
              <a:rPr i="1" spc="-60" dirty="0"/>
              <a:t>parent’s </a:t>
            </a:r>
            <a:r>
              <a:rPr i="1" spc="-5" dirty="0"/>
              <a:t>curly  </a:t>
            </a:r>
            <a:r>
              <a:rPr spc="-5" dirty="0"/>
              <a:t>hair and </a:t>
            </a:r>
            <a:r>
              <a:rPr dirty="0"/>
              <a:t>the </a:t>
            </a:r>
            <a:r>
              <a:rPr spc="-40" dirty="0"/>
              <a:t>other’s </a:t>
            </a:r>
            <a:r>
              <a:rPr spc="-5" dirty="0"/>
              <a:t>straight</a:t>
            </a:r>
            <a:r>
              <a:rPr spc="-30" dirty="0"/>
              <a:t> </a:t>
            </a:r>
            <a:r>
              <a:rPr spc="-65" dirty="0"/>
              <a:t>hair.</a:t>
            </a:r>
          </a:p>
          <a:p>
            <a:pPr marL="453390" indent="-229235">
              <a:lnSpc>
                <a:spcPct val="100000"/>
              </a:lnSpc>
              <a:spcBef>
                <a:spcPts val="285"/>
              </a:spcBef>
              <a:buClr>
                <a:srgbClr val="92A199"/>
              </a:buClr>
              <a:buFont typeface="Times New Roman"/>
              <a:buChar char="-"/>
              <a:tabLst>
                <a:tab pos="454025" algn="l"/>
              </a:tabLst>
            </a:pPr>
            <a:r>
              <a:rPr i="1" spc="-65" dirty="0"/>
              <a:t>Tay- </a:t>
            </a:r>
            <a:r>
              <a:rPr i="1" spc="-5" dirty="0"/>
              <a:t>Sachs</a:t>
            </a:r>
            <a:r>
              <a:rPr i="1" spc="45" dirty="0"/>
              <a:t> </a:t>
            </a:r>
            <a:r>
              <a:rPr i="1" spc="-5" dirty="0"/>
              <a:t>disease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9" y="102107"/>
            <a:ext cx="8961119" cy="6664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2795" y="277368"/>
            <a:ext cx="8598408" cy="1328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3379" y="373379"/>
            <a:ext cx="8380730" cy="1118870"/>
          </a:xfrm>
          <a:custGeom>
            <a:avLst/>
            <a:gdLst/>
            <a:ahLst/>
            <a:cxnLst/>
            <a:rect l="l" t="t" r="r" b="b"/>
            <a:pathLst>
              <a:path w="8380730" h="1118870">
                <a:moveTo>
                  <a:pt x="0" y="1118615"/>
                </a:moveTo>
                <a:lnTo>
                  <a:pt x="8380476" y="1118615"/>
                </a:lnTo>
                <a:lnTo>
                  <a:pt x="8380476" y="0"/>
                </a:lnTo>
                <a:lnTo>
                  <a:pt x="0" y="0"/>
                </a:lnTo>
                <a:lnTo>
                  <a:pt x="0" y="11186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2440" y="861060"/>
            <a:ext cx="3755136" cy="594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9559" y="466344"/>
            <a:ext cx="4203192" cy="6766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3103" y="832103"/>
            <a:ext cx="2275332" cy="6766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66750" y="517905"/>
            <a:ext cx="37445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5990" marR="5080" indent="-923925">
              <a:lnSpc>
                <a:spcPct val="100000"/>
              </a:lnSpc>
              <a:spcBef>
                <a:spcPts val="100"/>
              </a:spcBef>
            </a:pPr>
            <a:r>
              <a:rPr sz="2400" spc="-160" dirty="0"/>
              <a:t>EXAMPLE </a:t>
            </a:r>
            <a:r>
              <a:rPr sz="2400" spc="-105" dirty="0"/>
              <a:t>OF </a:t>
            </a:r>
            <a:r>
              <a:rPr sz="2400" spc="-145" dirty="0"/>
              <a:t>INCOMPLETE </a:t>
            </a:r>
            <a:r>
              <a:rPr sz="2400" u="none" spc="-145" dirty="0"/>
              <a:t> </a:t>
            </a:r>
            <a:r>
              <a:rPr sz="2400" spc="-10" dirty="0"/>
              <a:t>DOMINANCE</a:t>
            </a:r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1395983" y="1226819"/>
            <a:ext cx="1909572" cy="594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517903"/>
            <a:ext cx="525780" cy="7360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6784" y="1487424"/>
            <a:ext cx="4518660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6784" y="1914144"/>
            <a:ext cx="4823460" cy="7894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30852" y="1914144"/>
            <a:ext cx="588263" cy="789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6784" y="2340864"/>
            <a:ext cx="4183379" cy="7894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6784" y="2767583"/>
            <a:ext cx="5044440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6784" y="3194304"/>
            <a:ext cx="4418076" cy="7894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6784" y="3621023"/>
            <a:ext cx="3467100" cy="7894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44" y="4652771"/>
            <a:ext cx="1461516" cy="5699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29283" y="4652771"/>
            <a:ext cx="3023616" cy="5699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4" y="5384291"/>
            <a:ext cx="1574292" cy="56997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42060" y="5384291"/>
            <a:ext cx="3433572" cy="5699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56463" y="1578102"/>
            <a:ext cx="4745355" cy="4199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95"/>
              </a:spcBef>
              <a:buClr>
                <a:srgbClr val="92A199"/>
              </a:buClr>
              <a:buFont typeface="Arial"/>
              <a:buChar char="•"/>
              <a:tabLst>
                <a:tab pos="241300" algn="l"/>
              </a:tabLst>
            </a:pPr>
            <a:r>
              <a:rPr sz="2800" i="1" spc="-5" dirty="0">
                <a:latin typeface="Times New Roman"/>
                <a:cs typeface="Times New Roman"/>
              </a:rPr>
              <a:t>A </a:t>
            </a:r>
            <a:r>
              <a:rPr sz="2800" i="1" dirty="0">
                <a:latin typeface="Times New Roman"/>
                <a:cs typeface="Times New Roman"/>
              </a:rPr>
              <a:t>snapdragon </a:t>
            </a:r>
            <a:r>
              <a:rPr sz="2800" i="1" spc="-5" dirty="0">
                <a:latin typeface="Times New Roman"/>
                <a:cs typeface="Times New Roman"/>
              </a:rPr>
              <a:t>flower </a:t>
            </a:r>
            <a:r>
              <a:rPr sz="2800" i="1" dirty="0">
                <a:latin typeface="Times New Roman"/>
                <a:cs typeface="Times New Roman"/>
              </a:rPr>
              <a:t>that </a:t>
            </a:r>
            <a:r>
              <a:rPr sz="2800" i="1" spc="-5" dirty="0">
                <a:latin typeface="Times New Roman"/>
                <a:cs typeface="Times New Roman"/>
              </a:rPr>
              <a:t>is  </a:t>
            </a:r>
            <a:r>
              <a:rPr sz="2800" i="1" dirty="0">
                <a:latin typeface="Times New Roman"/>
                <a:cs typeface="Times New Roman"/>
              </a:rPr>
              <a:t>pink </a:t>
            </a:r>
            <a:r>
              <a:rPr sz="2800" i="1" spc="-5" dirty="0">
                <a:latin typeface="Times New Roman"/>
                <a:cs typeface="Times New Roman"/>
              </a:rPr>
              <a:t>flower </a:t>
            </a:r>
            <a:r>
              <a:rPr sz="2800" i="1" dirty="0">
                <a:latin typeface="Times New Roman"/>
                <a:cs typeface="Times New Roman"/>
              </a:rPr>
              <a:t>as </a:t>
            </a:r>
            <a:r>
              <a:rPr sz="2800" i="1" spc="-5" dirty="0">
                <a:latin typeface="Times New Roman"/>
                <a:cs typeface="Times New Roman"/>
              </a:rPr>
              <a:t>a </a:t>
            </a:r>
            <a:r>
              <a:rPr sz="2800" i="1" spc="-20" dirty="0">
                <a:latin typeface="Times New Roman"/>
                <a:cs typeface="Times New Roman"/>
              </a:rPr>
              <a:t>result </a:t>
            </a:r>
            <a:r>
              <a:rPr sz="2800" i="1" dirty="0">
                <a:latin typeface="Times New Roman"/>
                <a:cs typeface="Times New Roman"/>
              </a:rPr>
              <a:t>of </a:t>
            </a:r>
            <a:r>
              <a:rPr sz="2800" i="1" spc="-25" dirty="0">
                <a:latin typeface="Times New Roman"/>
                <a:cs typeface="Times New Roman"/>
              </a:rPr>
              <a:t>cross-  </a:t>
            </a:r>
            <a:r>
              <a:rPr sz="2800" i="1" dirty="0">
                <a:latin typeface="Times New Roman"/>
                <a:cs typeface="Times New Roman"/>
              </a:rPr>
              <a:t>pollination </a:t>
            </a:r>
            <a:r>
              <a:rPr sz="2800" i="1" spc="-5" dirty="0">
                <a:latin typeface="Times New Roman"/>
                <a:cs typeface="Times New Roman"/>
              </a:rPr>
              <a:t>between a </a:t>
            </a:r>
            <a:r>
              <a:rPr sz="2800" i="1" spc="-40" dirty="0">
                <a:latin typeface="Times New Roman"/>
                <a:cs typeface="Times New Roman"/>
              </a:rPr>
              <a:t>red  </a:t>
            </a:r>
            <a:r>
              <a:rPr sz="2800" i="1" spc="-5" dirty="0">
                <a:latin typeface="Times New Roman"/>
                <a:cs typeface="Times New Roman"/>
              </a:rPr>
              <a:t>flower </a:t>
            </a:r>
            <a:r>
              <a:rPr sz="2800" i="1" dirty="0">
                <a:latin typeface="Times New Roman"/>
                <a:cs typeface="Times New Roman"/>
              </a:rPr>
              <a:t>and </a:t>
            </a:r>
            <a:r>
              <a:rPr sz="2800" i="1" spc="-5" dirty="0">
                <a:latin typeface="Times New Roman"/>
                <a:cs typeface="Times New Roman"/>
              </a:rPr>
              <a:t>a white flower when  </a:t>
            </a:r>
            <a:r>
              <a:rPr sz="2800" i="1" dirty="0">
                <a:latin typeface="Times New Roman"/>
                <a:cs typeface="Times New Roman"/>
              </a:rPr>
              <a:t>neither the </a:t>
            </a:r>
            <a:r>
              <a:rPr sz="2800" i="1" spc="-5" dirty="0">
                <a:latin typeface="Times New Roman"/>
                <a:cs typeface="Times New Roman"/>
              </a:rPr>
              <a:t>white </a:t>
            </a:r>
            <a:r>
              <a:rPr sz="2800" i="1" dirty="0">
                <a:latin typeface="Times New Roman"/>
                <a:cs typeface="Times New Roman"/>
              </a:rPr>
              <a:t>or the </a:t>
            </a:r>
            <a:r>
              <a:rPr sz="2800" i="1" spc="-40" dirty="0">
                <a:latin typeface="Times New Roman"/>
                <a:cs typeface="Times New Roman"/>
              </a:rPr>
              <a:t>red  </a:t>
            </a:r>
            <a:r>
              <a:rPr sz="2800" i="1" dirty="0">
                <a:latin typeface="Times New Roman"/>
                <a:cs typeface="Times New Roman"/>
              </a:rPr>
              <a:t>alleles </a:t>
            </a:r>
            <a:r>
              <a:rPr sz="2800" i="1" spc="-40" dirty="0">
                <a:latin typeface="Times New Roman"/>
                <a:cs typeface="Times New Roman"/>
              </a:rPr>
              <a:t>are</a:t>
            </a:r>
            <a:r>
              <a:rPr sz="2800" i="1" spc="-10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Times New Roman"/>
                <a:cs typeface="Times New Roman"/>
              </a:rPr>
              <a:t>dominant.</a:t>
            </a:r>
            <a:endParaRPr sz="2800">
              <a:latin typeface="Times New Roman"/>
              <a:cs typeface="Times New Roman"/>
            </a:endParaRPr>
          </a:p>
          <a:p>
            <a:pPr marL="12700" marR="398780">
              <a:lnSpc>
                <a:spcPct val="240099"/>
              </a:lnSpc>
              <a:spcBef>
                <a:spcPts val="1185"/>
              </a:spcBef>
            </a:pPr>
            <a:r>
              <a:rPr sz="2000" b="1" i="1" dirty="0">
                <a:latin typeface="Times New Roman"/>
                <a:cs typeface="Times New Roman"/>
              </a:rPr>
              <a:t>Genotypic </a:t>
            </a:r>
            <a:r>
              <a:rPr sz="2000" b="1" i="1" spc="-5" dirty="0">
                <a:latin typeface="Times New Roman"/>
                <a:cs typeface="Times New Roman"/>
              </a:rPr>
              <a:t>ratio </a:t>
            </a:r>
            <a:r>
              <a:rPr sz="2000" b="1" i="1" dirty="0">
                <a:latin typeface="Times New Roman"/>
                <a:cs typeface="Times New Roman"/>
              </a:rPr>
              <a:t>= 1RR: </a:t>
            </a:r>
            <a:r>
              <a:rPr sz="2000" b="1" i="1" spc="-15" dirty="0">
                <a:latin typeface="Times New Roman"/>
                <a:cs typeface="Times New Roman"/>
              </a:rPr>
              <a:t>2RW </a:t>
            </a:r>
            <a:r>
              <a:rPr sz="2000" b="1" i="1" dirty="0">
                <a:latin typeface="Times New Roman"/>
                <a:cs typeface="Times New Roman"/>
              </a:rPr>
              <a:t>: 1WW  Phenotypic </a:t>
            </a:r>
            <a:r>
              <a:rPr sz="2000" b="1" i="1" spc="-5" dirty="0">
                <a:latin typeface="Times New Roman"/>
                <a:cs typeface="Times New Roman"/>
              </a:rPr>
              <a:t>ratio </a:t>
            </a:r>
            <a:r>
              <a:rPr sz="2000" b="1" i="1" dirty="0">
                <a:latin typeface="Times New Roman"/>
                <a:cs typeface="Times New Roman"/>
              </a:rPr>
              <a:t>= 1Red : 2Pink :</a:t>
            </a:r>
            <a:r>
              <a:rPr sz="2000" b="1" i="1" spc="-12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1White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931664" y="71625"/>
            <a:ext cx="4177284" cy="67421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9" y="102107"/>
            <a:ext cx="8961119" cy="6664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2795" y="277368"/>
            <a:ext cx="8598408" cy="1328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3379" y="373379"/>
            <a:ext cx="8380730" cy="11188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34315" rIns="0" bIns="0" rtlCol="0">
            <a:spAutoFit/>
          </a:bodyPr>
          <a:lstStyle/>
          <a:p>
            <a:pPr marR="6350" algn="ctr">
              <a:lnSpc>
                <a:spcPct val="100000"/>
              </a:lnSpc>
              <a:spcBef>
                <a:spcPts val="1845"/>
              </a:spcBef>
            </a:pPr>
            <a:r>
              <a:rPr sz="4000" u="heavy" spc="-5" dirty="0">
                <a:solidFill>
                  <a:srgbClr val="886112"/>
                </a:solidFill>
                <a:uFill>
                  <a:solidFill>
                    <a:srgbClr val="886112"/>
                  </a:solidFill>
                </a:uFill>
                <a:latin typeface="Georgia"/>
                <a:cs typeface="Georgia"/>
              </a:rPr>
              <a:t>CO-DOMINANCE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717548"/>
            <a:ext cx="682752" cy="729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8515" y="1682495"/>
            <a:ext cx="7790688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6784" y="2109216"/>
            <a:ext cx="4966716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74108" y="2109216"/>
            <a:ext cx="588263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92979" y="2109216"/>
            <a:ext cx="2916935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2656332"/>
            <a:ext cx="682752" cy="729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8515" y="2621279"/>
            <a:ext cx="8414004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6784" y="3048000"/>
            <a:ext cx="8481060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784" y="3474720"/>
            <a:ext cx="7874508" cy="789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6784" y="3901440"/>
            <a:ext cx="1584960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4448555"/>
            <a:ext cx="682752" cy="7299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124" y="4413503"/>
            <a:ext cx="2519172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9559" y="4881371"/>
            <a:ext cx="486156" cy="6355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4444" y="4856988"/>
            <a:ext cx="1124712" cy="6797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23772" y="4856988"/>
            <a:ext cx="1005840" cy="6797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4227" y="4856988"/>
            <a:ext cx="3521964" cy="6797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9559" y="5247132"/>
            <a:ext cx="486156" cy="6355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4444" y="5222747"/>
            <a:ext cx="7924800" cy="6797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023859" y="5222747"/>
            <a:ext cx="778764" cy="67970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5843" y="5588508"/>
            <a:ext cx="2078736" cy="67970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49195" y="5588508"/>
            <a:ext cx="4556759" cy="67970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56463" y="1774062"/>
            <a:ext cx="8444865" cy="4283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marR="823594" indent="-228600">
              <a:lnSpc>
                <a:spcPct val="100000"/>
              </a:lnSpc>
              <a:spcBef>
                <a:spcPts val="95"/>
              </a:spcBef>
              <a:buClr>
                <a:srgbClr val="92A199"/>
              </a:buClr>
              <a:buFont typeface="Wingdings"/>
              <a:buChar char=""/>
              <a:tabLst>
                <a:tab pos="383540" algn="l"/>
              </a:tabLst>
            </a:pPr>
            <a:r>
              <a:rPr sz="2800" i="1" spc="-5" dirty="0">
                <a:latin typeface="Times New Roman"/>
                <a:cs typeface="Times New Roman"/>
              </a:rPr>
              <a:t>When both alleles of a pair </a:t>
            </a:r>
            <a:r>
              <a:rPr sz="2800" i="1" spc="-40" dirty="0">
                <a:latin typeface="Times New Roman"/>
                <a:cs typeface="Times New Roman"/>
              </a:rPr>
              <a:t>are </a:t>
            </a:r>
            <a:r>
              <a:rPr sz="2800" i="1" spc="-5" dirty="0">
                <a:latin typeface="Times New Roman"/>
                <a:cs typeface="Times New Roman"/>
              </a:rPr>
              <a:t>fully </a:t>
            </a:r>
            <a:r>
              <a:rPr sz="2800" i="1" spc="-15" dirty="0">
                <a:latin typeface="Times New Roman"/>
                <a:cs typeface="Times New Roman"/>
              </a:rPr>
              <a:t>expressed </a:t>
            </a:r>
            <a:r>
              <a:rPr sz="2800" i="1" spc="-5" dirty="0">
                <a:latin typeface="Times New Roman"/>
                <a:cs typeface="Times New Roman"/>
              </a:rPr>
              <a:t>in a  </a:t>
            </a:r>
            <a:r>
              <a:rPr sz="2800" i="1" spc="-10" dirty="0">
                <a:latin typeface="Times New Roman"/>
                <a:cs typeface="Times New Roman"/>
              </a:rPr>
              <a:t>heterozygote, </a:t>
            </a:r>
            <a:r>
              <a:rPr sz="2800" i="1" dirty="0">
                <a:latin typeface="Times New Roman"/>
                <a:cs typeface="Times New Roman"/>
              </a:rPr>
              <a:t>they </a:t>
            </a:r>
            <a:r>
              <a:rPr sz="2800" i="1" spc="-40" dirty="0">
                <a:latin typeface="Times New Roman"/>
                <a:cs typeface="Times New Roman"/>
              </a:rPr>
              <a:t>are </a:t>
            </a:r>
            <a:r>
              <a:rPr sz="2800" i="1" dirty="0">
                <a:latin typeface="Times New Roman"/>
                <a:cs typeface="Times New Roman"/>
              </a:rPr>
              <a:t>called </a:t>
            </a:r>
            <a:r>
              <a:rPr sz="2800" i="1" spc="-10" dirty="0">
                <a:latin typeface="Times New Roman"/>
                <a:cs typeface="Times New Roman"/>
              </a:rPr>
              <a:t>co-dominant</a:t>
            </a:r>
            <a:r>
              <a:rPr sz="2800" i="1" spc="-15" dirty="0">
                <a:latin typeface="Times New Roman"/>
                <a:cs typeface="Times New Roman"/>
              </a:rPr>
              <a:t> </a:t>
            </a:r>
            <a:r>
              <a:rPr sz="2800" i="1" spc="-5" dirty="0">
                <a:latin typeface="Times New Roman"/>
                <a:cs typeface="Times New Roman"/>
              </a:rPr>
              <a:t>alleles.</a:t>
            </a:r>
            <a:endParaRPr sz="2800">
              <a:latin typeface="Times New Roman"/>
              <a:cs typeface="Times New Roman"/>
            </a:endParaRPr>
          </a:p>
          <a:p>
            <a:pPr marL="241300" marR="203200" indent="-228600">
              <a:lnSpc>
                <a:spcPct val="100000"/>
              </a:lnSpc>
              <a:spcBef>
                <a:spcPts val="670"/>
              </a:spcBef>
              <a:buClr>
                <a:srgbClr val="92A199"/>
              </a:buClr>
              <a:buFont typeface="Wingdings"/>
              <a:buChar char=""/>
              <a:tabLst>
                <a:tab pos="383540" algn="l"/>
              </a:tabLst>
            </a:pPr>
            <a:r>
              <a:rPr sz="2800" i="1" spc="-5" dirty="0">
                <a:latin typeface="Times New Roman"/>
                <a:cs typeface="Times New Roman"/>
              </a:rPr>
              <a:t>Such alleles exhibit a </a:t>
            </a:r>
            <a:r>
              <a:rPr sz="2800" i="1" dirty="0">
                <a:latin typeface="Times New Roman"/>
                <a:cs typeface="Times New Roman"/>
              </a:rPr>
              <a:t>unique </a:t>
            </a:r>
            <a:r>
              <a:rPr sz="2800" i="1" spc="-5" dirty="0">
                <a:latin typeface="Times New Roman"/>
                <a:cs typeface="Times New Roman"/>
              </a:rPr>
              <a:t>pattern of </a:t>
            </a:r>
            <a:r>
              <a:rPr sz="2800" i="1" spc="-15" dirty="0">
                <a:latin typeface="Times New Roman"/>
                <a:cs typeface="Times New Roman"/>
              </a:rPr>
              <a:t>expression </a:t>
            </a:r>
            <a:r>
              <a:rPr sz="2800" i="1" spc="-5" dirty="0">
                <a:latin typeface="Times New Roman"/>
                <a:cs typeface="Times New Roman"/>
              </a:rPr>
              <a:t>with  </a:t>
            </a:r>
            <a:r>
              <a:rPr sz="2800" i="1" spc="-10" dirty="0">
                <a:latin typeface="Times New Roman"/>
                <a:cs typeface="Times New Roman"/>
              </a:rPr>
              <a:t>heterozygous </a:t>
            </a:r>
            <a:r>
              <a:rPr sz="2800" i="1" dirty="0">
                <a:latin typeface="Times New Roman"/>
                <a:cs typeface="Times New Roman"/>
              </a:rPr>
              <a:t>being phenotypically distinguishable </a:t>
            </a:r>
            <a:r>
              <a:rPr sz="2800" i="1" spc="-30" dirty="0">
                <a:latin typeface="Times New Roman"/>
                <a:cs typeface="Times New Roman"/>
              </a:rPr>
              <a:t>from  </a:t>
            </a:r>
            <a:r>
              <a:rPr sz="2800" i="1" dirty="0">
                <a:latin typeface="Times New Roman"/>
                <a:cs typeface="Times New Roman"/>
              </a:rPr>
              <a:t>both of </a:t>
            </a:r>
            <a:r>
              <a:rPr sz="2800" i="1" spc="-5" dirty="0">
                <a:latin typeface="Times New Roman"/>
                <a:cs typeface="Times New Roman"/>
              </a:rPr>
              <a:t>the </a:t>
            </a:r>
            <a:r>
              <a:rPr sz="2800" i="1" dirty="0">
                <a:latin typeface="Times New Roman"/>
                <a:cs typeface="Times New Roman"/>
              </a:rPr>
              <a:t>homozygous </a:t>
            </a:r>
            <a:r>
              <a:rPr sz="2800" i="1" spc="-5" dirty="0">
                <a:latin typeface="Times New Roman"/>
                <a:cs typeface="Times New Roman"/>
              </a:rPr>
              <a:t>and </a:t>
            </a:r>
            <a:r>
              <a:rPr sz="2800" i="1" spc="-15" dirty="0">
                <a:latin typeface="Times New Roman"/>
                <a:cs typeface="Times New Roman"/>
              </a:rPr>
              <a:t>expressing </a:t>
            </a:r>
            <a:r>
              <a:rPr sz="2800" i="1" dirty="0">
                <a:latin typeface="Times New Roman"/>
                <a:cs typeface="Times New Roman"/>
              </a:rPr>
              <a:t>both </a:t>
            </a:r>
            <a:r>
              <a:rPr sz="2800" i="1" spc="-5" dirty="0">
                <a:latin typeface="Times New Roman"/>
                <a:cs typeface="Times New Roman"/>
              </a:rPr>
              <a:t>alleles  </a:t>
            </a:r>
            <a:r>
              <a:rPr sz="2800" i="1" spc="-20" dirty="0">
                <a:latin typeface="Times New Roman"/>
                <a:cs typeface="Times New Roman"/>
              </a:rPr>
              <a:t>equally.</a:t>
            </a:r>
            <a:endParaRPr sz="2800">
              <a:latin typeface="Times New Roman"/>
              <a:cs typeface="Times New Roman"/>
            </a:endParaRPr>
          </a:p>
          <a:p>
            <a:pPr marL="295275" indent="-283210">
              <a:lnSpc>
                <a:spcPct val="100000"/>
              </a:lnSpc>
              <a:spcBef>
                <a:spcPts val="675"/>
              </a:spcBef>
              <a:buClr>
                <a:srgbClr val="92A199"/>
              </a:buClr>
              <a:buFont typeface="Wingdings"/>
              <a:buChar char=""/>
              <a:tabLst>
                <a:tab pos="295910" algn="l"/>
              </a:tabLst>
            </a:pPr>
            <a:r>
              <a:rPr sz="2800" i="1" spc="-5" dirty="0">
                <a:latin typeface="Times New Roman"/>
                <a:cs typeface="Times New Roman"/>
              </a:rPr>
              <a:t>Examples</a:t>
            </a:r>
            <a:r>
              <a:rPr sz="2800" i="1" dirty="0">
                <a:latin typeface="Times New Roman"/>
                <a:cs typeface="Times New Roman"/>
              </a:rPr>
              <a:t> </a:t>
            </a:r>
            <a:r>
              <a:rPr sz="2800" i="1" spc="-30" dirty="0">
                <a:latin typeface="Times New Roman"/>
                <a:cs typeface="Times New Roman"/>
              </a:rPr>
              <a:t>are:</a:t>
            </a:r>
            <a:endParaRPr sz="2800">
              <a:latin typeface="Times New Roman"/>
              <a:cs typeface="Times New Roman"/>
            </a:endParaRPr>
          </a:p>
          <a:p>
            <a:pPr marL="538480" lvl="1" indent="-229235">
              <a:lnSpc>
                <a:spcPct val="100000"/>
              </a:lnSpc>
              <a:spcBef>
                <a:spcPts val="20"/>
              </a:spcBef>
              <a:buClr>
                <a:srgbClr val="CF533E"/>
              </a:buClr>
              <a:buFont typeface="Arial"/>
              <a:buChar char="•"/>
              <a:tabLst>
                <a:tab pos="539115" algn="l"/>
              </a:tabLst>
            </a:pPr>
            <a:r>
              <a:rPr sz="2400" i="1" dirty="0">
                <a:latin typeface="Times New Roman"/>
                <a:cs typeface="Times New Roman"/>
              </a:rPr>
              <a:t>Roan coat color in </a:t>
            </a:r>
            <a:r>
              <a:rPr sz="2400" i="1" spc="-5" dirty="0">
                <a:latin typeface="Times New Roman"/>
                <a:cs typeface="Times New Roman"/>
              </a:rPr>
              <a:t>horses </a:t>
            </a:r>
            <a:r>
              <a:rPr sz="2400" i="1" dirty="0">
                <a:latin typeface="Times New Roman"/>
                <a:cs typeface="Times New Roman"/>
              </a:rPr>
              <a:t>and</a:t>
            </a:r>
            <a:r>
              <a:rPr sz="2400" i="1" spc="-3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cattle</a:t>
            </a:r>
            <a:endParaRPr sz="2400">
              <a:latin typeface="Times New Roman"/>
              <a:cs typeface="Times New Roman"/>
            </a:endParaRPr>
          </a:p>
          <a:p>
            <a:pPr marL="309880" marR="5080" lvl="1">
              <a:lnSpc>
                <a:spcPct val="100000"/>
              </a:lnSpc>
              <a:buClr>
                <a:srgbClr val="CF533E"/>
              </a:buClr>
              <a:buFont typeface="Arial"/>
              <a:buChar char="•"/>
              <a:tabLst>
                <a:tab pos="539115" algn="l"/>
              </a:tabLst>
            </a:pPr>
            <a:r>
              <a:rPr sz="2400" i="1" dirty="0">
                <a:latin typeface="Times New Roman"/>
                <a:cs typeface="Times New Roman"/>
              </a:rPr>
              <a:t>Chestnut and White color in </a:t>
            </a:r>
            <a:r>
              <a:rPr sz="2400" i="1" spc="-5" dirty="0">
                <a:latin typeface="Times New Roman"/>
                <a:cs typeface="Times New Roman"/>
              </a:rPr>
              <a:t>horses </a:t>
            </a:r>
            <a:r>
              <a:rPr sz="2400" i="1" spc="-30" dirty="0">
                <a:latin typeface="Times New Roman"/>
                <a:cs typeface="Times New Roman"/>
              </a:rPr>
              <a:t>are </a:t>
            </a:r>
            <a:r>
              <a:rPr sz="2400" i="1" dirty="0">
                <a:latin typeface="Times New Roman"/>
                <a:cs typeface="Times New Roman"/>
              </a:rPr>
              <a:t>both dominant traits;</a:t>
            </a:r>
            <a:r>
              <a:rPr sz="2400" i="1" spc="-9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the  </a:t>
            </a:r>
            <a:r>
              <a:rPr sz="2400" i="1" spc="-10" dirty="0">
                <a:latin typeface="Times New Roman"/>
                <a:cs typeface="Times New Roman"/>
              </a:rPr>
              <a:t>heterozygous </a:t>
            </a:r>
            <a:r>
              <a:rPr sz="2400" i="1" dirty="0">
                <a:latin typeface="Times New Roman"/>
                <a:cs typeface="Times New Roman"/>
              </a:rPr>
              <a:t>individual </a:t>
            </a:r>
            <a:r>
              <a:rPr sz="2400" i="1" spc="-5" dirty="0">
                <a:latin typeface="Times New Roman"/>
                <a:cs typeface="Times New Roman"/>
              </a:rPr>
              <a:t>is </a:t>
            </a:r>
            <a:r>
              <a:rPr sz="2400" i="1" dirty="0">
                <a:latin typeface="Times New Roman"/>
                <a:cs typeface="Times New Roman"/>
              </a:rPr>
              <a:t>a palomino</a:t>
            </a:r>
            <a:r>
              <a:rPr sz="2400" i="1" spc="-40" dirty="0">
                <a:latin typeface="Times New Roman"/>
                <a:cs typeface="Times New Roman"/>
              </a:rPr>
              <a:t> </a:t>
            </a:r>
            <a:r>
              <a:rPr sz="2400" i="1" spc="-5" dirty="0">
                <a:latin typeface="Times New Roman"/>
                <a:cs typeface="Times New Roman"/>
              </a:rPr>
              <a:t>(golden).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9" y="102107"/>
            <a:ext cx="8961119" cy="6664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2795" y="277368"/>
            <a:ext cx="8598408" cy="1328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3379" y="373379"/>
            <a:ext cx="8380730" cy="1118870"/>
          </a:xfrm>
          <a:custGeom>
            <a:avLst/>
            <a:gdLst/>
            <a:ahLst/>
            <a:cxnLst/>
            <a:rect l="l" t="t" r="r" b="b"/>
            <a:pathLst>
              <a:path w="8380730" h="1118870">
                <a:moveTo>
                  <a:pt x="0" y="1118615"/>
                </a:moveTo>
                <a:lnTo>
                  <a:pt x="8380476" y="1118615"/>
                </a:lnTo>
                <a:lnTo>
                  <a:pt x="8380476" y="0"/>
                </a:lnTo>
                <a:lnTo>
                  <a:pt x="0" y="0"/>
                </a:lnTo>
                <a:lnTo>
                  <a:pt x="0" y="11186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6784" y="646176"/>
            <a:ext cx="2302764" cy="6766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9663" y="1040891"/>
            <a:ext cx="4239768" cy="594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861" y="1059307"/>
            <a:ext cx="4203700" cy="0"/>
          </a:xfrm>
          <a:custGeom>
            <a:avLst/>
            <a:gdLst/>
            <a:ahLst/>
            <a:cxnLst/>
            <a:rect l="l" t="t" r="r" b="b"/>
            <a:pathLst>
              <a:path w="4203700">
                <a:moveTo>
                  <a:pt x="0" y="0"/>
                </a:moveTo>
                <a:lnTo>
                  <a:pt x="4203217" y="0"/>
                </a:lnTo>
              </a:path>
            </a:pathLst>
          </a:custGeom>
          <a:ln w="22860">
            <a:solidFill>
              <a:srgbClr val="A13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77211" y="646176"/>
            <a:ext cx="4049267" cy="6766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3364" y="698068"/>
            <a:ext cx="42310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none" spc="-160" dirty="0"/>
              <a:t>EXAMPLE </a:t>
            </a:r>
            <a:r>
              <a:rPr sz="2400" u="none" spc="-105" dirty="0"/>
              <a:t>OF</a:t>
            </a:r>
            <a:r>
              <a:rPr sz="2400" u="none" spc="75" dirty="0"/>
              <a:t> </a:t>
            </a:r>
            <a:r>
              <a:rPr sz="2400" u="none" spc="-25" dirty="0"/>
              <a:t>CODOMINANCE</a:t>
            </a:r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135636" y="1723644"/>
            <a:ext cx="486156" cy="6355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2043" y="1699260"/>
            <a:ext cx="2253996" cy="6797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5636" y="2162555"/>
            <a:ext cx="486156" cy="6355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2043" y="2138172"/>
            <a:ext cx="608076" cy="6797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5695" y="2174748"/>
            <a:ext cx="406908" cy="4663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5904" y="2138172"/>
            <a:ext cx="608076" cy="6797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9555" y="2174748"/>
            <a:ext cx="406907" cy="4663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34439" y="2138172"/>
            <a:ext cx="1313687" cy="6797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2043" y="2503932"/>
            <a:ext cx="608076" cy="6797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5695" y="2540507"/>
            <a:ext cx="451104" cy="4663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1623" y="2503932"/>
            <a:ext cx="608076" cy="6797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65275" y="2540507"/>
            <a:ext cx="451104" cy="4663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51203" y="2503932"/>
            <a:ext cx="1473708" cy="6797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75234" y="1701355"/>
            <a:ext cx="2198370" cy="127063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266700" indent="-228600">
              <a:lnSpc>
                <a:spcPct val="100000"/>
              </a:lnSpc>
              <a:spcBef>
                <a:spcPts val="680"/>
              </a:spcBef>
              <a:buClr>
                <a:srgbClr val="92A199"/>
              </a:buClr>
              <a:buFont typeface="Arial"/>
              <a:buChar char="•"/>
              <a:tabLst>
                <a:tab pos="266700" algn="l"/>
              </a:tabLst>
            </a:pPr>
            <a:r>
              <a:rPr sz="2400" i="1" dirty="0">
                <a:latin typeface="Times New Roman"/>
                <a:cs typeface="Times New Roman"/>
              </a:rPr>
              <a:t>C= </a:t>
            </a:r>
            <a:r>
              <a:rPr sz="2400" i="1" spc="-5" dirty="0">
                <a:latin typeface="Times New Roman"/>
                <a:cs typeface="Times New Roman"/>
              </a:rPr>
              <a:t>Color</a:t>
            </a:r>
            <a:r>
              <a:rPr sz="2400" i="1" spc="-6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gene</a:t>
            </a:r>
            <a:endParaRPr sz="2400">
              <a:latin typeface="Times New Roman"/>
              <a:cs typeface="Times New Roman"/>
            </a:endParaRPr>
          </a:p>
          <a:p>
            <a:pPr marL="266065" marR="30480" indent="-228600">
              <a:lnSpc>
                <a:spcPct val="100000"/>
              </a:lnSpc>
              <a:spcBef>
                <a:spcPts val="580"/>
              </a:spcBef>
              <a:buClr>
                <a:srgbClr val="92A199"/>
              </a:buClr>
              <a:buFont typeface="Arial"/>
              <a:buChar char="•"/>
              <a:tabLst>
                <a:tab pos="266700" algn="l"/>
                <a:tab pos="1149350" algn="l"/>
              </a:tabLst>
            </a:pPr>
            <a:r>
              <a:rPr sz="2400" i="1" spc="-5" dirty="0">
                <a:latin typeface="Times New Roman"/>
                <a:cs typeface="Times New Roman"/>
              </a:rPr>
              <a:t>C</a:t>
            </a:r>
            <a:r>
              <a:rPr sz="2400" i="1" spc="-7" baseline="24305" dirty="0">
                <a:latin typeface="Times New Roman"/>
                <a:cs typeface="Times New Roman"/>
              </a:rPr>
              <a:t>R</a:t>
            </a:r>
            <a:r>
              <a:rPr sz="2400" i="1" spc="307" baseline="24305" dirty="0">
                <a:latin typeface="Times New Roman"/>
                <a:cs typeface="Times New Roman"/>
              </a:rPr>
              <a:t> </a:t>
            </a:r>
            <a:r>
              <a:rPr sz="2400" i="1" spc="-5" dirty="0">
                <a:latin typeface="Times New Roman"/>
                <a:cs typeface="Times New Roman"/>
              </a:rPr>
              <a:t>C</a:t>
            </a:r>
            <a:r>
              <a:rPr sz="2400" i="1" spc="-7" baseline="24305" dirty="0">
                <a:latin typeface="Times New Roman"/>
                <a:cs typeface="Times New Roman"/>
              </a:rPr>
              <a:t>R	</a:t>
            </a:r>
            <a:r>
              <a:rPr sz="2400" i="1" dirty="0">
                <a:latin typeface="Times New Roman"/>
                <a:cs typeface="Times New Roman"/>
              </a:rPr>
              <a:t>= Red  </a:t>
            </a:r>
            <a:r>
              <a:rPr sz="2400" i="1" spc="-5" dirty="0">
                <a:latin typeface="Times New Roman"/>
                <a:cs typeface="Times New Roman"/>
              </a:rPr>
              <a:t>C</a:t>
            </a:r>
            <a:r>
              <a:rPr sz="2400" i="1" spc="-7" baseline="24305" dirty="0">
                <a:latin typeface="Times New Roman"/>
                <a:cs typeface="Times New Roman"/>
              </a:rPr>
              <a:t>W </a:t>
            </a:r>
            <a:r>
              <a:rPr sz="2400" i="1" spc="-5" dirty="0">
                <a:latin typeface="Times New Roman"/>
                <a:cs typeface="Times New Roman"/>
              </a:rPr>
              <a:t>C</a:t>
            </a:r>
            <a:r>
              <a:rPr sz="2400" i="1" spc="-7" baseline="24305" dirty="0">
                <a:latin typeface="Times New Roman"/>
                <a:cs typeface="Times New Roman"/>
              </a:rPr>
              <a:t>W </a:t>
            </a:r>
            <a:r>
              <a:rPr sz="2400" i="1" dirty="0">
                <a:latin typeface="Times New Roman"/>
                <a:cs typeface="Times New Roman"/>
              </a:rPr>
              <a:t>=</a:t>
            </a:r>
            <a:r>
              <a:rPr sz="2400" i="1" spc="34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White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52043" y="2942844"/>
            <a:ext cx="608076" cy="6797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5695" y="2979420"/>
            <a:ext cx="458723" cy="4663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29995" y="2942844"/>
            <a:ext cx="608076" cy="6797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3647" y="2979420"/>
            <a:ext cx="606552" cy="4663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03834" y="2927426"/>
            <a:ext cx="8261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i="1" spc="-15" baseline="-16203" dirty="0">
                <a:latin typeface="Times New Roman"/>
                <a:cs typeface="Times New Roman"/>
              </a:rPr>
              <a:t>C</a:t>
            </a:r>
            <a:r>
              <a:rPr sz="1600" i="1" spc="-10" dirty="0">
                <a:latin typeface="Times New Roman"/>
                <a:cs typeface="Times New Roman"/>
              </a:rPr>
              <a:t>R</a:t>
            </a:r>
            <a:r>
              <a:rPr sz="1600" i="1" spc="-45" dirty="0">
                <a:latin typeface="Times New Roman"/>
                <a:cs typeface="Times New Roman"/>
              </a:rPr>
              <a:t> </a:t>
            </a:r>
            <a:r>
              <a:rPr sz="3600" i="1" spc="-15" baseline="-16203" dirty="0">
                <a:latin typeface="Times New Roman"/>
                <a:cs typeface="Times New Roman"/>
              </a:rPr>
              <a:t>C</a:t>
            </a:r>
            <a:r>
              <a:rPr sz="1600" i="1" spc="-10" dirty="0">
                <a:latin typeface="Times New Roman"/>
                <a:cs typeface="Times New Roman"/>
              </a:rPr>
              <a:t>W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55775" y="2942844"/>
            <a:ext cx="1237488" cy="6797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87879" y="2942844"/>
            <a:ext cx="1048512" cy="67970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433322" y="3018866"/>
            <a:ext cx="15017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dirty="0">
                <a:latin typeface="Times New Roman"/>
                <a:cs typeface="Times New Roman"/>
              </a:rPr>
              <a:t>= Red</a:t>
            </a:r>
            <a:r>
              <a:rPr sz="2400" i="1" spc="-9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Roan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23444" y="3820667"/>
            <a:ext cx="2740152" cy="6797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58211" y="3820667"/>
            <a:ext cx="853439" cy="67970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906267" y="3820667"/>
            <a:ext cx="608076" cy="67970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169920" y="3857244"/>
            <a:ext cx="469392" cy="46634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294888" y="3820667"/>
            <a:ext cx="608076" cy="67970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558540" y="3857244"/>
            <a:ext cx="512063" cy="46634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3444" y="4259579"/>
            <a:ext cx="2875788" cy="67970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593848" y="4259579"/>
            <a:ext cx="851915" cy="67970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040379" y="4259579"/>
            <a:ext cx="972312" cy="67970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3444" y="4625340"/>
            <a:ext cx="1082040" cy="67970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75234" y="3824096"/>
            <a:ext cx="3631565" cy="126936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8100" marR="30480">
              <a:lnSpc>
                <a:spcPct val="110000"/>
              </a:lnSpc>
              <a:spcBef>
                <a:spcPts val="385"/>
              </a:spcBef>
            </a:pPr>
            <a:r>
              <a:rPr sz="2400" b="1" i="1" spc="-5" dirty="0">
                <a:latin typeface="Times New Roman"/>
                <a:cs typeface="Times New Roman"/>
              </a:rPr>
              <a:t>Genotypic Ratio = All C</a:t>
            </a:r>
            <a:r>
              <a:rPr sz="2400" b="1" i="1" spc="-7" baseline="24305" dirty="0">
                <a:latin typeface="Times New Roman"/>
                <a:cs typeface="Times New Roman"/>
              </a:rPr>
              <a:t>R</a:t>
            </a:r>
            <a:r>
              <a:rPr sz="2400" b="1" i="1" spc="-179" baseline="24305" dirty="0">
                <a:latin typeface="Times New Roman"/>
                <a:cs typeface="Times New Roman"/>
              </a:rPr>
              <a:t> </a:t>
            </a:r>
            <a:r>
              <a:rPr sz="2400" b="1" i="1" spc="-5" dirty="0">
                <a:latin typeface="Times New Roman"/>
                <a:cs typeface="Times New Roman"/>
              </a:rPr>
              <a:t>C</a:t>
            </a:r>
            <a:r>
              <a:rPr sz="2400" b="1" i="1" spc="-7" baseline="24305" dirty="0">
                <a:latin typeface="Times New Roman"/>
                <a:cs typeface="Times New Roman"/>
              </a:rPr>
              <a:t>W  </a:t>
            </a:r>
            <a:r>
              <a:rPr sz="2400" b="1" i="1" spc="-5" dirty="0">
                <a:latin typeface="Times New Roman"/>
                <a:cs typeface="Times New Roman"/>
              </a:rPr>
              <a:t>Phenotypic Ratio = All Red  Roan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643628" y="188976"/>
            <a:ext cx="4392168" cy="648004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9" y="102107"/>
            <a:ext cx="8961119" cy="6664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2795" y="277368"/>
            <a:ext cx="8598408" cy="1328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3379" y="373379"/>
            <a:ext cx="8380730" cy="1118870"/>
          </a:xfrm>
          <a:custGeom>
            <a:avLst/>
            <a:gdLst/>
            <a:ahLst/>
            <a:cxnLst/>
            <a:rect l="l" t="t" r="r" b="b"/>
            <a:pathLst>
              <a:path w="8380730" h="1118870">
                <a:moveTo>
                  <a:pt x="0" y="1118615"/>
                </a:moveTo>
                <a:lnTo>
                  <a:pt x="8380476" y="1118615"/>
                </a:lnTo>
                <a:lnTo>
                  <a:pt x="8380476" y="0"/>
                </a:lnTo>
                <a:lnTo>
                  <a:pt x="0" y="0"/>
                </a:lnTo>
                <a:lnTo>
                  <a:pt x="0" y="11186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3103" y="522731"/>
            <a:ext cx="6836664" cy="9829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105"/>
              </a:spcBef>
            </a:pPr>
            <a:r>
              <a:rPr spc="-229" dirty="0"/>
              <a:t>EXAMPLE </a:t>
            </a:r>
            <a:r>
              <a:rPr spc="-150" dirty="0"/>
              <a:t>OF</a:t>
            </a:r>
            <a:r>
              <a:rPr spc="204" dirty="0"/>
              <a:t> </a:t>
            </a:r>
            <a:r>
              <a:rPr spc="-35" dirty="0"/>
              <a:t>CODOMINANCE</a:t>
            </a:r>
          </a:p>
        </p:txBody>
      </p:sp>
      <p:sp>
        <p:nvSpPr>
          <p:cNvPr id="9" name="object 9"/>
          <p:cNvSpPr/>
          <p:nvPr/>
        </p:nvSpPr>
        <p:spPr>
          <a:xfrm>
            <a:off x="1479803" y="1100327"/>
            <a:ext cx="6184392" cy="807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6991" y="1682495"/>
            <a:ext cx="3360420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6991" y="2109216"/>
            <a:ext cx="3236975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6991" y="2535935"/>
            <a:ext cx="357987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6991" y="2962655"/>
            <a:ext cx="2941320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6991" y="3389376"/>
            <a:ext cx="2590800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6991" y="3816096"/>
            <a:ext cx="3194304" cy="789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25881" y="1774062"/>
            <a:ext cx="3047365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i="1" spc="-5" dirty="0">
                <a:latin typeface="Times New Roman"/>
                <a:cs typeface="Times New Roman"/>
              </a:rPr>
              <a:t>Chestnut and White  color in horses </a:t>
            </a:r>
            <a:r>
              <a:rPr sz="2800" i="1" spc="-40" dirty="0">
                <a:latin typeface="Times New Roman"/>
                <a:cs typeface="Times New Roman"/>
              </a:rPr>
              <a:t>are  </a:t>
            </a:r>
            <a:r>
              <a:rPr sz="2800" i="1" spc="-5" dirty="0">
                <a:latin typeface="Times New Roman"/>
                <a:cs typeface="Times New Roman"/>
              </a:rPr>
              <a:t>both dominant</a:t>
            </a:r>
            <a:r>
              <a:rPr sz="2800" i="1" spc="-60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Times New Roman"/>
                <a:cs typeface="Times New Roman"/>
              </a:rPr>
              <a:t>traits;  </a:t>
            </a:r>
            <a:r>
              <a:rPr sz="2800" i="1" spc="-5" dirty="0">
                <a:latin typeface="Times New Roman"/>
                <a:cs typeface="Times New Roman"/>
              </a:rPr>
              <a:t>the </a:t>
            </a:r>
            <a:r>
              <a:rPr sz="2800" i="1" spc="-10" dirty="0">
                <a:latin typeface="Times New Roman"/>
                <a:cs typeface="Times New Roman"/>
              </a:rPr>
              <a:t>heterozygous  </a:t>
            </a:r>
            <a:r>
              <a:rPr sz="2800" i="1" spc="-5" dirty="0">
                <a:latin typeface="Times New Roman"/>
                <a:cs typeface="Times New Roman"/>
              </a:rPr>
              <a:t>individual is a  palomino</a:t>
            </a:r>
            <a:r>
              <a:rPr sz="2800" i="1" spc="-25" dirty="0">
                <a:latin typeface="Times New Roman"/>
                <a:cs typeface="Times New Roman"/>
              </a:rPr>
              <a:t> </a:t>
            </a:r>
            <a:r>
              <a:rPr sz="2800" i="1" spc="-5" dirty="0">
                <a:latin typeface="Times New Roman"/>
                <a:cs typeface="Times New Roman"/>
              </a:rPr>
              <a:t>(golden).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95928" y="1700783"/>
            <a:ext cx="4896612" cy="49682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biologydiscussion.com/wp-content/uploads/2016/07/clip_image002-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905000"/>
            <a:ext cx="7772400" cy="4953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066800" y="0"/>
            <a:ext cx="76200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algn="ctr"/>
            <a:r>
              <a:rPr lang="en-US" sz="4000" b="1" dirty="0" smtClean="0"/>
              <a:t>Dominant Lethal Gene effect:</a:t>
            </a:r>
          </a:p>
          <a:p>
            <a:endParaRPr lang="en-US" sz="2000" dirty="0" smtClean="0"/>
          </a:p>
          <a:p>
            <a:r>
              <a:rPr lang="en-US" sz="2000" dirty="0" smtClean="0"/>
              <a:t>Inheritance of yellow coated </a:t>
            </a:r>
            <a:r>
              <a:rPr lang="en-US" sz="2000" dirty="0" err="1" smtClean="0"/>
              <a:t>colour</a:t>
            </a:r>
            <a:r>
              <a:rPr lang="en-US" sz="2000" dirty="0" smtClean="0"/>
              <a:t> in mice. Mice with yellow coated </a:t>
            </a:r>
            <a:r>
              <a:rPr lang="en-US" sz="2000" dirty="0" err="1" smtClean="0"/>
              <a:t>colour</a:t>
            </a:r>
            <a:r>
              <a:rPr lang="en-US" sz="2000" dirty="0" smtClean="0"/>
              <a:t> are always heterozygous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7200" y="838200"/>
            <a:ext cx="85344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Although an organism can carry only two alleles of one gene, more than two alleles of a single gene can be present in population. This situation is called multiple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allelism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and the set of alleles itself is called allelic series.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 example is Human Blood group system (ABO system),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Self-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incompatability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alleles (S gene having S1, S2, S3 alleles)  in plants,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and the coat color in rabbits is also controlled by multiple alleles.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452</Words>
  <Application>Microsoft Office PowerPoint</Application>
  <PresentationFormat>On-screen Show (4:3)</PresentationFormat>
  <Paragraphs>50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INCOMPLETE DOMINANCE &amp; CO-  DOMINANCE</vt:lpstr>
      <vt:lpstr>DOMINANCE</vt:lpstr>
      <vt:lpstr>INCOMPLETE DOMINANCE</vt:lpstr>
      <vt:lpstr>EXAMPLE OF INCOMPLETE  DOMINANCE</vt:lpstr>
      <vt:lpstr>CO-DOMINANCE</vt:lpstr>
      <vt:lpstr>EXAMPLE OF CODOMINANCE</vt:lpstr>
      <vt:lpstr>EXAMPLE OF CODOMINANCE</vt:lpstr>
      <vt:lpstr>Slide 8</vt:lpstr>
      <vt:lpstr>Slide 9</vt:lpstr>
      <vt:lpstr>Slide 10</vt:lpstr>
      <vt:lpstr>Slide 11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INCOMPLETE DOMINANCE &amp; CO-  DOMINANCE</dc:title>
  <dc:creator>Hp</dc:creator>
  <cp:lastModifiedBy>cutm</cp:lastModifiedBy>
  <cp:revision>8</cp:revision>
  <dcterms:created xsi:type="dcterms:W3CDTF">2019-03-13T05:21:48Z</dcterms:created>
  <dcterms:modified xsi:type="dcterms:W3CDTF">2021-10-22T04:29:01Z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2015-10-11T00:00:00Z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2019-03-13T00:00:00Z</vt:filetime>
  </property>
</Properties>
</file>