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28600"/>
            <a:ext cx="7772400" cy="68897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ASEXUAL REPRODUCTION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066800"/>
            <a:ext cx="6400800" cy="83820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LAYERING </a:t>
            </a:r>
            <a:endParaRPr lang="en-US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Air </a:t>
            </a:r>
            <a:r>
              <a:rPr lang="en-US" dirty="0" smtClean="0"/>
              <a:t>layering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9530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sz="3800" dirty="0" smtClean="0"/>
              <a:t>It is known as Chinese layering, pot layering, </a:t>
            </a:r>
            <a:r>
              <a:rPr lang="en-US" sz="3800" dirty="0" err="1" smtClean="0"/>
              <a:t>Marcottage</a:t>
            </a:r>
            <a:r>
              <a:rPr lang="en-US" sz="3800" dirty="0" smtClean="0"/>
              <a:t> and </a:t>
            </a:r>
            <a:r>
              <a:rPr lang="en-US" sz="3800" dirty="0" err="1" smtClean="0"/>
              <a:t>Gootee</a:t>
            </a:r>
            <a:endParaRPr lang="en-US" sz="3800" dirty="0" smtClean="0"/>
          </a:p>
          <a:p>
            <a:pPr>
              <a:lnSpc>
                <a:spcPct val="120000"/>
              </a:lnSpc>
            </a:pPr>
            <a:r>
              <a:rPr lang="en-US" sz="3800" dirty="0" smtClean="0"/>
              <a:t>One year old shoot is selected.</a:t>
            </a:r>
          </a:p>
          <a:p>
            <a:pPr>
              <a:lnSpc>
                <a:spcPct val="120000"/>
              </a:lnSpc>
            </a:pPr>
            <a:r>
              <a:rPr lang="en-US" sz="3800" dirty="0" smtClean="0"/>
              <a:t>Pencil size shoot </a:t>
            </a:r>
            <a:r>
              <a:rPr lang="en-US" sz="3800" dirty="0" smtClean="0"/>
              <a:t>is </a:t>
            </a:r>
            <a:r>
              <a:rPr lang="en-US" sz="3800" dirty="0" smtClean="0"/>
              <a:t>to be </a:t>
            </a:r>
            <a:r>
              <a:rPr lang="en-US" sz="3800" dirty="0" smtClean="0"/>
              <a:t>selected. </a:t>
            </a:r>
          </a:p>
          <a:p>
            <a:pPr>
              <a:lnSpc>
                <a:spcPct val="120000"/>
              </a:lnSpc>
            </a:pPr>
            <a:r>
              <a:rPr lang="en-US" sz="3800" dirty="0" smtClean="0"/>
              <a:t>On </a:t>
            </a:r>
            <a:r>
              <a:rPr lang="en-US" sz="3800" dirty="0" smtClean="0"/>
              <a:t>the selected shoot, preferably on the basal portion, a ring of bark is removed and the exposed wood is </a:t>
            </a:r>
            <a:r>
              <a:rPr lang="en-US" sz="3800" dirty="0" smtClean="0"/>
              <a:t>scraped.</a:t>
            </a:r>
          </a:p>
          <a:p>
            <a:pPr>
              <a:lnSpc>
                <a:spcPct val="120000"/>
              </a:lnSpc>
            </a:pPr>
            <a:r>
              <a:rPr lang="en-US" sz="3800" dirty="0" smtClean="0"/>
              <a:t>The </a:t>
            </a:r>
            <a:r>
              <a:rPr lang="en-US" sz="3800" dirty="0" smtClean="0"/>
              <a:t>exposed portion is further wrapped with moist inert rooting medium like Sphagnum moss, moist coir </a:t>
            </a:r>
            <a:r>
              <a:rPr lang="en-US" sz="3800" dirty="0" smtClean="0"/>
              <a:t>etc.</a:t>
            </a:r>
          </a:p>
          <a:p>
            <a:pPr>
              <a:lnSpc>
                <a:spcPct val="120000"/>
              </a:lnSpc>
            </a:pPr>
            <a:r>
              <a:rPr lang="en-US" sz="3800" dirty="0" smtClean="0"/>
              <a:t>And </a:t>
            </a:r>
            <a:r>
              <a:rPr lang="en-US" sz="3800" dirty="0" smtClean="0"/>
              <a:t>covered with a polythene sheet making it air </a:t>
            </a:r>
            <a:r>
              <a:rPr lang="en-US" sz="3800" dirty="0" smtClean="0"/>
              <a:t>tight</a:t>
            </a:r>
          </a:p>
          <a:p>
            <a:pPr>
              <a:lnSpc>
                <a:spcPct val="120000"/>
              </a:lnSpc>
            </a:pPr>
            <a:r>
              <a:rPr lang="en-US" sz="3800" dirty="0" smtClean="0"/>
              <a:t>This </a:t>
            </a:r>
            <a:r>
              <a:rPr lang="en-US" sz="3800" dirty="0" smtClean="0"/>
              <a:t>branch is left undisturbed on the mother plant for about 2-8 weeks depending on the species</a:t>
            </a:r>
          </a:p>
          <a:p>
            <a:pPr>
              <a:lnSpc>
                <a:spcPct val="120000"/>
              </a:lnSpc>
            </a:pPr>
            <a:endParaRPr lang="en-US" sz="3800" dirty="0" smtClean="0"/>
          </a:p>
          <a:p>
            <a:pPr>
              <a:lnSpc>
                <a:spcPct val="120000"/>
              </a:lnSpc>
            </a:pP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3. Air-layering on A. saccharum tree: (A) Application of the growth... |  Download Scientific Diagram"/>
          <p:cNvPicPr>
            <a:picLocks noChangeAspect="1" noChangeArrowheads="1"/>
          </p:cNvPicPr>
          <p:nvPr/>
        </p:nvPicPr>
        <p:blipFill>
          <a:blip r:embed="rId2"/>
          <a:srcRect l="1882"/>
          <a:stretch>
            <a:fillRect/>
          </a:stretch>
        </p:blipFill>
        <p:spPr bwMode="auto">
          <a:xfrm>
            <a:off x="685800" y="685800"/>
            <a:ext cx="7943850" cy="5553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ow To Air Layering Propagation Monocot or Dicot Pla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533400"/>
            <a:ext cx="4286250" cy="5924550"/>
          </a:xfrm>
          <a:prstGeom prst="rect">
            <a:avLst/>
          </a:prstGeom>
          <a:noFill/>
        </p:spPr>
      </p:pic>
      <p:pic>
        <p:nvPicPr>
          <p:cNvPr id="24580" name="Picture 4" descr="Air Layering : 8 Steps (with Pictures) - Instructabl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533400"/>
            <a:ext cx="396240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Mound</a:t>
            </a:r>
            <a:r>
              <a:rPr lang="en-US" dirty="0" smtClean="0"/>
              <a:t>/ Stool layering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dirty="0" smtClean="0"/>
              <a:t>In </a:t>
            </a:r>
            <a:r>
              <a:rPr lang="en-US" sz="2400" dirty="0" err="1" smtClean="0"/>
              <a:t>stooling</a:t>
            </a:r>
            <a:r>
              <a:rPr lang="en-US" sz="2400" dirty="0" smtClean="0"/>
              <a:t>, the mother plant is headed back to 15 to 20 cm above ground level during dormant </a:t>
            </a:r>
            <a:r>
              <a:rPr lang="en-US" sz="2400" dirty="0" smtClean="0"/>
              <a:t>season.</a:t>
            </a:r>
          </a:p>
          <a:p>
            <a:pPr>
              <a:lnSpc>
                <a:spcPct val="200000"/>
              </a:lnSpc>
            </a:pPr>
            <a:r>
              <a:rPr lang="en-US" sz="2400" dirty="0" smtClean="0"/>
              <a:t>The new sprouts will arise within </a:t>
            </a:r>
            <a:r>
              <a:rPr lang="en-US" sz="2400" dirty="0" smtClean="0"/>
              <a:t>2 - 4 </a:t>
            </a:r>
            <a:r>
              <a:rPr lang="en-US" sz="2400" dirty="0" smtClean="0"/>
              <a:t>months. </a:t>
            </a:r>
            <a:endParaRPr lang="en-US" sz="2400" dirty="0" smtClean="0"/>
          </a:p>
          <a:p>
            <a:pPr>
              <a:lnSpc>
                <a:spcPct val="200000"/>
              </a:lnSpc>
            </a:pPr>
            <a:r>
              <a:rPr lang="en-US" sz="2400" dirty="0" smtClean="0"/>
              <a:t>The </a:t>
            </a:r>
            <a:r>
              <a:rPr lang="en-US" sz="2400" dirty="0" smtClean="0"/>
              <a:t>sprouts are then girdled near the </a:t>
            </a:r>
            <a:r>
              <a:rPr lang="en-US" sz="2400" dirty="0" smtClean="0"/>
              <a:t>base.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Mound orStool Layering"/>
          <p:cNvPicPr>
            <a:picLocks noChangeAspect="1" noChangeArrowheads="1"/>
          </p:cNvPicPr>
          <p:nvPr/>
        </p:nvPicPr>
        <p:blipFill>
          <a:blip r:embed="rId2"/>
          <a:srcRect l="3248" t="8197" r="4736" b="8197"/>
          <a:stretch>
            <a:fillRect/>
          </a:stretch>
        </p:blipFill>
        <p:spPr bwMode="auto">
          <a:xfrm>
            <a:off x="838200" y="914400"/>
            <a:ext cx="7696200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Mound orStool Layer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990600"/>
            <a:ext cx="4095750" cy="4648201"/>
          </a:xfrm>
          <a:prstGeom prst="rect">
            <a:avLst/>
          </a:prstGeom>
          <a:noFill/>
        </p:spPr>
      </p:pic>
      <p:pic>
        <p:nvPicPr>
          <p:cNvPr id="27652" name="Picture 4" descr="Close up photo of hazel (Corylus) stems that have been girdled pointed out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914400"/>
            <a:ext cx="4403344" cy="4724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096000" y="5715000"/>
            <a:ext cx="1388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Girdling </a:t>
            </a:r>
            <a:endParaRPr lang="en-US" sz="24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Photo of cherry stems with their bases covered with sawdust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990600"/>
            <a:ext cx="7620000" cy="508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Tip </a:t>
            </a:r>
            <a:r>
              <a:rPr lang="en-US" dirty="0" smtClean="0"/>
              <a:t>layering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200000"/>
              </a:lnSpc>
            </a:pPr>
            <a:r>
              <a:rPr lang="en-US" sz="2400" dirty="0" smtClean="0"/>
              <a:t>The tips of shoots are buried </a:t>
            </a:r>
            <a:r>
              <a:rPr lang="en-US" sz="2400" dirty="0" smtClean="0"/>
              <a:t>2 </a:t>
            </a:r>
            <a:r>
              <a:rPr lang="en-US" sz="2400" dirty="0" smtClean="0"/>
              <a:t>to </a:t>
            </a:r>
            <a:r>
              <a:rPr lang="en-US" sz="2400" dirty="0" smtClean="0"/>
              <a:t>5 cm </a:t>
            </a:r>
            <a:r>
              <a:rPr lang="en-US" sz="2400" dirty="0" smtClean="0"/>
              <a:t>deep in the </a:t>
            </a:r>
            <a:r>
              <a:rPr lang="en-US" sz="2400" dirty="0" smtClean="0"/>
              <a:t>soil.</a:t>
            </a:r>
          </a:p>
          <a:p>
            <a:pPr>
              <a:lnSpc>
                <a:spcPct val="200000"/>
              </a:lnSpc>
            </a:pPr>
            <a:r>
              <a:rPr lang="en-US" sz="2400" dirty="0" smtClean="0"/>
              <a:t>Rooting in buried shoots takes place within a month</a:t>
            </a:r>
            <a:r>
              <a:rPr lang="en-US" sz="2400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en-US" sz="2400" dirty="0" smtClean="0"/>
              <a:t>The new plants (layers) may be detached and transplanted in the </a:t>
            </a:r>
            <a:r>
              <a:rPr lang="en-US" sz="2400" dirty="0" smtClean="0"/>
              <a:t>soil.</a:t>
            </a:r>
          </a:p>
          <a:p>
            <a:pPr>
              <a:lnSpc>
                <a:spcPct val="200000"/>
              </a:lnSpc>
            </a:pPr>
            <a:r>
              <a:rPr lang="en-US" sz="2400" dirty="0" smtClean="0"/>
              <a:t>It is a natural method of propagation for black berries, raspberries etc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Plant Layering Information - What Plants Can Be Propagated By Layering"/>
          <p:cNvPicPr>
            <a:picLocks noChangeAspect="1" noChangeArrowheads="1"/>
          </p:cNvPicPr>
          <p:nvPr/>
        </p:nvPicPr>
        <p:blipFill>
          <a:blip r:embed="rId2"/>
          <a:srcRect b="22683"/>
          <a:stretch>
            <a:fillRect/>
          </a:stretch>
        </p:blipFill>
        <p:spPr bwMode="auto">
          <a:xfrm>
            <a:off x="152400" y="1143000"/>
            <a:ext cx="4572000" cy="4267200"/>
          </a:xfrm>
          <a:prstGeom prst="rect">
            <a:avLst/>
          </a:prstGeom>
          <a:noFill/>
        </p:spPr>
      </p:pic>
      <p:pic>
        <p:nvPicPr>
          <p:cNvPr id="29700" name="Picture 4" descr="Rubus fruticosus (Blackberry), tip layering, placing tip of healthy shoot  in hole in ground, wearing gardening glove, close-up Stock Photo - Alamy"/>
          <p:cNvPicPr>
            <a:picLocks noChangeAspect="1" noChangeArrowheads="1"/>
          </p:cNvPicPr>
          <p:nvPr/>
        </p:nvPicPr>
        <p:blipFill>
          <a:blip r:embed="rId3"/>
          <a:srcRect b="7044"/>
          <a:stretch>
            <a:fillRect/>
          </a:stretch>
        </p:blipFill>
        <p:spPr bwMode="auto">
          <a:xfrm>
            <a:off x="5105400" y="1295400"/>
            <a:ext cx="3505200" cy="4329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2895600"/>
            <a:ext cx="494718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Thank you</a:t>
            </a:r>
            <a:endParaRPr lang="en-US" sz="8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868362"/>
          </a:xfrm>
        </p:spPr>
        <p:txBody>
          <a:bodyPr/>
          <a:lstStyle/>
          <a:p>
            <a:r>
              <a:rPr lang="en-US" dirty="0" smtClean="0"/>
              <a:t>Layering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17526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/>
              <a:t>It is a </a:t>
            </a:r>
            <a:r>
              <a:rPr lang="en-US" sz="2400" dirty="0" smtClean="0"/>
              <a:t>technique of propagation in which a portion of plant is forced to produce adventitious root while it still remains attached to mother  plant.</a:t>
            </a:r>
          </a:p>
          <a:p>
            <a:pPr algn="just"/>
            <a:endParaRPr lang="en-US" sz="2400" dirty="0"/>
          </a:p>
        </p:txBody>
      </p:sp>
      <p:pic>
        <p:nvPicPr>
          <p:cNvPr id="2050" name="Picture 2" descr="Layering Plants Images, Stock Photos &amp;amp; Vectors | Shutterstock"/>
          <p:cNvPicPr>
            <a:picLocks noChangeAspect="1" noChangeArrowheads="1"/>
          </p:cNvPicPr>
          <p:nvPr/>
        </p:nvPicPr>
        <p:blipFill>
          <a:blip r:embed="rId2"/>
          <a:srcRect b="8571"/>
          <a:stretch>
            <a:fillRect/>
          </a:stretch>
        </p:blipFill>
        <p:spPr bwMode="auto">
          <a:xfrm>
            <a:off x="2667000" y="3048000"/>
            <a:ext cx="4267200" cy="35238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layering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600200"/>
            <a:ext cx="4648200" cy="472440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dirty="0" smtClean="0"/>
              <a:t>Simple </a:t>
            </a:r>
            <a:r>
              <a:rPr lang="en-US" sz="2400" dirty="0" smtClean="0"/>
              <a:t>layering</a:t>
            </a:r>
          </a:p>
          <a:p>
            <a:pPr>
              <a:lnSpc>
                <a:spcPct val="200000"/>
              </a:lnSpc>
            </a:pPr>
            <a:r>
              <a:rPr lang="en-US" sz="2400" dirty="0" smtClean="0"/>
              <a:t>Compound/ serpentine layering</a:t>
            </a:r>
          </a:p>
          <a:p>
            <a:pPr>
              <a:lnSpc>
                <a:spcPct val="200000"/>
              </a:lnSpc>
            </a:pPr>
            <a:r>
              <a:rPr lang="en-US" sz="2400" dirty="0" smtClean="0"/>
              <a:t>Trench </a:t>
            </a:r>
            <a:r>
              <a:rPr lang="en-US" sz="2400" dirty="0" smtClean="0"/>
              <a:t>Layering</a:t>
            </a:r>
          </a:p>
          <a:p>
            <a:pPr>
              <a:lnSpc>
                <a:spcPct val="200000"/>
              </a:lnSpc>
            </a:pPr>
            <a:r>
              <a:rPr lang="en-US" sz="2400" dirty="0" smtClean="0"/>
              <a:t>Air layering</a:t>
            </a:r>
          </a:p>
          <a:p>
            <a:pPr>
              <a:lnSpc>
                <a:spcPct val="200000"/>
              </a:lnSpc>
            </a:pPr>
            <a:r>
              <a:rPr lang="en-US" sz="2400" dirty="0" smtClean="0"/>
              <a:t>Mound/ Stool </a:t>
            </a:r>
            <a:r>
              <a:rPr lang="en-US" sz="2400" dirty="0" smtClean="0"/>
              <a:t>layering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Tip layering</a:t>
            </a:r>
          </a:p>
          <a:p>
            <a:pPr>
              <a:buNone/>
            </a:pP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Simple </a:t>
            </a:r>
            <a:r>
              <a:rPr lang="en-US" dirty="0" smtClean="0"/>
              <a:t>layering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340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dirty="0" smtClean="0"/>
              <a:t>Simple layer consists of bending an intact shoot to the ground to cause adventitious </a:t>
            </a:r>
            <a:r>
              <a:rPr lang="en-US" sz="2400" dirty="0" smtClean="0"/>
              <a:t>roots.</a:t>
            </a:r>
          </a:p>
          <a:p>
            <a:pPr>
              <a:lnSpc>
                <a:spcPct val="200000"/>
              </a:lnSpc>
            </a:pPr>
            <a:r>
              <a:rPr lang="en-US" sz="2400" dirty="0" smtClean="0"/>
              <a:t>one-year-old shoot-branches of the </a:t>
            </a:r>
            <a:r>
              <a:rPr lang="en-US" sz="2400" dirty="0" smtClean="0"/>
              <a:t>plant</a:t>
            </a:r>
          </a:p>
          <a:p>
            <a:pPr>
              <a:lnSpc>
                <a:spcPct val="200000"/>
              </a:lnSpc>
            </a:pPr>
            <a:r>
              <a:rPr lang="en-US" sz="2400" dirty="0" smtClean="0"/>
              <a:t>These shoots are bent and “pegged down” at a location 15 to 20 cm from the tip forming a “</a:t>
            </a:r>
            <a:r>
              <a:rPr lang="en-US" sz="2400" dirty="0" err="1" smtClean="0"/>
              <a:t>U”shape</a:t>
            </a:r>
            <a:r>
              <a:rPr lang="en-US" sz="2400" dirty="0" smtClean="0"/>
              <a:t>. 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ow to Propagate Plants by Layering | Organic Gardening Blog – Grow Organic"/>
          <p:cNvPicPr>
            <a:picLocks noChangeAspect="1" noChangeArrowheads="1"/>
          </p:cNvPicPr>
          <p:nvPr/>
        </p:nvPicPr>
        <p:blipFill>
          <a:blip r:embed="rId2"/>
          <a:srcRect t="10000" b="10000"/>
          <a:stretch>
            <a:fillRect/>
          </a:stretch>
        </p:blipFill>
        <p:spPr bwMode="auto">
          <a:xfrm>
            <a:off x="533400" y="2057400"/>
            <a:ext cx="3524250" cy="2819400"/>
          </a:xfrm>
          <a:prstGeom prst="rect">
            <a:avLst/>
          </a:prstGeom>
          <a:noFill/>
        </p:spPr>
      </p:pic>
      <p:pic>
        <p:nvPicPr>
          <p:cNvPr id="16388" name="Picture 4" descr="Layering Propagation for the Home Gardener | Oklahoma State Universit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752600"/>
            <a:ext cx="4165600" cy="312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Serpentine </a:t>
            </a:r>
            <a:r>
              <a:rPr lang="en-US" dirty="0" smtClean="0"/>
              <a:t>layering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dirty="0" smtClean="0"/>
              <a:t>It is a modification of simple layering in which one-year-old branch is alternatively covered and exposed along its </a:t>
            </a:r>
            <a:r>
              <a:rPr lang="en-US" sz="2400" dirty="0" smtClean="0"/>
              <a:t>length.</a:t>
            </a:r>
          </a:p>
          <a:p>
            <a:pPr>
              <a:lnSpc>
                <a:spcPct val="200000"/>
              </a:lnSpc>
            </a:pPr>
            <a:r>
              <a:rPr lang="en-US" sz="2400" dirty="0" smtClean="0"/>
              <a:t>The </a:t>
            </a:r>
            <a:r>
              <a:rPr lang="en-US" sz="2400" dirty="0" smtClean="0"/>
              <a:t>exposed portion of the stem should have at least one bud to develop a new shoot</a:t>
            </a:r>
            <a:r>
              <a:rPr lang="en-US" sz="2400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en-US" sz="2400" dirty="0" smtClean="0"/>
              <a:t>After rooting, the sections are cut and lined out in the field.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Serpentine Layering"/>
          <p:cNvPicPr>
            <a:picLocks noChangeAspect="1" noChangeArrowheads="1"/>
          </p:cNvPicPr>
          <p:nvPr/>
        </p:nvPicPr>
        <p:blipFill>
          <a:blip r:embed="rId2"/>
          <a:srcRect t="6364"/>
          <a:stretch>
            <a:fillRect/>
          </a:stretch>
        </p:blipFill>
        <p:spPr bwMode="auto">
          <a:xfrm>
            <a:off x="685800" y="228600"/>
            <a:ext cx="7772400" cy="3363257"/>
          </a:xfrm>
          <a:prstGeom prst="rect">
            <a:avLst/>
          </a:prstGeom>
          <a:noFill/>
        </p:spPr>
      </p:pic>
      <p:pic>
        <p:nvPicPr>
          <p:cNvPr id="18436" name="Picture 4" descr="GOOD AGRICULTURAL PRACTICES FOR BLACK PEPPER : Nursery and Its Management -  Kirehall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810000"/>
            <a:ext cx="7696200" cy="28817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Trench </a:t>
            </a:r>
            <a:r>
              <a:rPr lang="en-US" dirty="0" smtClean="0"/>
              <a:t>Layering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dirty="0" smtClean="0"/>
              <a:t>The branch of the plant is bent downward in a horizontal position in a shallow trench.</a:t>
            </a:r>
          </a:p>
          <a:p>
            <a:pPr>
              <a:lnSpc>
                <a:spcPct val="200000"/>
              </a:lnSpc>
            </a:pPr>
            <a:r>
              <a:rPr lang="en-US" sz="2400" dirty="0" smtClean="0"/>
              <a:t>The young shoots that arise from these plants are gradually mounded </a:t>
            </a:r>
            <a:r>
              <a:rPr lang="en-US" sz="2400" dirty="0" smtClean="0"/>
              <a:t>up with soil </a:t>
            </a:r>
            <a:r>
              <a:rPr lang="en-US" sz="2400" dirty="0" smtClean="0"/>
              <a:t>to a depth of </a:t>
            </a:r>
            <a:r>
              <a:rPr lang="en-US" sz="2400" dirty="0" smtClean="0"/>
              <a:t>15-10 cm.</a:t>
            </a:r>
          </a:p>
          <a:p>
            <a:pPr>
              <a:lnSpc>
                <a:spcPct val="200000"/>
              </a:lnSpc>
            </a:pPr>
            <a:r>
              <a:rPr lang="en-US" sz="2400" dirty="0" smtClean="0"/>
              <a:t>It is the most common method of propagation for woody </a:t>
            </a:r>
            <a:r>
              <a:rPr lang="en-US" sz="2400" dirty="0" smtClean="0"/>
              <a:t>plants like apple, pear and cherry.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Trench Layering"/>
          <p:cNvPicPr>
            <a:picLocks noChangeAspect="1" noChangeArrowheads="1"/>
          </p:cNvPicPr>
          <p:nvPr/>
        </p:nvPicPr>
        <p:blipFill>
          <a:blip r:embed="rId2"/>
          <a:srcRect l="6667" t="3899" b="12278"/>
          <a:stretch>
            <a:fillRect/>
          </a:stretch>
        </p:blipFill>
        <p:spPr bwMode="auto">
          <a:xfrm>
            <a:off x="457200" y="304800"/>
            <a:ext cx="8077200" cy="2971800"/>
          </a:xfrm>
          <a:prstGeom prst="rect">
            <a:avLst/>
          </a:prstGeom>
          <a:noFill/>
        </p:spPr>
      </p:pic>
      <p:pic>
        <p:nvPicPr>
          <p:cNvPr id="20484" name="Picture 4" descr="Trench Layer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3733800"/>
            <a:ext cx="3886200" cy="2743200"/>
          </a:xfrm>
          <a:prstGeom prst="rect">
            <a:avLst/>
          </a:prstGeom>
          <a:noFill/>
        </p:spPr>
      </p:pic>
      <p:pic>
        <p:nvPicPr>
          <p:cNvPr id="20486" name="Picture 6" descr="Apple Trench layering... - Benzone Kennedy F. Sepe Agri- vlog | Faceboo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1449565" y="3122436"/>
            <a:ext cx="2739671" cy="39624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400</Words>
  <Application>Microsoft Office PowerPoint</Application>
  <PresentationFormat>On-screen Show (4:3)</PresentationFormat>
  <Paragraphs>42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ASEXUAL REPRODUCTION</vt:lpstr>
      <vt:lpstr>Layering </vt:lpstr>
      <vt:lpstr>Types of layering</vt:lpstr>
      <vt:lpstr> Simple layering </vt:lpstr>
      <vt:lpstr>Slide 5</vt:lpstr>
      <vt:lpstr>Serpentine layering</vt:lpstr>
      <vt:lpstr>Slide 7</vt:lpstr>
      <vt:lpstr> Trench Layering </vt:lpstr>
      <vt:lpstr>Slide 9</vt:lpstr>
      <vt:lpstr> Air layering </vt:lpstr>
      <vt:lpstr>Slide 11</vt:lpstr>
      <vt:lpstr>Slide 12</vt:lpstr>
      <vt:lpstr> Mound/ Stool layering </vt:lpstr>
      <vt:lpstr>Slide 14</vt:lpstr>
      <vt:lpstr>Slide 15</vt:lpstr>
      <vt:lpstr>Slide 16</vt:lpstr>
      <vt:lpstr> Tip layering 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ASEXUAL REPRODUCTION</dc:title>
  <dc:creator>dell</dc:creator>
  <cp:lastModifiedBy>dell</cp:lastModifiedBy>
  <cp:revision>13</cp:revision>
  <dcterms:created xsi:type="dcterms:W3CDTF">2006-08-16T00:00:00Z</dcterms:created>
  <dcterms:modified xsi:type="dcterms:W3CDTF">2021-12-05T18:32:38Z</dcterms:modified>
</cp:coreProperties>
</file>