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1121879"/>
            <a:ext cx="6857280" cy="2387771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3601819"/>
            <a:ext cx="6857280" cy="1656174"/>
          </a:xfrm>
        </p:spPr>
        <p:txBody>
          <a:bodyPr/>
          <a:lstStyle>
            <a:lvl1pPr marL="0" indent="0" algn="ctr">
              <a:buNone/>
              <a:defRPr sz="2200"/>
            </a:lvl1pPr>
            <a:lvl2pPr marL="414726" indent="0" algn="ctr">
              <a:buNone/>
              <a:defRPr sz="1800"/>
            </a:lvl2pPr>
            <a:lvl3pPr marL="829452" indent="0" algn="ctr">
              <a:buNone/>
              <a:defRPr sz="1600"/>
            </a:lvl3pPr>
            <a:lvl4pPr marL="1244178" indent="0" algn="ctr">
              <a:buNone/>
              <a:defRPr sz="1500"/>
            </a:lvl4pPr>
            <a:lvl5pPr marL="1658904" indent="0" algn="ctr">
              <a:buNone/>
              <a:defRPr sz="1500"/>
            </a:lvl5pPr>
            <a:lvl6pPr marL="2073631" indent="0" algn="ctr">
              <a:buNone/>
              <a:defRPr sz="1500"/>
            </a:lvl6pPr>
            <a:lvl7pPr marL="2488357" indent="0" algn="ctr">
              <a:buNone/>
              <a:defRPr sz="1500"/>
            </a:lvl7pPr>
            <a:lvl8pPr marL="2903083" indent="0" algn="ctr">
              <a:buNone/>
              <a:defRPr sz="1500"/>
            </a:lvl8pPr>
            <a:lvl9pPr marL="3317809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5440" y="273629"/>
            <a:ext cx="2054880" cy="53040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0720" cy="53040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709460"/>
            <a:ext cx="7886880" cy="285293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4589763"/>
            <a:ext cx="7886880" cy="1499197"/>
          </a:xfrm>
        </p:spPr>
        <p:txBody>
          <a:bodyPr/>
          <a:lstStyle>
            <a:lvl1pPr marL="0" indent="0">
              <a:buNone/>
              <a:defRPr sz="2200"/>
            </a:lvl1pPr>
            <a:lvl2pPr marL="414726" indent="0">
              <a:buNone/>
              <a:defRPr sz="1800"/>
            </a:lvl2pPr>
            <a:lvl3pPr marL="829452" indent="0">
              <a:buNone/>
              <a:defRPr sz="1600"/>
            </a:lvl3pPr>
            <a:lvl4pPr marL="1244178" indent="0">
              <a:buNone/>
              <a:defRPr sz="1500"/>
            </a:lvl4pPr>
            <a:lvl5pPr marL="1658904" indent="0">
              <a:buNone/>
              <a:defRPr sz="1500"/>
            </a:lvl5pPr>
            <a:lvl6pPr marL="2073631" indent="0">
              <a:buNone/>
              <a:defRPr sz="1500"/>
            </a:lvl6pPr>
            <a:lvl7pPr marL="2488357" indent="0">
              <a:buNone/>
              <a:defRPr sz="1500"/>
            </a:lvl7pPr>
            <a:lvl8pPr marL="2903083" indent="0">
              <a:buNone/>
              <a:defRPr sz="1500"/>
            </a:lvl8pPr>
            <a:lvl9pPr marL="3317809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208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800" y="1604329"/>
            <a:ext cx="404352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365798"/>
            <a:ext cx="7886880" cy="1324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680657"/>
            <a:ext cx="386928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2504424"/>
            <a:ext cx="386928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680657"/>
            <a:ext cx="388656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2504424"/>
            <a:ext cx="388656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7121" y="27364"/>
            <a:ext cx="889488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3840" cy="114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604329"/>
            <a:ext cx="8223840" cy="397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57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127680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6556321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6480" y="6247376"/>
            <a:ext cx="212544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ts val="129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ts val="103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ts val="77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121879"/>
            <a:ext cx="6019440" cy="2387771"/>
          </a:xfrm>
        </p:spPr>
        <p:txBody>
          <a:bodyPr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Lecture -12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HEIA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LEIA and LEISA and its techniques for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sustainability</a:t>
            </a:r>
            <a:endParaRPr lang="en-I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564571"/>
          </a:xfrm>
        </p:spPr>
        <p:txBody>
          <a:bodyPr/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Differences between HEIA and LEIA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05000" y="838200"/>
          <a:ext cx="6858000" cy="55921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3429000"/>
              </a:tblGrid>
              <a:tr h="305212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HEIA</a:t>
                      </a:r>
                      <a:endParaRPr lang="en-IN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LEIA</a:t>
                      </a:r>
                      <a:endParaRPr lang="en-IN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527184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Farming pattern depends heavily on external and chemical inputs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It relies on the optimal use of natural processes.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7184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Focus of agricultural development  &amp; research 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Focus is on the sustainability of farming system.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7184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There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is a great damage to the environment.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Environmentally sound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9156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rising costs of agricultural inputs have made farming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increasingly unprofitable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Greater emphasis ids on the long term sustenance &amp; balance between the profit &amp; livelihood.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9156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HEIA depends on the higher production &amp; profit.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Sustainable ecological practices depends on local agro –ecological conditions.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7184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Lack of diversity in the farming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practices.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Maintaining diversity.</a:t>
                      </a:r>
                    </a:p>
                    <a:p>
                      <a:endParaRPr lang="en-IN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7184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Under HEIA system soil quality deteriorates.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LEIA maintains a healthy soil.</a:t>
                      </a:r>
                    </a:p>
                  </a:txBody>
                  <a:tcPr/>
                </a:tc>
              </a:tr>
              <a:tr h="715381"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There is a lack of use of indigenous technologies.</a:t>
                      </a:r>
                      <a:endParaRPr lang="en-IN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Best use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indigenous</a:t>
                      </a:r>
                      <a:r>
                        <a:rPr lang="en-IN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technologies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 algn="ctr">
              <a:buNone/>
            </a:pPr>
            <a:r>
              <a:rPr lang="en-IN" sz="7200" dirty="0" smtClean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  <a:cs typeface="Times New Roman" pitchFamily="18" charset="0"/>
              </a:rPr>
              <a:t>Thank you</a:t>
            </a:r>
            <a:endParaRPr lang="en-IN" sz="4400" dirty="0">
              <a:solidFill>
                <a:schemeClr val="accent6">
                  <a:lumMod val="50000"/>
                </a:schemeClr>
              </a:solidFill>
              <a:latin typeface="Algerian" pitchFamily="8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Why sustainability</a:t>
            </a:r>
            <a:r>
              <a:rPr lang="en-IN" dirty="0" smtClean="0"/>
              <a:t>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4329"/>
            <a:ext cx="6699120" cy="397337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Man entered farming with the advancement of civilization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He learned to cultivate through trial and error and accumulated lots of traditional knowledge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This knowledge was transferred from generation to generation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When he realized that the land he cultivated had become unfertile after several years of repeated cultivation he shifted to new land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Now, with limited land availability such shifting was not possible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1140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High External Input Agriculture (HEIA)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89222"/>
            <a:ext cx="6775320" cy="397337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Limitation in per capita land availability is due to increasing population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confront this pressure of world population explosion we are compelled to join a revolution      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“Green revolution”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This revolution aims at</a:t>
            </a:r>
          </a:p>
          <a:p>
            <a:pPr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	- More harvest per unit area </a:t>
            </a:r>
          </a:p>
          <a:p>
            <a:pPr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	- Intensification of number of cultivation seasons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Green revolution practices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4329"/>
            <a:ext cx="6699120" cy="3973378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Use High yielding hybrid seeds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Susceptible to pests and diseases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Increased use of synthetic pesticides and herbicides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More use of nutrients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Improved irrigation facilities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Labour intensive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Mechanization of Agriculture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1140600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Advantages of HEIA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4329"/>
            <a:ext cx="6699120" cy="397337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Agricultural production could be rapidly increased to meet the demand for food for increasing population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Malnutrition problem was efficiently managed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New improved varieties gave yields within a short period of time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Mechanization solves the problem of labour shortage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Income and profit margins of the products were increased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Productivity of land increased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Increased market facilities for production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564571"/>
          </a:xfrm>
        </p:spPr>
        <p:txBody>
          <a:bodyPr/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Disadvantages of HEIA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6775320" cy="3973378"/>
          </a:xfrm>
        </p:spPr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Collapse of environmental balance due to lack of bio-diversity by planting a few cash crops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Increase in soil erosion due to constant furrowing by machinery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Dependence on imported machinery, chemical fertilizer, pesticides, hybrid seeds and other inputs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Extensive use of pesticides disturbed the natural mechanism of controlling pest and diseases as the artificial pesticides kill both pests and their natural enemies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Although the need for high capital investment, large scale farmers benefited while small scale farmers who were short of  capital ran into debt.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Use of artificial agro-chemicals adversely affected the soil pH, CEC, soil structure, soil texture and soil organisms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Traditional varieties of seeds and their genetic resources faced extinction due to introduction of hybrid varieties.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Low External Input Agriculture (LEIA)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is defined as a production activity that uses synthetic fertilizers or other agro-chemicals below rates commonly recommended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does not mean elimination of these materials but yields are maintained by greater emphasis on cultural practices, IPM and utilization of on-farm resources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includes maximum utilization of local resource with less dependency on external inputs for agricultural production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3629"/>
            <a:ext cx="6775320" cy="1140600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Low External Input and Sustainable Agriculture (LEISA)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relies mostly on the inputs from local farm, village or region and deliberate action is taken to ensure sustainability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objective of LEISA is to maintain the agricultural production at an optimum level using less external inputs in eco-friendly environment</a:t>
            </a:r>
          </a:p>
          <a:p>
            <a:pPr algn="just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3629"/>
            <a:ext cx="6622920" cy="1140600"/>
          </a:xfrm>
        </p:spPr>
        <p:txBody>
          <a:bodyPr/>
          <a:lstStyle/>
          <a:p>
            <a:r>
              <a:rPr lang="en-IN" dirty="0" smtClean="0"/>
              <a:t>Factors affecting LEISA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r>
              <a:rPr lang="en-IN" dirty="0" smtClean="0"/>
              <a:t>Maintaining a living soil</a:t>
            </a:r>
          </a:p>
          <a:p>
            <a:r>
              <a:rPr lang="en-IN" dirty="0" smtClean="0"/>
              <a:t>Creating Bio-diversity</a:t>
            </a:r>
          </a:p>
          <a:p>
            <a:r>
              <a:rPr lang="en-IN" dirty="0" smtClean="0"/>
              <a:t>Recycling of resources</a:t>
            </a:r>
          </a:p>
          <a:p>
            <a:r>
              <a:rPr lang="en-IN" dirty="0" smtClean="0"/>
              <a:t>Natural pest management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425</TotalTime>
  <Words>603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Theme5</vt:lpstr>
      <vt:lpstr>Lecture -12   HEIA, LEIA and LEISA and its techniques for sustainability</vt:lpstr>
      <vt:lpstr>Why sustainability?</vt:lpstr>
      <vt:lpstr>High External Input Agriculture (HEIA)</vt:lpstr>
      <vt:lpstr>Green revolution practices</vt:lpstr>
      <vt:lpstr>Advantages of HEIA</vt:lpstr>
      <vt:lpstr>Disadvantages of HEIA</vt:lpstr>
      <vt:lpstr>Low External Input Agriculture (LEIA)</vt:lpstr>
      <vt:lpstr>Low External Input and Sustainable Agriculture (LEISA)</vt:lpstr>
      <vt:lpstr>Factors affecting LEISA</vt:lpstr>
      <vt:lpstr>Differences between HEIA and LEIA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Strategies for sustainability</dc:title>
  <dc:creator>Sagar</dc:creator>
  <cp:lastModifiedBy>USER-Roja</cp:lastModifiedBy>
  <cp:revision>25</cp:revision>
  <dcterms:created xsi:type="dcterms:W3CDTF">2006-08-16T00:00:00Z</dcterms:created>
  <dcterms:modified xsi:type="dcterms:W3CDTF">2020-04-14T13:18:24Z</dcterms:modified>
</cp:coreProperties>
</file>