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70" r:id="rId5"/>
    <p:sldId id="271" r:id="rId6"/>
    <p:sldId id="272" r:id="rId7"/>
    <p:sldId id="258" r:id="rId8"/>
    <p:sldId id="259" r:id="rId9"/>
    <p:sldId id="268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6" d="100"/>
          <a:sy n="46" d="100"/>
        </p:scale>
        <p:origin x="-2064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360" y="1121879"/>
            <a:ext cx="6857280" cy="2387771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360" y="3601819"/>
            <a:ext cx="6857280" cy="1656174"/>
          </a:xfrm>
        </p:spPr>
        <p:txBody>
          <a:bodyPr/>
          <a:lstStyle>
            <a:lvl1pPr marL="0" indent="0" algn="ctr">
              <a:buNone/>
              <a:defRPr sz="2200"/>
            </a:lvl1pPr>
            <a:lvl2pPr marL="414726" indent="0" algn="ctr">
              <a:buNone/>
              <a:defRPr sz="1800"/>
            </a:lvl2pPr>
            <a:lvl3pPr marL="829452" indent="0" algn="ctr">
              <a:buNone/>
              <a:defRPr sz="1600"/>
            </a:lvl3pPr>
            <a:lvl4pPr marL="1244178" indent="0" algn="ctr">
              <a:buNone/>
              <a:defRPr sz="1500"/>
            </a:lvl4pPr>
            <a:lvl5pPr marL="1658904" indent="0" algn="ctr">
              <a:buNone/>
              <a:defRPr sz="1500"/>
            </a:lvl5pPr>
            <a:lvl6pPr marL="2073631" indent="0" algn="ctr">
              <a:buNone/>
              <a:defRPr sz="1500"/>
            </a:lvl6pPr>
            <a:lvl7pPr marL="2488357" indent="0" algn="ctr">
              <a:buNone/>
              <a:defRPr sz="1500"/>
            </a:lvl7pPr>
            <a:lvl8pPr marL="2903083" indent="0" algn="ctr">
              <a:buNone/>
              <a:defRPr sz="1500"/>
            </a:lvl8pPr>
            <a:lvl9pPr marL="3317809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5440" y="273629"/>
            <a:ext cx="2054880" cy="53040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0720" cy="53040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21" y="1709460"/>
            <a:ext cx="7886880" cy="2852939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521" y="4589763"/>
            <a:ext cx="7886880" cy="1499197"/>
          </a:xfrm>
        </p:spPr>
        <p:txBody>
          <a:bodyPr/>
          <a:lstStyle>
            <a:lvl1pPr marL="0" indent="0">
              <a:buNone/>
              <a:defRPr sz="2200"/>
            </a:lvl1pPr>
            <a:lvl2pPr marL="414726" indent="0">
              <a:buNone/>
              <a:defRPr sz="1800"/>
            </a:lvl2pPr>
            <a:lvl3pPr marL="829452" indent="0">
              <a:buNone/>
              <a:defRPr sz="1600"/>
            </a:lvl3pPr>
            <a:lvl4pPr marL="1244178" indent="0">
              <a:buNone/>
              <a:defRPr sz="1500"/>
            </a:lvl4pPr>
            <a:lvl5pPr marL="1658904" indent="0">
              <a:buNone/>
              <a:defRPr sz="1500"/>
            </a:lvl5pPr>
            <a:lvl6pPr marL="2073631" indent="0">
              <a:buNone/>
              <a:defRPr sz="1500"/>
            </a:lvl6pPr>
            <a:lvl7pPr marL="2488357" indent="0">
              <a:buNone/>
              <a:defRPr sz="1500"/>
            </a:lvl7pPr>
            <a:lvl8pPr marL="2903083" indent="0">
              <a:buNone/>
              <a:defRPr sz="1500"/>
            </a:lvl8pPr>
            <a:lvl9pPr marL="3317809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604329"/>
            <a:ext cx="4042080" cy="39733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800" y="1604329"/>
            <a:ext cx="4043520" cy="39733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1" y="365798"/>
            <a:ext cx="7886880" cy="13249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280" y="1680657"/>
            <a:ext cx="3869280" cy="82376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80" y="2504424"/>
            <a:ext cx="3869280" cy="3685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600" y="1680657"/>
            <a:ext cx="3886560" cy="82376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600" y="2504424"/>
            <a:ext cx="3886560" cy="3685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456528"/>
            <a:ext cx="2949120" cy="1601448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00" y="987944"/>
            <a:ext cx="4628160" cy="487347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2057977"/>
            <a:ext cx="2949120" cy="381064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77121" y="27364"/>
            <a:ext cx="889488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6480" y="273629"/>
            <a:ext cx="8223840" cy="114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0" y="1604329"/>
            <a:ext cx="8223840" cy="3973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579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127680" y="6247376"/>
            <a:ext cx="289440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6556321" y="6247376"/>
            <a:ext cx="289440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56480" y="6247376"/>
            <a:ext cx="2125440" cy="46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2pPr>
      <a:lvl3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3pPr>
      <a:lvl4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4pPr>
      <a:lvl5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5pPr>
      <a:lvl6pPr marL="2280994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6pPr>
      <a:lvl7pPr marL="2695720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7pPr>
      <a:lvl8pPr marL="3110446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8pPr>
      <a:lvl9pPr marL="3525172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9pPr>
    </p:titleStyle>
    <p:bodyStyle>
      <a:lvl1pPr marL="311045" indent="-311045" algn="l" defTabSz="407526" rtl="0" eaLnBrk="1" fontAlgn="base" hangingPunct="1">
        <a:lnSpc>
          <a:spcPct val="93000"/>
        </a:lnSpc>
        <a:spcBef>
          <a:spcPts val="129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</a:defRPr>
      </a:lvl1pPr>
      <a:lvl2pPr marL="673930" indent="-259204" algn="l" defTabSz="407526" rtl="0" eaLnBrk="1" fontAlgn="base" hangingPunct="1">
        <a:lnSpc>
          <a:spcPct val="93000"/>
        </a:lnSpc>
        <a:spcBef>
          <a:spcPts val="103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500" kern="1200">
          <a:solidFill>
            <a:srgbClr val="000000"/>
          </a:solidFill>
          <a:latin typeface="+mn-lt"/>
          <a:ea typeface="+mn-ea"/>
          <a:cs typeface="+mn-cs"/>
        </a:defRPr>
      </a:lvl2pPr>
      <a:lvl3pPr marL="1036815" indent="-207363" algn="l" defTabSz="407526" rtl="0" eaLnBrk="1" fontAlgn="base" hangingPunct="1">
        <a:lnSpc>
          <a:spcPct val="93000"/>
        </a:lnSpc>
        <a:spcBef>
          <a:spcPts val="77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451541" indent="-207363" algn="l" defTabSz="407526" rtl="0" eaLnBrk="1" fontAlgn="base" hangingPunct="1">
        <a:lnSpc>
          <a:spcPct val="93000"/>
        </a:lnSpc>
        <a:spcBef>
          <a:spcPts val="52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1866268" indent="-207363" algn="l" defTabSz="407526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720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446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525172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121879"/>
            <a:ext cx="6248040" cy="4516921"/>
          </a:xfrm>
        </p:spPr>
        <p:txBody>
          <a:bodyPr/>
          <a:lstStyle/>
          <a:p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Lecture-13</a:t>
            </a:r>
            <a:br>
              <a:rPr lang="en-IN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Integrated </a:t>
            </a: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Farming </a:t>
            </a:r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System-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historical background, objectives and characteristics, components of IFS and its advantages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pPr algn="ctr">
              <a:buNone/>
            </a:pPr>
            <a:r>
              <a:rPr lang="en-IN" sz="54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Thank You</a:t>
            </a:r>
            <a:endParaRPr lang="en-IN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23840" cy="640771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efinition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066800"/>
            <a:ext cx="6851520" cy="4510907"/>
          </a:xfrm>
        </p:spPr>
        <p:txBody>
          <a:bodyPr/>
          <a:lstStyle/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It is defined as a new type of system in which multiple agricultural productions and development are guided, organized and managed in the light of ecological-economic principles and by using the system engineering approach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IFS works as a system of systems. It ensures that waste from one firm become a resource for another firm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0"/>
            <a:ext cx="6699120" cy="716971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Objectives 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066800"/>
            <a:ext cx="7080120" cy="5029200"/>
          </a:xfrm>
        </p:spPr>
        <p:txBody>
          <a:bodyPr/>
          <a:lstStyle/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identify existing farming systems in specific areas and access their relative viability</a:t>
            </a:r>
          </a:p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formulate farming system models involving main and allied enterprises for different 	farming situations.</a:t>
            </a:r>
          </a:p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ensure optional utilization and conservation of available resources and effective 	recycling of farm residues within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system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raise overall profitability of farm household by complementing main/allied enterprises 	with other.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457200"/>
            <a:ext cx="6775320" cy="5120507"/>
          </a:xfrm>
        </p:spPr>
        <p:txBody>
          <a:bodyPr/>
          <a:lstStyle/>
          <a:p>
            <a:pPr algn="just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Goals of IFS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Provide a steady and stable income rejuvenation/amelioration of the system’s productivity and</a:t>
            </a:r>
          </a:p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Achieve agro-ecological equilibrium through the reduction in the build-up of pests and diseases, through natural cropping system management and the reduction in the use of chemicals (in-organic fertilizers and pesticides).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3629"/>
            <a:ext cx="6546720" cy="716971"/>
          </a:xfrm>
        </p:spPr>
        <p:txBody>
          <a:bodyPr/>
          <a:lstStyle/>
          <a:p>
            <a:r>
              <a:rPr lang="en-US" b="1" dirty="0" smtClean="0"/>
              <a:t>Advantages of IFS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14400"/>
            <a:ext cx="6699120" cy="466330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Productivity</a:t>
            </a:r>
          </a:p>
          <a:p>
            <a:pPr marL="514350" indent="-514350">
              <a:buAutoNum type="arabicPeriod"/>
            </a:pPr>
            <a:r>
              <a:rPr lang="en-US" dirty="0" smtClean="0"/>
              <a:t>Profitability</a:t>
            </a:r>
          </a:p>
          <a:p>
            <a:pPr marL="514350" indent="-514350">
              <a:buAutoNum type="arabicPeriod"/>
            </a:pPr>
            <a:r>
              <a:rPr lang="en-US" dirty="0" smtClean="0"/>
              <a:t>Potentiality </a:t>
            </a:r>
          </a:p>
          <a:p>
            <a:pPr marL="514350" indent="-514350">
              <a:buAutoNum type="arabicPeriod"/>
            </a:pPr>
            <a:r>
              <a:rPr lang="en-US" dirty="0" smtClean="0"/>
              <a:t> balanced food</a:t>
            </a:r>
          </a:p>
          <a:p>
            <a:pPr marL="514350" indent="-514350">
              <a:buAutoNum type="arabicPeriod"/>
            </a:pPr>
            <a:r>
              <a:rPr lang="en-US" dirty="0" smtClean="0"/>
              <a:t>Environmental safety</a:t>
            </a:r>
          </a:p>
          <a:p>
            <a:pPr marL="514350" indent="-514350">
              <a:buAutoNum type="arabicPeriod"/>
            </a:pPr>
            <a:r>
              <a:rPr lang="en-US" dirty="0" smtClean="0"/>
              <a:t>Recycling</a:t>
            </a:r>
          </a:p>
          <a:p>
            <a:pPr marL="514350" indent="-514350">
              <a:buAutoNum type="arabicPeriod"/>
            </a:pPr>
            <a:r>
              <a:rPr lang="en-US" dirty="0" smtClean="0"/>
              <a:t>Income round the years</a:t>
            </a:r>
          </a:p>
          <a:p>
            <a:pPr marL="514350" indent="-514350">
              <a:buAutoNum type="arabicPeriod"/>
            </a:pPr>
            <a:r>
              <a:rPr lang="en-US" dirty="0" smtClean="0"/>
              <a:t>Adoption of new technologies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57200"/>
            <a:ext cx="6699120" cy="5120507"/>
          </a:xfrm>
        </p:spPr>
        <p:txBody>
          <a:bodyPr/>
          <a:lstStyle/>
          <a:p>
            <a:pPr marL="514350" indent="-514350">
              <a:buNone/>
            </a:pPr>
            <a:r>
              <a:rPr lang="en-US" dirty="0" smtClean="0"/>
              <a:t>9. Meeting </a:t>
            </a:r>
            <a:r>
              <a:rPr lang="en-US" dirty="0" smtClean="0"/>
              <a:t>fodder </a:t>
            </a:r>
            <a:r>
              <a:rPr lang="en-US" dirty="0" smtClean="0"/>
              <a:t>crisis</a:t>
            </a:r>
          </a:p>
          <a:p>
            <a:pPr marL="514350" indent="-514350">
              <a:buNone/>
            </a:pPr>
            <a:r>
              <a:rPr lang="en-US" dirty="0" smtClean="0"/>
              <a:t>10. </a:t>
            </a:r>
            <a:r>
              <a:rPr lang="en-US" dirty="0" err="1" smtClean="0"/>
              <a:t>Meteing</a:t>
            </a:r>
            <a:r>
              <a:rPr lang="en-US" dirty="0" smtClean="0"/>
              <a:t> </a:t>
            </a:r>
            <a:r>
              <a:rPr lang="en-US" dirty="0" smtClean="0"/>
              <a:t>timber and fuel </a:t>
            </a:r>
            <a:r>
              <a:rPr lang="en-US" dirty="0" smtClean="0"/>
              <a:t>crisis</a:t>
            </a:r>
          </a:p>
          <a:p>
            <a:pPr marL="514350" indent="-514350">
              <a:buNone/>
            </a:pPr>
            <a:r>
              <a:rPr lang="en-US" dirty="0" smtClean="0"/>
              <a:t>11. Employment generation</a:t>
            </a:r>
          </a:p>
          <a:p>
            <a:pPr>
              <a:buNone/>
            </a:pPr>
            <a:r>
              <a:rPr lang="en-US" dirty="0" smtClean="0"/>
              <a:t>12. Agro- industries</a:t>
            </a:r>
          </a:p>
          <a:p>
            <a:pPr>
              <a:buNone/>
            </a:pPr>
            <a:r>
              <a:rPr lang="en-US" dirty="0" smtClean="0"/>
              <a:t>13. Increasing input efficiency</a:t>
            </a:r>
          </a:p>
          <a:p>
            <a:pPr>
              <a:buNone/>
            </a:pPr>
            <a:r>
              <a:rPr lang="en-US" dirty="0" smtClean="0"/>
              <a:t>14. Increasing standard of living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629"/>
            <a:ext cx="6699120" cy="1140600"/>
          </a:xfrm>
        </p:spPr>
        <p:txBody>
          <a:bodyPr/>
          <a:lstStyle/>
          <a:p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Mixed farming </a:t>
            </a:r>
            <a:r>
              <a:rPr lang="en-IN" sz="3200" b="1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 Farming system</a:t>
            </a:r>
            <a:endParaRPr lang="en-I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4329"/>
            <a:ext cx="6699120" cy="3973378"/>
          </a:xfrm>
        </p:spPr>
        <p:txBody>
          <a:bodyPr/>
          <a:lstStyle/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Subsistence is important objective of mixed farming while higher productivity without altering ecological balance is important in farming systems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629"/>
            <a:ext cx="6699120" cy="1140600"/>
          </a:xfrm>
        </p:spPr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Components of Integrated Farming system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5105400"/>
            <a:ext cx="6394320" cy="609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Crop component- cereals, pulses, oilseeds etc.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Animal component- Cattle, goat, sheep etc.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Homestead farming- Bio-gas, grinding and splitting of pulses etc.</a:t>
            </a:r>
            <a:r>
              <a:rPr lang="en-IN" dirty="0" smtClean="0"/>
              <a:t>  </a:t>
            </a:r>
            <a:endParaRPr lang="en-IN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05000" y="1524000"/>
          <a:ext cx="6705600" cy="335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52800"/>
                <a:gridCol w="3352800"/>
              </a:tblGrid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Agriculture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Kitchen garden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Fish farming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Poultry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Horticulture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Fodder production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Duck rearing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Goat rearing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Forestry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Nursery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Pigeon rearing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Sheep rearing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Mushroom cultivation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Seed production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Sericulture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Piggery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Azolla</a:t>
                      </a:r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 rearing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Vermiculture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1940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Diary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latin typeface="Times New Roman" pitchFamily="18" charset="0"/>
                          <a:cs typeface="Times New Roman" pitchFamily="18" charset="0"/>
                        </a:rPr>
                        <a:t>Bio-gas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629"/>
            <a:ext cx="6699120" cy="1140600"/>
          </a:xfrm>
        </p:spPr>
        <p:txBody>
          <a:bodyPr/>
          <a:lstStyle/>
          <a:p>
            <a:r>
              <a:rPr lang="en-IN" dirty="0" smtClean="0"/>
              <a:t>How to select an enterprise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4329"/>
            <a:ext cx="6775320" cy="3973378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Soil and climatic features of an area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Social status of the family and social customs in the locality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Economical condition of farmer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Economics of proposed IFS and credit facilities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Farmer’s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manegerial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skills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Household demand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Institutional infrastructure and technological know how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Market facilities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Noto Sans CJK SC Regular"/>
        <a:cs typeface="Noto Sans CJK SC Regular"/>
      </a:majorFont>
      <a:minorFont>
        <a:latin typeface="Arial"/>
        <a:ea typeface="Noto Sans CJK SC Regular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Theme5</Template>
  <TotalTime>239</TotalTime>
  <Words>319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Theme5</vt:lpstr>
      <vt:lpstr>  Lecture-13   Integrated Farming System- historical background, objectives and characteristics, components of IFS and its advantages</vt:lpstr>
      <vt:lpstr>Definition</vt:lpstr>
      <vt:lpstr>Objectives </vt:lpstr>
      <vt:lpstr>Slide 4</vt:lpstr>
      <vt:lpstr>Advantages of IFS </vt:lpstr>
      <vt:lpstr>Slide 6</vt:lpstr>
      <vt:lpstr>Mixed farming vs Farming system</vt:lpstr>
      <vt:lpstr>Components of Integrated Farming system</vt:lpstr>
      <vt:lpstr>How to select an enterprise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Farming System</dc:title>
  <dc:creator>Sagar</dc:creator>
  <cp:lastModifiedBy>USER-Roja</cp:lastModifiedBy>
  <cp:revision>22</cp:revision>
  <dcterms:created xsi:type="dcterms:W3CDTF">2006-08-16T00:00:00Z</dcterms:created>
  <dcterms:modified xsi:type="dcterms:W3CDTF">2020-04-14T13:57:38Z</dcterms:modified>
</cp:coreProperties>
</file>