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0" r:id="rId6"/>
    <p:sldId id="271" r:id="rId7"/>
    <p:sldId id="272" r:id="rId8"/>
    <p:sldId id="273" r:id="rId9"/>
    <p:sldId id="274" r:id="rId10"/>
    <p:sldId id="27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360" y="1121879"/>
            <a:ext cx="6857280" cy="2387771"/>
          </a:xfrm>
        </p:spPr>
        <p:txBody>
          <a:bodyPr anchor="b"/>
          <a:lstStyle>
            <a:lvl1pPr algn="ctr">
              <a:defRPr sz="5400"/>
            </a:lvl1pPr>
          </a:lstStyle>
          <a:p>
            <a:r>
              <a:rPr lang="en-US" smtClean="0"/>
              <a:t>Click to edit Master title style</a:t>
            </a:r>
            <a:endParaRPr lang="en-IN"/>
          </a:p>
        </p:txBody>
      </p:sp>
      <p:sp>
        <p:nvSpPr>
          <p:cNvPr id="3" name="Subtitle 2"/>
          <p:cNvSpPr>
            <a:spLocks noGrp="1"/>
          </p:cNvSpPr>
          <p:nvPr>
            <p:ph type="subTitle" idx="1"/>
          </p:nvPr>
        </p:nvSpPr>
        <p:spPr>
          <a:xfrm>
            <a:off x="1143360" y="3601819"/>
            <a:ext cx="6857280" cy="1656174"/>
          </a:xfrm>
        </p:spPr>
        <p:txBody>
          <a:bodyPr/>
          <a:lstStyle>
            <a:lvl1pPr marL="0" indent="0" algn="ctr">
              <a:buNone/>
              <a:defRPr sz="2200"/>
            </a:lvl1pPr>
            <a:lvl2pPr marL="414726" indent="0" algn="ctr">
              <a:buNone/>
              <a:defRPr sz="1800"/>
            </a:lvl2pPr>
            <a:lvl3pPr marL="829452" indent="0" algn="ctr">
              <a:buNone/>
              <a:defRPr sz="1600"/>
            </a:lvl3pPr>
            <a:lvl4pPr marL="1244178" indent="0" algn="ctr">
              <a:buNone/>
              <a:defRPr sz="1500"/>
            </a:lvl4pPr>
            <a:lvl5pPr marL="1658904" indent="0" algn="ctr">
              <a:buNone/>
              <a:defRPr sz="1500"/>
            </a:lvl5pPr>
            <a:lvl6pPr marL="2073631" indent="0" algn="ctr">
              <a:buNone/>
              <a:defRPr sz="1500"/>
            </a:lvl6pPr>
            <a:lvl7pPr marL="2488357" indent="0" algn="ctr">
              <a:buNone/>
              <a:defRPr sz="1500"/>
            </a:lvl7pPr>
            <a:lvl8pPr marL="2903083" indent="0" algn="ctr">
              <a:buNone/>
              <a:defRPr sz="1500"/>
            </a:lvl8pPr>
            <a:lvl9pPr marL="3317809" indent="0" algn="ctr">
              <a:buNone/>
              <a:defRPr sz="15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521" y="1709460"/>
            <a:ext cx="7886880" cy="2852939"/>
          </a:xfrm>
        </p:spPr>
        <p:txBody>
          <a:bodyPr anchor="b"/>
          <a:lstStyle>
            <a:lvl1pPr>
              <a:defRPr sz="5400"/>
            </a:lvl1pPr>
          </a:lstStyle>
          <a:p>
            <a:r>
              <a:rPr lang="en-US" smtClean="0"/>
              <a:t>Click to edit Master title style</a:t>
            </a:r>
            <a:endParaRPr lang="en-IN"/>
          </a:p>
        </p:txBody>
      </p:sp>
      <p:sp>
        <p:nvSpPr>
          <p:cNvPr id="3" name="Text Placeholder 2"/>
          <p:cNvSpPr>
            <a:spLocks noGrp="1"/>
          </p:cNvSpPr>
          <p:nvPr>
            <p:ph type="body" idx="1"/>
          </p:nvPr>
        </p:nvSpPr>
        <p:spPr>
          <a:xfrm>
            <a:off x="623521" y="4589763"/>
            <a:ext cx="7886880" cy="1499197"/>
          </a:xfrm>
        </p:spPr>
        <p:txBody>
          <a:bodyPr/>
          <a:lstStyle>
            <a:lvl1pPr marL="0" indent="0">
              <a:buNone/>
              <a:defRPr sz="2200"/>
            </a:lvl1pPr>
            <a:lvl2pPr marL="414726" indent="0">
              <a:buNone/>
              <a:defRPr sz="1800"/>
            </a:lvl2pPr>
            <a:lvl3pPr marL="829452" indent="0">
              <a:buNone/>
              <a:defRPr sz="1600"/>
            </a:lvl3pPr>
            <a:lvl4pPr marL="1244178" indent="0">
              <a:buNone/>
              <a:defRPr sz="1500"/>
            </a:lvl4pPr>
            <a:lvl5pPr marL="1658904" indent="0">
              <a:buNone/>
              <a:defRPr sz="1500"/>
            </a:lvl5pPr>
            <a:lvl6pPr marL="2073631" indent="0">
              <a:buNone/>
              <a:defRPr sz="1500"/>
            </a:lvl6pPr>
            <a:lvl7pPr marL="2488357" indent="0">
              <a:buNone/>
              <a:defRPr sz="1500"/>
            </a:lvl7pPr>
            <a:lvl8pPr marL="2903083" indent="0">
              <a:buNone/>
              <a:defRPr sz="1500"/>
            </a:lvl8pPr>
            <a:lvl9pPr marL="3317809" indent="0">
              <a:buNone/>
              <a:defRPr sz="15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6480" y="1604329"/>
            <a:ext cx="404208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36800" y="1604329"/>
            <a:ext cx="404352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281" y="365798"/>
            <a:ext cx="7886880" cy="1324939"/>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280" y="1680657"/>
            <a:ext cx="386928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629280" y="2504424"/>
            <a:ext cx="386928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600" y="1680657"/>
            <a:ext cx="388656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29600" y="2504424"/>
            <a:ext cx="388656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8" name="Rectangle 5"/>
          <p:cNvSpPr>
            <a:spLocks noGrp="1" noChangeArrowheads="1"/>
          </p:cNvSpPr>
          <p:nvPr>
            <p:ph type="ftr" idx="11"/>
          </p:nvPr>
        </p:nvSpPr>
        <p:spPr>
          <a:ln/>
        </p:spPr>
        <p:txBody>
          <a:bodyPr/>
          <a:lstStyle>
            <a:lvl1pPr>
              <a:defRPr/>
            </a:lvl1pPr>
          </a:lstStyle>
          <a:p>
            <a:endParaRPr lang="en-US"/>
          </a:p>
        </p:txBody>
      </p:sp>
      <p:sp>
        <p:nvSpPr>
          <p:cNvPr id="9"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4" name="Rectangle 5"/>
          <p:cNvSpPr>
            <a:spLocks noGrp="1" noChangeArrowheads="1"/>
          </p:cNvSpPr>
          <p:nvPr>
            <p:ph type="ftr" idx="11"/>
          </p:nvPr>
        </p:nvSpPr>
        <p:spPr>
          <a:ln/>
        </p:spPr>
        <p:txBody>
          <a:bodyPr/>
          <a:lstStyle>
            <a:lvl1pPr>
              <a:defRPr/>
            </a:lvl1pPr>
          </a:lstStyle>
          <a:p>
            <a:endParaRPr lang="en-US"/>
          </a:p>
        </p:txBody>
      </p:sp>
      <p:sp>
        <p:nvSpPr>
          <p:cNvPr id="5"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3" name="Rectangle 5"/>
          <p:cNvSpPr>
            <a:spLocks noGrp="1" noChangeArrowheads="1"/>
          </p:cNvSpPr>
          <p:nvPr>
            <p:ph type="ftr" idx="11"/>
          </p:nvPr>
        </p:nvSpPr>
        <p:spPr>
          <a:ln/>
        </p:spPr>
        <p:txBody>
          <a:bodyPr/>
          <a:lstStyle>
            <a:lvl1pPr>
              <a:defRPr/>
            </a:lvl1pPr>
          </a:lstStyle>
          <a:p>
            <a:endParaRPr lang="en-US"/>
          </a:p>
        </p:txBody>
      </p:sp>
      <p:sp>
        <p:nvSpPr>
          <p:cNvPr id="4"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Content Placeholder 2"/>
          <p:cNvSpPr>
            <a:spLocks noGrp="1"/>
          </p:cNvSpPr>
          <p:nvPr>
            <p:ph idx="1"/>
          </p:nvPr>
        </p:nvSpPr>
        <p:spPr>
          <a:xfrm>
            <a:off x="3888000" y="987944"/>
            <a:ext cx="4628160" cy="4873472"/>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Picture Placeholder 2"/>
          <p:cNvSpPr>
            <a:spLocks noGrp="1"/>
          </p:cNvSpPr>
          <p:nvPr>
            <p:ph type="pic" idx="1"/>
          </p:nvPr>
        </p:nvSpPr>
        <p:spPr>
          <a:xfrm>
            <a:off x="3888000" y="987944"/>
            <a:ext cx="4628160" cy="487347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IN" noProof="0" smtClean="0"/>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4/16/2020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fld id="{1D8BD707-D9CF-40AE-B4C6-C98DA3205C09}" type="datetimeFigureOut">
              <a:rPr lang="en-US" smtClean="0"/>
              <a:pPr/>
              <a:t>4/16/2020</a:t>
            </a:fld>
            <a:endParaRPr lang="en-US"/>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endParaRPr lang="en-US"/>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6" charset="0"/>
        <a:defRPr sz="4000" kern="12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6" charset="0"/>
        <a:buChar char="•"/>
        <a:defRPr sz="2900" kern="12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6" charset="0"/>
        <a:buChar char="–"/>
        <a:defRPr sz="2500" kern="12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6" charset="0"/>
        <a:buChar char="•"/>
        <a:defRPr sz="2200" kern="1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1121879"/>
            <a:ext cx="6019440" cy="2387771"/>
          </a:xfrm>
        </p:spPr>
        <p:txBody>
          <a:bodyPr/>
          <a:lstStyle/>
          <a:p>
            <a:r>
              <a:rPr lang="en-US" sz="4000" b="1" dirty="0" smtClean="0">
                <a:latin typeface="Times New Roman" pitchFamily="18" charset="0"/>
                <a:cs typeface="Times New Roman" pitchFamily="18" charset="0"/>
              </a:rPr>
              <a:t>Lecture -12</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HEIA, LEIA and LEISA and its techniques for sustainability</a:t>
            </a:r>
            <a:endParaRPr lang="en-IN"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04800"/>
            <a:ext cx="6775320" cy="5272907"/>
          </a:xfrm>
        </p:spPr>
        <p:txBody>
          <a:bodyPr/>
          <a:lstStyle/>
          <a:p>
            <a:pPr algn="just"/>
            <a:r>
              <a:rPr lang="en-US" sz="2800" dirty="0" smtClean="0">
                <a:latin typeface="Times New Roman" pitchFamily="18" charset="0"/>
                <a:cs typeface="Times New Roman" pitchFamily="18" charset="0"/>
              </a:rPr>
              <a:t>In the year 2000, Ministry of Commerce, Government of India has launched the NPOP. The following accreditation agencies are designated vide TRADE NOTICE (NO ORG/004/2001) date June13, 2001:</a:t>
            </a:r>
          </a:p>
          <a:p>
            <a:pPr algn="just">
              <a:buNone/>
            </a:pPr>
            <a:r>
              <a:rPr lang="en-US" sz="2800" dirty="0" smtClean="0">
                <a:latin typeface="Times New Roman" pitchFamily="18" charset="0"/>
                <a:cs typeface="Times New Roman" pitchFamily="18" charset="0"/>
              </a:rPr>
              <a:t>1. Agricultural and Processed Food Product Export Development Authority (APEDA)</a:t>
            </a:r>
          </a:p>
          <a:p>
            <a:pPr algn="just">
              <a:buNone/>
            </a:pPr>
            <a:r>
              <a:rPr lang="en-US" sz="2800" dirty="0" smtClean="0">
                <a:latin typeface="Times New Roman" pitchFamily="18" charset="0"/>
                <a:cs typeface="Times New Roman" pitchFamily="18" charset="0"/>
              </a:rPr>
              <a:t>2. Coffee Board</a:t>
            </a:r>
          </a:p>
          <a:p>
            <a:pPr algn="just">
              <a:buNone/>
            </a:pPr>
            <a:r>
              <a:rPr lang="en-US" sz="2800" dirty="0" smtClean="0">
                <a:latin typeface="Times New Roman" pitchFamily="18" charset="0"/>
                <a:cs typeface="Times New Roman" pitchFamily="18" charset="0"/>
              </a:rPr>
              <a:t>3. Spice Board</a:t>
            </a:r>
          </a:p>
          <a:p>
            <a:pPr algn="just">
              <a:buNone/>
            </a:pPr>
            <a:r>
              <a:rPr lang="en-US" sz="2800" dirty="0" smtClean="0">
                <a:latin typeface="Times New Roman" pitchFamily="18" charset="0"/>
                <a:cs typeface="Times New Roman" pitchFamily="18" charset="0"/>
              </a:rPr>
              <a:t>4. Tea Board</a:t>
            </a:r>
            <a:endParaRPr lang="en-US"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IN" dirty="0" smtClean="0"/>
          </a:p>
          <a:p>
            <a:pPr>
              <a:buNone/>
            </a:pPr>
            <a:endParaRPr lang="en-IN" dirty="0" smtClean="0"/>
          </a:p>
          <a:p>
            <a:pPr>
              <a:buNone/>
            </a:pPr>
            <a:endParaRPr lang="en-IN" dirty="0" smtClean="0"/>
          </a:p>
          <a:p>
            <a:pPr algn="ctr">
              <a:buNone/>
            </a:pPr>
            <a:r>
              <a:rPr lang="en-IN" sz="7200" dirty="0" smtClean="0">
                <a:solidFill>
                  <a:schemeClr val="accent6">
                    <a:lumMod val="50000"/>
                  </a:schemeClr>
                </a:solidFill>
                <a:latin typeface="Algerian" pitchFamily="82" charset="0"/>
                <a:cs typeface="Times New Roman" pitchFamily="18" charset="0"/>
              </a:rPr>
              <a:t>Thank you</a:t>
            </a:r>
            <a:endParaRPr lang="en-IN" sz="4400" dirty="0">
              <a:solidFill>
                <a:schemeClr val="accent6">
                  <a:lumMod val="50000"/>
                </a:schemeClr>
              </a:solidFill>
              <a:latin typeface="Algerian" pitchFamily="82"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buNone/>
            </a:pPr>
            <a:r>
              <a:rPr lang="en-US" dirty="0" smtClean="0"/>
              <a:t> </a:t>
            </a:r>
            <a:r>
              <a:rPr lang="en-US" sz="2800" dirty="0" smtClean="0">
                <a:latin typeface="Times New Roman" pitchFamily="18" charset="0"/>
                <a:cs typeface="Times New Roman" pitchFamily="18" charset="0"/>
              </a:rPr>
              <a:t>Organic </a:t>
            </a:r>
            <a:r>
              <a:rPr lang="en-US" sz="2800" dirty="0" smtClean="0">
                <a:latin typeface="Times New Roman" pitchFamily="18" charset="0"/>
                <a:cs typeface="Times New Roman" pitchFamily="18" charset="0"/>
              </a:rPr>
              <a:t>certification is a certification process for producers of organic food and other organic agricultural products. In general, any business directly involved in food production can be certified, including seed suppliers, farmers, food processors, retailers and restaurants. Requirements vary from country to country, and generally involve a set of production standards for growing, storage, processing, packaging and </a:t>
            </a:r>
            <a:r>
              <a:rPr lang="en-US" sz="2800" dirty="0" smtClean="0">
                <a:latin typeface="Times New Roman" pitchFamily="18" charset="0"/>
                <a:cs typeface="Times New Roman" pitchFamily="18" charset="0"/>
              </a:rPr>
              <a:t>shipping.</a:t>
            </a: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3629"/>
            <a:ext cx="6546720" cy="716971"/>
          </a:xfrm>
        </p:spPr>
        <p:txBody>
          <a:bodyPr/>
          <a:lstStyle/>
          <a:p>
            <a:r>
              <a:rPr lang="en-US" b="1" dirty="0" smtClean="0">
                <a:solidFill>
                  <a:srgbClr val="FF0000"/>
                </a:solidFill>
                <a:latin typeface="Times New Roman" pitchFamily="18" charset="0"/>
                <a:cs typeface="Times New Roman" pitchFamily="18" charset="0"/>
              </a:rPr>
              <a:t>Purpose of certification</a:t>
            </a:r>
            <a:r>
              <a:rPr lang="en-US" dirty="0" smtClean="0"/>
              <a:t/>
            </a:r>
            <a:br>
              <a:rPr lang="en-US" dirty="0" smtClean="0"/>
            </a:br>
            <a:endParaRPr lang="en-US" dirty="0"/>
          </a:p>
        </p:txBody>
      </p:sp>
      <p:sp>
        <p:nvSpPr>
          <p:cNvPr id="3" name="Content Placeholder 2"/>
          <p:cNvSpPr>
            <a:spLocks noGrp="1"/>
          </p:cNvSpPr>
          <p:nvPr>
            <p:ph idx="1"/>
          </p:nvPr>
        </p:nvSpPr>
        <p:spPr>
          <a:xfrm>
            <a:off x="1752600" y="685800"/>
            <a:ext cx="6927720" cy="4891907"/>
          </a:xfrm>
        </p:spPr>
        <p:txBody>
          <a:bodyPr/>
          <a:lstStyle/>
          <a:p>
            <a:pPr algn="just">
              <a:buFont typeface="Wingdings" pitchFamily="2" charset="2"/>
              <a:buChar char="Ø"/>
            </a:pPr>
            <a:r>
              <a:rPr lang="en-US" sz="2800" dirty="0" smtClean="0">
                <a:latin typeface="Times New Roman" pitchFamily="18" charset="0"/>
                <a:cs typeface="Times New Roman" pitchFamily="18" charset="0"/>
              </a:rPr>
              <a:t>Organic </a:t>
            </a:r>
            <a:r>
              <a:rPr lang="en-US" sz="2800" dirty="0" smtClean="0">
                <a:latin typeface="Times New Roman" pitchFamily="18" charset="0"/>
                <a:cs typeface="Times New Roman" pitchFamily="18" charset="0"/>
              </a:rPr>
              <a:t>certification addresses a growing worldwide demand for organic food</a:t>
            </a:r>
            <a:r>
              <a:rPr lang="en-US" sz="2800" dirty="0" smtClean="0">
                <a:latin typeface="Times New Roman" pitchFamily="18" charset="0"/>
                <a:cs typeface="Times New Roman" pitchFamily="18" charset="0"/>
              </a:rPr>
              <a:t>.</a:t>
            </a:r>
          </a:p>
          <a:p>
            <a:pPr algn="just">
              <a:buFont typeface="Wingdings" pitchFamily="2" charset="2"/>
              <a:buChar char="Ø"/>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It is intended to assure quality and prevent </a:t>
            </a:r>
            <a:r>
              <a:rPr lang="en-US" sz="2800" dirty="0" err="1" smtClean="0">
                <a:latin typeface="Times New Roman" pitchFamily="18" charset="0"/>
                <a:cs typeface="Times New Roman" pitchFamily="18" charset="0"/>
              </a:rPr>
              <a:t>fraud.For</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organic producers, certification identifies suppliers of products approved for use in certified operations. </a:t>
            </a:r>
            <a:endParaRPr lang="en-US" sz="2800" dirty="0" smtClean="0">
              <a:latin typeface="Times New Roman" pitchFamily="18" charset="0"/>
              <a:cs typeface="Times New Roman" pitchFamily="18" charset="0"/>
            </a:endParaRPr>
          </a:p>
          <a:p>
            <a:pPr algn="just">
              <a:buFont typeface="Wingdings" pitchFamily="2" charset="2"/>
              <a:buChar char="Ø"/>
            </a:pPr>
            <a:r>
              <a:rPr lang="en-US" sz="2800" dirty="0" smtClean="0">
                <a:latin typeface="Times New Roman" pitchFamily="18" charset="0"/>
                <a:cs typeface="Times New Roman" pitchFamily="18" charset="0"/>
              </a:rPr>
              <a:t>For </a:t>
            </a:r>
            <a:r>
              <a:rPr lang="en-US" sz="2800" dirty="0" smtClean="0">
                <a:latin typeface="Times New Roman" pitchFamily="18" charset="0"/>
                <a:cs typeface="Times New Roman" pitchFamily="18" charset="0"/>
              </a:rPr>
              <a:t>consumers, "certified organic" serves as a product assurance, similar to "low fat", "100% whole wheat", or "no artificial preservatives". Certification is essentially aimed at regulating and facilitating the sale of organic products to consumers. Individual certification bodies have their own service marks, which can act as branding to consumers.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3629"/>
            <a:ext cx="6775320" cy="716971"/>
          </a:xfrm>
        </p:spPr>
        <p:txBody>
          <a:bodyPr/>
          <a:lstStyle/>
          <a:p>
            <a:r>
              <a:rPr lang="en-US" sz="3200" b="1" dirty="0" smtClean="0">
                <a:solidFill>
                  <a:srgbClr val="FF0000"/>
                </a:solidFill>
                <a:latin typeface="Times New Roman" pitchFamily="18" charset="0"/>
                <a:cs typeface="Times New Roman" pitchFamily="18" charset="0"/>
              </a:rPr>
              <a:t>Third party certification process</a:t>
            </a:r>
            <a:r>
              <a:rPr lang="en-US" sz="3200" dirty="0" smtClean="0">
                <a:solidFill>
                  <a:srgbClr val="FF0000"/>
                </a:solidFill>
                <a:latin typeface="Times New Roman" pitchFamily="18" charset="0"/>
                <a:cs typeface="Times New Roman" pitchFamily="18" charset="0"/>
              </a:rPr>
              <a:t/>
            </a:r>
            <a:br>
              <a:rPr lang="en-US" sz="3200" dirty="0" smtClean="0">
                <a:solidFill>
                  <a:srgbClr val="FF0000"/>
                </a:solidFill>
                <a:latin typeface="Times New Roman" pitchFamily="18" charset="0"/>
                <a:cs typeface="Times New Roman" pitchFamily="18" charset="0"/>
              </a:rPr>
            </a:br>
            <a:endParaRPr lang="en-US" sz="32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828800" y="762000"/>
            <a:ext cx="6851520" cy="4815707"/>
          </a:xfrm>
        </p:spPr>
        <p:txBody>
          <a:bodyPr/>
          <a:lstStyle/>
          <a:p>
            <a:r>
              <a:rPr lang="en-US" sz="2400" dirty="0" smtClean="0">
                <a:latin typeface="Times New Roman" pitchFamily="18" charset="0"/>
                <a:cs typeface="Times New Roman" pitchFamily="18" charset="0"/>
              </a:rPr>
              <a:t>To certify a farm, the farmer is typically required to engage in a number of new activities, in addition to normal farming operations:</a:t>
            </a:r>
          </a:p>
          <a:p>
            <a:pPr lvl="0"/>
            <a:r>
              <a:rPr lang="en-US" sz="2400" dirty="0" smtClean="0">
                <a:latin typeface="Times New Roman" pitchFamily="18" charset="0"/>
                <a:cs typeface="Times New Roman" pitchFamily="18" charset="0"/>
              </a:rPr>
              <a:t>Study the organic standards, which cover in specific detail what is and is not allowed for every aspect of farming, including storage, transport and sale</a:t>
            </a:r>
            <a:r>
              <a:rPr lang="en-US" sz="2400" dirty="0" smtClean="0">
                <a:latin typeface="Times New Roman" pitchFamily="18" charset="0"/>
                <a:cs typeface="Times New Roman" pitchFamily="18" charset="0"/>
              </a:rPr>
              <a:t>.</a:t>
            </a:r>
          </a:p>
          <a:p>
            <a:pPr lvl="0"/>
            <a:r>
              <a:rPr lang="en-US" sz="2400" dirty="0" err="1" smtClean="0">
                <a:latin typeface="Times New Roman" pitchFamily="18" charset="0"/>
                <a:cs typeface="Times New Roman" pitchFamily="18" charset="0"/>
              </a:rPr>
              <a:t>Compilance</a:t>
            </a:r>
            <a:r>
              <a:rPr lang="en-US" sz="2400" dirty="0" smtClean="0">
                <a:latin typeface="Times New Roman" pitchFamily="18" charset="0"/>
                <a:cs typeface="Times New Roman" pitchFamily="18" charset="0"/>
              </a:rPr>
              <a:t> </a:t>
            </a:r>
          </a:p>
          <a:p>
            <a:pPr lvl="0"/>
            <a:r>
              <a:rPr lang="en-US" sz="2400" dirty="0" smtClean="0">
                <a:latin typeface="Times New Roman" pitchFamily="18" charset="0"/>
                <a:cs typeface="Times New Roman" pitchFamily="18" charset="0"/>
              </a:rPr>
              <a:t>Documentation</a:t>
            </a:r>
          </a:p>
          <a:p>
            <a:pPr lvl="0"/>
            <a:r>
              <a:rPr lang="en-US" sz="2400" dirty="0" smtClean="0">
                <a:latin typeface="Times New Roman" pitchFamily="18" charset="0"/>
                <a:cs typeface="Times New Roman" pitchFamily="18" charset="0"/>
              </a:rPr>
              <a:t>Planning</a:t>
            </a:r>
          </a:p>
          <a:p>
            <a:pPr lvl="0"/>
            <a:r>
              <a:rPr lang="en-US" sz="2400" dirty="0" smtClean="0">
                <a:latin typeface="Times New Roman" pitchFamily="18" charset="0"/>
                <a:cs typeface="Times New Roman" pitchFamily="18" charset="0"/>
              </a:rPr>
              <a:t>Inspection</a:t>
            </a:r>
          </a:p>
          <a:p>
            <a:pPr lvl="0"/>
            <a:r>
              <a:rPr lang="en-US" sz="2400" dirty="0" smtClean="0">
                <a:latin typeface="Times New Roman" pitchFamily="18" charset="0"/>
                <a:cs typeface="Times New Roman" pitchFamily="18" charset="0"/>
              </a:rPr>
              <a:t>Fee </a:t>
            </a:r>
          </a:p>
          <a:p>
            <a:pPr lvl="0"/>
            <a:r>
              <a:rPr lang="en-US" sz="2400" dirty="0" smtClean="0">
                <a:latin typeface="Times New Roman" pitchFamily="18" charset="0"/>
                <a:cs typeface="Times New Roman" pitchFamily="18" charset="0"/>
              </a:rPr>
              <a:t>R</a:t>
            </a:r>
            <a:r>
              <a:rPr lang="en-US" sz="2400" dirty="0" smtClean="0">
                <a:latin typeface="Times New Roman" pitchFamily="18" charset="0"/>
                <a:cs typeface="Times New Roman" pitchFamily="18" charset="0"/>
              </a:rPr>
              <a:t>ecord keeping </a:t>
            </a:r>
            <a:endParaRPr lang="en-US" sz="2400" dirty="0" smtClean="0">
              <a:latin typeface="Times New Roman" pitchFamily="18" charset="0"/>
              <a:cs typeface="Times New Roman"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buNone/>
            </a:pPr>
            <a:r>
              <a:rPr lang="en-US" sz="2800" b="1" dirty="0" smtClean="0">
                <a:latin typeface="Times New Roman" pitchFamily="18" charset="0"/>
                <a:cs typeface="Times New Roman" pitchFamily="18" charset="0"/>
              </a:rPr>
              <a:t>Participatory </a:t>
            </a:r>
            <a:r>
              <a:rPr lang="en-US" sz="2800" b="1" dirty="0" smtClean="0">
                <a:latin typeface="Times New Roman" pitchFamily="18" charset="0"/>
                <a:cs typeface="Times New Roman" pitchFamily="18" charset="0"/>
              </a:rPr>
              <a:t>certification</a:t>
            </a:r>
          </a:p>
          <a:p>
            <a:pPr algn="just"/>
            <a:r>
              <a:rPr lang="en-US" sz="2800" dirty="0" smtClean="0">
                <a:latin typeface="Times New Roman" pitchFamily="18" charset="0"/>
                <a:cs typeface="Times New Roman" pitchFamily="18" charset="0"/>
              </a:rPr>
              <a:t>“</a:t>
            </a:r>
            <a:r>
              <a:rPr lang="en-US" sz="2800" i="1" dirty="0" smtClean="0">
                <a:latin typeface="Times New Roman" pitchFamily="18" charset="0"/>
                <a:cs typeface="Times New Roman" pitchFamily="18" charset="0"/>
              </a:rPr>
              <a:t>Participatory Guarantee Systems are locally focused quality assurance systems. They certify producers based on active participation of stakeholders and are built on a foundation of trust, social networks and knowledge exchange</a:t>
            </a:r>
            <a:r>
              <a:rPr lang="en-US" sz="2800" dirty="0" smtClean="0">
                <a:latin typeface="Times New Roman" pitchFamily="18" charset="0"/>
                <a:cs typeface="Times New Roman" pitchFamily="18" charset="0"/>
              </a:rPr>
              <a:t>” (IFOAM definition, 2008).</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28600"/>
            <a:ext cx="6699120" cy="5349107"/>
          </a:xfrm>
        </p:spPr>
        <p:txBody>
          <a:bodyPr/>
          <a:lstStyle/>
          <a:p>
            <a:pPr algn="just">
              <a:buNone/>
            </a:pPr>
            <a:r>
              <a:rPr lang="en-US" sz="2800" b="1" dirty="0" smtClean="0">
                <a:latin typeface="Times New Roman" pitchFamily="18" charset="0"/>
                <a:cs typeface="Times New Roman" pitchFamily="18" charset="0"/>
              </a:rPr>
              <a:t>Organic </a:t>
            </a:r>
            <a:r>
              <a:rPr lang="en-US" sz="2800" b="1" dirty="0" smtClean="0">
                <a:latin typeface="Times New Roman" pitchFamily="18" charset="0"/>
                <a:cs typeface="Times New Roman" pitchFamily="18" charset="0"/>
              </a:rPr>
              <a:t>logo</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 trademark – “India Organic” will be granted on the basis of compliance with the National standards for Organic Production (NSOP). Communicating the genuineness as well as the origin of the product, this trademark is owned by the Government of India. Only such exporters, manufacturers and processors whose products are duly certified by the accredited inspection and certification agencies, will be granted the license to use of the logo which would be governed by a set of regulations.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04800"/>
            <a:ext cx="6775320" cy="5272907"/>
          </a:xfrm>
        </p:spPr>
        <p:txBody>
          <a:bodyPr/>
          <a:lstStyle/>
          <a:p>
            <a:pPr algn="just">
              <a:buNone/>
            </a:pPr>
            <a:r>
              <a:rPr lang="en-US" sz="2800" b="1" dirty="0" smtClean="0">
                <a:latin typeface="Times New Roman" pitchFamily="18" charset="0"/>
                <a:cs typeface="Times New Roman" pitchFamily="18" charset="0"/>
              </a:rPr>
              <a:t>Concept of organic </a:t>
            </a:r>
            <a:r>
              <a:rPr lang="en-US" sz="2800" b="1" dirty="0" smtClean="0">
                <a:latin typeface="Times New Roman" pitchFamily="18" charset="0"/>
                <a:cs typeface="Times New Roman" pitchFamily="18" charset="0"/>
              </a:rPr>
              <a:t>logo</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Symbolizing the rhythm of cosmic and earth forces represented by the blue and brown waves of force and energy, ‘India Organic’ logo celebrates the essence of </a:t>
            </a:r>
            <a:r>
              <a:rPr lang="en-US" sz="2800" dirty="0" smtClean="0">
                <a:latin typeface="Times New Roman" pitchFamily="18" charset="0"/>
                <a:cs typeface="Times New Roman" pitchFamily="18" charset="0"/>
              </a:rPr>
              <a:t>nature. </a:t>
            </a:r>
            <a:r>
              <a:rPr lang="en-US" sz="2800" dirty="0" smtClean="0">
                <a:latin typeface="Times New Roman" pitchFamily="18" charset="0"/>
                <a:cs typeface="Times New Roman" pitchFamily="18" charset="0"/>
              </a:rPr>
              <a:t>The </a:t>
            </a:r>
            <a:r>
              <a:rPr lang="en-US" sz="2800" dirty="0" err="1" smtClean="0">
                <a:latin typeface="Times New Roman" pitchFamily="18" charset="0"/>
                <a:cs typeface="Times New Roman" pitchFamily="18" charset="0"/>
              </a:rPr>
              <a:t>colours</a:t>
            </a:r>
            <a:r>
              <a:rPr lang="en-US" sz="2800" dirty="0" smtClean="0">
                <a:latin typeface="Times New Roman" pitchFamily="18" charset="0"/>
                <a:cs typeface="Times New Roman" pitchFamily="18" charset="0"/>
              </a:rPr>
              <a:t> used have a special significance in the logo concept.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a:t>
            </a:r>
            <a:r>
              <a:rPr lang="en-US" sz="2800" dirty="0" smtClean="0">
                <a:latin typeface="Times New Roman" pitchFamily="18" charset="0"/>
                <a:cs typeface="Times New Roman" pitchFamily="18" charset="0"/>
              </a:rPr>
              <a:t>cosmic force in blue symbolizes universal purity.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Richness </a:t>
            </a:r>
            <a:r>
              <a:rPr lang="en-US" sz="2800" dirty="0" smtClean="0">
                <a:latin typeface="Times New Roman" pitchFamily="18" charset="0"/>
                <a:cs typeface="Times New Roman" pitchFamily="18" charset="0"/>
              </a:rPr>
              <a:t>of soil, nourished with natural ingredients in organic farming, is symbolized by the earth forces in golden brown. </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r>
              <a:rPr lang="en-US" sz="2800" dirty="0" smtClean="0">
                <a:latin typeface="Times New Roman" pitchFamily="18" charset="0"/>
                <a:cs typeface="Times New Roman" pitchFamily="18" charset="0"/>
              </a:rPr>
              <a:t>The plant in green uses the </a:t>
            </a:r>
            <a:r>
              <a:rPr lang="en-US" sz="2800" dirty="0" err="1" smtClean="0">
                <a:latin typeface="Times New Roman" pitchFamily="18" charset="0"/>
                <a:cs typeface="Times New Roman" pitchFamily="18" charset="0"/>
              </a:rPr>
              <a:t>colour</a:t>
            </a:r>
            <a:r>
              <a:rPr lang="en-US" sz="2800" dirty="0" smtClean="0">
                <a:latin typeface="Times New Roman" pitchFamily="18" charset="0"/>
                <a:cs typeface="Times New Roman" pitchFamily="18" charset="0"/>
              </a:rPr>
              <a:t> of nature and natural products untouched by chemicals.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a:t>
            </a:r>
            <a:r>
              <a:rPr lang="en-US" sz="2800" dirty="0" smtClean="0">
                <a:latin typeface="Times New Roman" pitchFamily="18" charset="0"/>
                <a:cs typeface="Times New Roman" pitchFamily="18" charset="0"/>
              </a:rPr>
              <a:t>blue background is symbolic of earth’s environment that is congenial for life to thrive in and is also free of pollution and harmful chemicals.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Accreditation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1828800" y="1219200"/>
            <a:ext cx="6851520" cy="4358507"/>
          </a:xfrm>
        </p:spPr>
        <p:txBody>
          <a:bodyPr/>
          <a:lstStyle/>
          <a:p>
            <a:pPr algn="just"/>
            <a:r>
              <a:rPr lang="en-US" sz="2800" dirty="0" smtClean="0">
                <a:latin typeface="Times New Roman" pitchFamily="18" charset="0"/>
                <a:cs typeface="Times New Roman" pitchFamily="18" charset="0"/>
              </a:rPr>
              <a:t>Accreditation is a process in which certification of competency, authority, or credibility is presented. One example of accreditation is the accreditation of testing laboratories and certification specialists that are permitted to issue official certificates of compliance with established standards, such as physical, chemical, forensic, quality, and security standards.</a:t>
            </a:r>
          </a:p>
          <a:p>
            <a:endParaRPr lang="en-US" dirty="0"/>
          </a:p>
        </p:txBody>
      </p:sp>
    </p:spTree>
  </p:cSld>
  <p:clrMapOvr>
    <a:masterClrMapping/>
  </p:clrMapOvr>
</p:sld>
</file>

<file path=ppt/theme/theme1.xml><?xml version="1.0" encoding="utf-8"?>
<a:theme xmlns:a="http://schemas.openxmlformats.org/drawingml/2006/main" name="Theme5">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Theme5</Template>
  <TotalTime>434</TotalTime>
  <Words>544</Words>
  <Application>Microsoft Office PowerPoint</Application>
  <PresentationFormat>On-screen Show (4:3)</PresentationFormat>
  <Paragraphs>36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Theme5</vt:lpstr>
      <vt:lpstr>Lecture -12   HEIA, LEIA and LEISA and its techniques for sustainability</vt:lpstr>
      <vt:lpstr>Slide 2</vt:lpstr>
      <vt:lpstr>Purpose of certification </vt:lpstr>
      <vt:lpstr>Third party certification process </vt:lpstr>
      <vt:lpstr>Slide 5</vt:lpstr>
      <vt:lpstr>Slide 6</vt:lpstr>
      <vt:lpstr>Slide 7</vt:lpstr>
      <vt:lpstr>Slide 8</vt:lpstr>
      <vt:lpstr>Accreditation</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for sustainability</dc:title>
  <dc:creator>Sagar</dc:creator>
  <cp:lastModifiedBy>USER-Roja</cp:lastModifiedBy>
  <cp:revision>26</cp:revision>
  <dcterms:created xsi:type="dcterms:W3CDTF">2006-08-16T00:00:00Z</dcterms:created>
  <dcterms:modified xsi:type="dcterms:W3CDTF">2020-04-16T09:46:34Z</dcterms:modified>
</cp:coreProperties>
</file>