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0" y="13716"/>
            <a:ext cx="9128760" cy="6836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2" y="8382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32"/>
                </a:lnTo>
              </a:path>
            </a:pathLst>
          </a:custGeom>
          <a:ln w="4572">
            <a:solidFill>
              <a:srgbClr val="C0BE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69379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842" y="0"/>
                </a:moveTo>
                <a:lnTo>
                  <a:pt x="0" y="1900209"/>
                </a:lnTo>
              </a:path>
            </a:pathLst>
          </a:custGeom>
          <a:ln w="6095">
            <a:solidFill>
              <a:srgbClr val="C6C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624" y="1244853"/>
            <a:ext cx="693483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562" y="2779648"/>
            <a:ext cx="7091680" cy="294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visionaware.org/info/your-eye-condition/guide-to-eye-conditions/refractive-error-and-astigmatism/12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3747" y="2588767"/>
            <a:ext cx="4889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0" spc="-5" dirty="0">
                <a:solidFill>
                  <a:srgbClr val="CEB866"/>
                </a:solidFill>
                <a:latin typeface="Arial"/>
                <a:cs typeface="Arial"/>
              </a:rPr>
              <a:t>MAGNIFIC</a:t>
            </a:r>
            <a:r>
              <a:rPr sz="4800" b="1" i="0" spc="-370" dirty="0">
                <a:solidFill>
                  <a:srgbClr val="CEB866"/>
                </a:solidFill>
                <a:latin typeface="Arial"/>
                <a:cs typeface="Arial"/>
              </a:rPr>
              <a:t>A</a:t>
            </a:r>
            <a:r>
              <a:rPr sz="4800" b="1" i="0" spc="-5" dirty="0">
                <a:solidFill>
                  <a:srgbClr val="CEB866"/>
                </a:solidFill>
                <a:latin typeface="Arial"/>
                <a:cs typeface="Arial"/>
              </a:rPr>
              <a:t>TION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214884"/>
            <a:ext cx="2886455" cy="2884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3997" y="1092834"/>
            <a:ext cx="1607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solidFill>
                  <a:srgbClr val="E1D4A2"/>
                </a:solidFill>
                <a:latin typeface="Arial"/>
                <a:cs typeface="Arial"/>
              </a:rPr>
              <a:t>Aspheric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988" y="3857244"/>
            <a:ext cx="3518916" cy="2644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2750" y="4593412"/>
            <a:ext cx="1922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E1D4A2"/>
                </a:solidFill>
                <a:latin typeface="Arial"/>
                <a:cs typeface="Arial"/>
              </a:rPr>
              <a:t>Biaspheric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0988" y="1499616"/>
            <a:ext cx="2763011" cy="2763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4123" y="2878963"/>
            <a:ext cx="1695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1D4A2"/>
                </a:solidFill>
                <a:latin typeface="Arial"/>
                <a:cs typeface="Arial"/>
              </a:rPr>
              <a:t>Ap</a:t>
            </a:r>
            <a:r>
              <a:rPr sz="3200" spc="-10" dirty="0">
                <a:solidFill>
                  <a:srgbClr val="E1D4A2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E1D4A2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E1D4A2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E1D4A2"/>
                </a:solidFill>
                <a:latin typeface="Arial"/>
                <a:cs typeface="Arial"/>
              </a:rPr>
              <a:t>at</a:t>
            </a:r>
            <a:r>
              <a:rPr sz="3200" spc="-15" dirty="0">
                <a:solidFill>
                  <a:srgbClr val="E1D4A2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E1D4A2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4988"/>
            <a:ext cx="9144000" cy="5287010"/>
            <a:chOff x="0" y="284988"/>
            <a:chExt cx="9144000" cy="5287010"/>
          </a:xfrm>
        </p:grpSpPr>
        <p:sp>
          <p:nvSpPr>
            <p:cNvPr id="3" name="object 3"/>
            <p:cNvSpPr/>
            <p:nvPr/>
          </p:nvSpPr>
          <p:spPr>
            <a:xfrm>
              <a:off x="3142488" y="284988"/>
              <a:ext cx="6001512" cy="5286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786127"/>
              <a:ext cx="3572255" cy="3785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022" y="449667"/>
            <a:ext cx="7372350" cy="55860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396240" algn="l"/>
              </a:tabLst>
            </a:pPr>
            <a:r>
              <a:rPr sz="1900" spc="38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Advantages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28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eye to lens distance can be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varied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295"/>
              </a:spcBef>
              <a:tabLst>
                <a:tab pos="771525" algn="l"/>
                <a:tab pos="3406140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maintain	normal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reading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distance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28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Work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patients with eccentric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viewing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290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have light source which further enhances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vision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28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Easily available, over the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counter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96240" algn="l"/>
              </a:tabLst>
            </a:pPr>
            <a:r>
              <a:rPr sz="1900" spc="38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Disadvantages: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290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 occupies both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endParaRPr sz="2400">
              <a:latin typeface="Times New Roman"/>
              <a:cs typeface="Times New Roman"/>
            </a:endParaRPr>
          </a:p>
          <a:p>
            <a:pPr marL="771525" marR="622935" indent="-285750">
              <a:lnSpc>
                <a:spcPts val="2590"/>
              </a:lnSpc>
              <a:spcBef>
                <a:spcPts val="620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Patients with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tremors,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arthritis etc have</a:t>
            </a:r>
            <a:r>
              <a:rPr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difficulty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holding the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magnifier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250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Maintaining focus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problem especially for</a:t>
            </a:r>
            <a:r>
              <a:rPr sz="24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elderly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28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Field of vision is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2883" y="0"/>
            <a:ext cx="2071116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1256" y="2785872"/>
            <a:ext cx="2142743" cy="1522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976" y="297179"/>
            <a:ext cx="2974975" cy="402590"/>
            <a:chOff x="569976" y="297179"/>
            <a:chExt cx="2974975" cy="402590"/>
          </a:xfrm>
        </p:grpSpPr>
        <p:sp>
          <p:nvSpPr>
            <p:cNvPr id="3" name="object 3"/>
            <p:cNvSpPr/>
            <p:nvPr/>
          </p:nvSpPr>
          <p:spPr>
            <a:xfrm>
              <a:off x="569976" y="297179"/>
              <a:ext cx="2974848" cy="402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4080" y="326262"/>
              <a:ext cx="2940710" cy="369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8650" y="1022730"/>
            <a:ext cx="7830820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magnifiers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 stand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mounted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396240" marR="5080" indent="-384175"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patient needs to place the stand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magnifier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 the</a:t>
            </a:r>
            <a:r>
              <a:rPr sz="24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reading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material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move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across the page to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read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Has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focus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8511" y="3285743"/>
            <a:ext cx="4000499" cy="3572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6371" y="0"/>
            <a:ext cx="1429512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948" y="1832610"/>
            <a:ext cx="7834630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675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Advantages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57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 are a choice for patients with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tremors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575"/>
              </a:spcBef>
              <a:tabLst>
                <a:tab pos="83121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Arthritis and constricted visual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fields.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96875" indent="-384810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Disadvantage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86409">
              <a:lnSpc>
                <a:spcPct val="100000"/>
              </a:lnSpc>
              <a:spcBef>
                <a:spcPts val="57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Field of vision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reduced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580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Too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close reading posture 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uncomfortable for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57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Blocks good lighting unless self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illuminated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533400"/>
            <a:ext cx="2308860" cy="410209"/>
            <a:chOff x="556259" y="533400"/>
            <a:chExt cx="2308860" cy="410209"/>
          </a:xfrm>
        </p:grpSpPr>
        <p:sp>
          <p:nvSpPr>
            <p:cNvPr id="3" name="object 3"/>
            <p:cNvSpPr/>
            <p:nvPr/>
          </p:nvSpPr>
          <p:spPr>
            <a:xfrm>
              <a:off x="556259" y="533400"/>
              <a:ext cx="2308860" cy="4099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780" y="563244"/>
              <a:ext cx="2275560" cy="3764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948" y="1905761"/>
            <a:ext cx="79806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80000"/>
              <a:buChar char=""/>
              <a:tabLst>
                <a:tab pos="397510" algn="l"/>
              </a:tabLst>
            </a:pPr>
            <a:r>
              <a:rPr sz="3000" i="0" dirty="0">
                <a:latin typeface="Arial"/>
                <a:cs typeface="Arial"/>
              </a:rPr>
              <a:t>It </a:t>
            </a:r>
            <a:r>
              <a:rPr sz="3000" i="0" spc="-5" dirty="0">
                <a:latin typeface="Arial"/>
                <a:cs typeface="Arial"/>
              </a:rPr>
              <a:t>is a </a:t>
            </a:r>
            <a:r>
              <a:rPr sz="3000" i="0" dirty="0">
                <a:latin typeface="Arial"/>
                <a:cs typeface="Arial"/>
              </a:rPr>
              <a:t>cylinder </a:t>
            </a:r>
            <a:r>
              <a:rPr sz="3000" i="0" spc="-5" dirty="0">
                <a:latin typeface="Arial"/>
                <a:cs typeface="Arial"/>
              </a:rPr>
              <a:t>reading bar which </a:t>
            </a:r>
            <a:r>
              <a:rPr sz="3000" i="0" dirty="0">
                <a:latin typeface="Arial"/>
                <a:cs typeface="Arial"/>
              </a:rPr>
              <a:t>lies flat </a:t>
            </a:r>
            <a:r>
              <a:rPr sz="3000" i="0" spc="-5" dirty="0">
                <a:latin typeface="Arial"/>
                <a:cs typeface="Arial"/>
              </a:rPr>
              <a:t>on </a:t>
            </a:r>
            <a:r>
              <a:rPr sz="3000" i="0" spc="-725" dirty="0">
                <a:latin typeface="Arial"/>
                <a:cs typeface="Arial"/>
              </a:rPr>
              <a:t>a  </a:t>
            </a:r>
            <a:r>
              <a:rPr sz="3000" i="0" spc="-5" dirty="0">
                <a:latin typeface="Arial"/>
                <a:cs typeface="Arial"/>
              </a:rPr>
              <a:t>page.</a:t>
            </a:r>
            <a:endParaRPr sz="3000">
              <a:latin typeface="Arial"/>
              <a:cs typeface="Arial"/>
            </a:endParaRPr>
          </a:p>
          <a:p>
            <a:pPr marL="396875" marR="316865" indent="-384810">
              <a:lnSpc>
                <a:spcPct val="100000"/>
              </a:lnSpc>
              <a:spcBef>
                <a:spcPts val="720"/>
              </a:spcBef>
              <a:buClr>
                <a:srgbClr val="CEB866"/>
              </a:buClr>
              <a:buSzPct val="80000"/>
              <a:buChar char=""/>
              <a:tabLst>
                <a:tab pos="397510" algn="l"/>
                <a:tab pos="3972560" algn="l"/>
              </a:tabLst>
            </a:pPr>
            <a:r>
              <a:rPr sz="3000" i="0" dirty="0">
                <a:latin typeface="Arial"/>
                <a:cs typeface="Arial"/>
              </a:rPr>
              <a:t>It elongate</a:t>
            </a:r>
            <a:r>
              <a:rPr sz="3000" i="0" spc="-25" dirty="0">
                <a:latin typeface="Arial"/>
                <a:cs typeface="Arial"/>
              </a:rPr>
              <a:t> </a:t>
            </a:r>
            <a:r>
              <a:rPr sz="3000" i="0" dirty="0">
                <a:latin typeface="Arial"/>
                <a:cs typeface="Arial"/>
              </a:rPr>
              <a:t>the </a:t>
            </a:r>
            <a:r>
              <a:rPr sz="3000" i="0" spc="-5" dirty="0">
                <a:latin typeface="Arial"/>
                <a:cs typeface="Arial"/>
              </a:rPr>
              <a:t>letter	</a:t>
            </a:r>
            <a:r>
              <a:rPr sz="3000" i="0" dirty="0">
                <a:latin typeface="Arial"/>
                <a:cs typeface="Arial"/>
              </a:rPr>
              <a:t>but does not</a:t>
            </a:r>
            <a:r>
              <a:rPr sz="3000" i="0" spc="-85" dirty="0">
                <a:latin typeface="Arial"/>
                <a:cs typeface="Arial"/>
              </a:rPr>
              <a:t> </a:t>
            </a:r>
            <a:r>
              <a:rPr sz="3000" i="0" spc="-5" dirty="0">
                <a:latin typeface="Arial"/>
                <a:cs typeface="Arial"/>
              </a:rPr>
              <a:t>separate  them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8263" y="470916"/>
            <a:ext cx="5529580" cy="546100"/>
            <a:chOff x="588263" y="470916"/>
            <a:chExt cx="5529580" cy="546100"/>
          </a:xfrm>
        </p:grpSpPr>
        <p:sp>
          <p:nvSpPr>
            <p:cNvPr id="3" name="object 3"/>
            <p:cNvSpPr/>
            <p:nvPr/>
          </p:nvSpPr>
          <p:spPr>
            <a:xfrm>
              <a:off x="588263" y="470916"/>
              <a:ext cx="5529072" cy="545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6775" y="506222"/>
              <a:ext cx="5489130" cy="5067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1296" y="1158951"/>
            <a:ext cx="5241925" cy="422783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96875" marR="5080" indent="-384810">
              <a:lnSpc>
                <a:spcPct val="80000"/>
              </a:lnSpc>
              <a:spcBef>
                <a:spcPts val="730"/>
              </a:spcBef>
              <a:buClr>
                <a:srgbClr val="CEB866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 Fresnel lens magnifier is a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thin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plastic in which the surface is  reproduced in a series of rings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or  zones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EB866"/>
              </a:buClr>
              <a:buFont typeface="Arial"/>
              <a:buChar char=""/>
            </a:pPr>
            <a:endParaRPr sz="3200">
              <a:latin typeface="Arial"/>
              <a:cs typeface="Arial"/>
            </a:endParaRPr>
          </a:p>
          <a:p>
            <a:pPr marL="396875" marR="640715" indent="-384810">
              <a:lnSpc>
                <a:spcPts val="2500"/>
              </a:lnSpc>
              <a:buClr>
                <a:srgbClr val="CEB866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It is produce in an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expensive  manner in almost any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size.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EB866"/>
              </a:buClr>
              <a:buFont typeface="Arial"/>
              <a:buChar char=""/>
            </a:pPr>
            <a:endParaRPr sz="3250">
              <a:latin typeface="Arial"/>
              <a:cs typeface="Arial"/>
            </a:endParaRPr>
          </a:p>
          <a:p>
            <a:pPr marL="396875" marR="26670" indent="-384810">
              <a:lnSpc>
                <a:spcPct val="80000"/>
              </a:lnSpc>
              <a:buClr>
                <a:srgbClr val="CEB866"/>
              </a:buClr>
              <a:buSzPct val="78846"/>
              <a:buChar char=""/>
              <a:tabLst>
                <a:tab pos="396875" algn="l"/>
                <a:tab pos="39751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no. of rings per inches  controls the resolution and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magnification up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high  as 19x for ophthalmic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86500" y="1286255"/>
            <a:ext cx="2857499" cy="2465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9114" y="326263"/>
            <a:ext cx="2651760" cy="368935"/>
            <a:chOff x="589114" y="326263"/>
            <a:chExt cx="2651760" cy="368935"/>
          </a:xfrm>
        </p:grpSpPr>
        <p:sp>
          <p:nvSpPr>
            <p:cNvPr id="3" name="object 3"/>
            <p:cNvSpPr/>
            <p:nvPr/>
          </p:nvSpPr>
          <p:spPr>
            <a:xfrm>
              <a:off x="589114" y="326263"/>
              <a:ext cx="718350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8166" y="332613"/>
              <a:ext cx="1912493" cy="362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022" y="811530"/>
            <a:ext cx="7750809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240" marR="5080" indent="-384175">
              <a:lnSpc>
                <a:spcPct val="100000"/>
              </a:lnSpc>
              <a:spcBef>
                <a:spcPts val="105"/>
              </a:spcBef>
              <a:tabLst>
                <a:tab pos="396240" algn="l"/>
              </a:tabLst>
            </a:pPr>
            <a:r>
              <a:rPr sz="1600" i="0" spc="295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000" i="0" dirty="0">
                <a:latin typeface="Arial"/>
                <a:cs typeface="Arial"/>
              </a:rPr>
              <a:t>Loupes are magnifying devices. A clip-on loupe attaches to  glasses, and allows a person to be hands free while </a:t>
            </a:r>
            <a:r>
              <a:rPr sz="2000" i="0" spc="-5" dirty="0">
                <a:latin typeface="Arial"/>
                <a:cs typeface="Arial"/>
              </a:rPr>
              <a:t>viewing text,  </a:t>
            </a:r>
            <a:r>
              <a:rPr sz="2000" i="0" dirty="0">
                <a:latin typeface="Arial"/>
                <a:cs typeface="Arial"/>
              </a:rPr>
              <a:t>the computer screen, sheet music, or hand work. Stronger</a:t>
            </a:r>
            <a:r>
              <a:rPr sz="2000" i="0" spc="-265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loupes  (over +10D, or diopters) can be used only with one eye, whereas  weaker loupes can be used for</a:t>
            </a:r>
            <a:r>
              <a:rPr sz="2000" i="0" spc="-130" dirty="0">
                <a:latin typeface="Arial"/>
                <a:cs typeface="Arial"/>
              </a:rPr>
              <a:t> </a:t>
            </a:r>
            <a:r>
              <a:rPr sz="2000" i="0" dirty="0">
                <a:latin typeface="Arial"/>
                <a:cs typeface="Arial"/>
              </a:rPr>
              <a:t>both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022" y="3067659"/>
            <a:ext cx="7915275" cy="30746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6725" indent="-454659">
              <a:lnSpc>
                <a:spcPct val="100000"/>
              </a:lnSpc>
              <a:spcBef>
                <a:spcPts val="580"/>
              </a:spcBef>
              <a:buClr>
                <a:srgbClr val="CEB866"/>
              </a:buClr>
              <a:buSzPct val="80000"/>
              <a:buFont typeface="Arial"/>
              <a:buChar char=""/>
              <a:tabLst>
                <a:tab pos="466725" algn="l"/>
                <a:tab pos="467359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Some advantages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clip-on loupes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  <a:p>
            <a:pPr marL="396240" marR="231140" indent="-384175">
              <a:lnSpc>
                <a:spcPct val="100000"/>
              </a:lnSpc>
              <a:spcBef>
                <a:spcPts val="480"/>
              </a:spcBef>
              <a:buClr>
                <a:srgbClr val="CEB866"/>
              </a:buClr>
              <a:buSzPct val="80000"/>
              <a:buChar char=""/>
              <a:tabLst>
                <a:tab pos="396240" algn="l"/>
                <a:tab pos="3968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They allow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person to retain their correction from their  prescription glasses while using them. This is especially helpful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  the person has</a:t>
            </a:r>
            <a:r>
              <a:rPr sz="2000" dirty="0">
                <a:solidFill>
                  <a:srgbClr val="410082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4"/>
              </a:rPr>
              <a:t>strong myopia (nearsightedness) or</a:t>
            </a:r>
            <a:r>
              <a:rPr sz="2000" u="heavy" spc="-175" dirty="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000" u="heavy" dirty="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4"/>
              </a:rPr>
              <a:t>astigmatism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480"/>
              </a:spcBef>
              <a:buClr>
                <a:srgbClr val="CEB866"/>
              </a:buClr>
              <a:buSzPct val="80000"/>
              <a:buChar char=""/>
              <a:tabLst>
                <a:tab pos="396240" algn="l"/>
                <a:tab pos="396875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hands are free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not needing to hold a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magnifier.</a:t>
            </a:r>
            <a:endParaRPr sz="2000">
              <a:latin typeface="Arial"/>
              <a:cs typeface="Arial"/>
            </a:endParaRPr>
          </a:p>
          <a:p>
            <a:pPr marL="396240" marR="5080" indent="-384175" algn="just">
              <a:lnSpc>
                <a:spcPct val="100000"/>
              </a:lnSpc>
              <a:spcBef>
                <a:spcPts val="480"/>
              </a:spcBef>
              <a:buClr>
                <a:srgbClr val="CEB866"/>
              </a:buClr>
              <a:buSzPct val="80000"/>
              <a:buChar char=""/>
              <a:tabLst>
                <a:tab pos="3968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They are convenient and easy to use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flip them up when not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using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them, bring them down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front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your glasses when you are using  them.</a:t>
            </a:r>
            <a:endParaRPr sz="2000">
              <a:latin typeface="Arial"/>
              <a:cs typeface="Arial"/>
            </a:endParaRPr>
          </a:p>
          <a:p>
            <a:pPr marL="396240" indent="-384175" algn="just">
              <a:lnSpc>
                <a:spcPct val="100000"/>
              </a:lnSpc>
              <a:spcBef>
                <a:spcPts val="484"/>
              </a:spcBef>
              <a:buClr>
                <a:srgbClr val="CEB866"/>
              </a:buClr>
              <a:buSzPct val="80000"/>
              <a:buChar char=""/>
              <a:tabLst>
                <a:tab pos="3968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They are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inexpensive.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29628" y="2357627"/>
            <a:ext cx="2214372" cy="986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783" y="297179"/>
            <a:ext cx="3846829" cy="402590"/>
            <a:chOff x="557783" y="297179"/>
            <a:chExt cx="3846829" cy="402590"/>
          </a:xfrm>
        </p:grpSpPr>
        <p:sp>
          <p:nvSpPr>
            <p:cNvPr id="3" name="object 3"/>
            <p:cNvSpPr/>
            <p:nvPr/>
          </p:nvSpPr>
          <p:spPr>
            <a:xfrm>
              <a:off x="557783" y="297179"/>
              <a:ext cx="3846576" cy="402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1164" y="326262"/>
              <a:ext cx="3813162" cy="369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6473" y="1021207"/>
            <a:ext cx="7706359" cy="565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3802379" indent="-381000">
              <a:lnSpc>
                <a:spcPct val="120000"/>
              </a:lnSpc>
              <a:spcBef>
                <a:spcPts val="100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459740" algn="l"/>
                <a:tab pos="46037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High plus reading glasses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magnify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images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459740" indent="-384175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459740" algn="l"/>
                <a:tab pos="46037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Given as an add to the best distance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refraction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459740" indent="-384175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459740" algn="l"/>
                <a:tab pos="46037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Reading distance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 calculated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100 divided by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459740" indent="-384175"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459740" algn="l"/>
                <a:tab pos="46037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Magnification is 1/4</a:t>
            </a:r>
            <a:r>
              <a:rPr sz="2400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power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4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lens.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459740" indent="-384175"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459740" algn="l"/>
                <a:tab pos="46037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Used for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near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459740" marR="17780" indent="-384175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459740" algn="l"/>
                <a:tab pos="46037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Amount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add needed depends on 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accommodation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 the reading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distance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71871" y="0"/>
            <a:ext cx="3787139" cy="2458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47" y="815721"/>
            <a:ext cx="75457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6240" algn="l"/>
              </a:tabLst>
            </a:pPr>
            <a:r>
              <a:rPr sz="1750" spc="345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Reading add can be predicted using the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Kestenbaum</a:t>
            </a:r>
            <a:r>
              <a:rPr sz="2200" i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795" y="1074496"/>
            <a:ext cx="6414135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5"/>
              </a:lnSpc>
              <a:spcBef>
                <a:spcPts val="100"/>
              </a:spcBef>
            </a:pPr>
            <a:r>
              <a:rPr sz="2200" i="0" spc="-5" dirty="0">
                <a:latin typeface="Arial"/>
                <a:cs typeface="Arial"/>
              </a:rPr>
              <a:t>i.e. </a:t>
            </a:r>
            <a:r>
              <a:rPr i="0" dirty="0">
                <a:latin typeface="Times New Roman"/>
                <a:cs typeface="Times New Roman"/>
              </a:rPr>
              <a:t>the </a:t>
            </a:r>
            <a:r>
              <a:rPr i="0" spc="-5" dirty="0">
                <a:latin typeface="Times New Roman"/>
                <a:cs typeface="Times New Roman"/>
              </a:rPr>
              <a:t>amount </a:t>
            </a:r>
            <a:r>
              <a:rPr i="0" dirty="0">
                <a:latin typeface="Times New Roman"/>
                <a:cs typeface="Times New Roman"/>
              </a:rPr>
              <a:t>of add needed to read 1M print is</a:t>
            </a:r>
            <a:r>
              <a:rPr i="0" spc="-100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95"/>
              </a:lnSpc>
            </a:pPr>
            <a:r>
              <a:rPr i="0" dirty="0">
                <a:latin typeface="Times New Roman"/>
                <a:cs typeface="Times New Roman"/>
              </a:rPr>
              <a:t>inverse of the visual acuity</a:t>
            </a:r>
            <a:r>
              <a:rPr i="0" spc="-100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fraction.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071877"/>
            <a:ext cx="7655559" cy="36239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60375" marR="24765" indent="-384175">
              <a:lnSpc>
                <a:spcPct val="80000"/>
              </a:lnSpc>
              <a:spcBef>
                <a:spcPts val="620"/>
              </a:spcBef>
              <a:buClr>
                <a:srgbClr val="CEB866"/>
              </a:buClr>
              <a:buSzPct val="79545"/>
              <a:buChar char=""/>
              <a:tabLst>
                <a:tab pos="460375" algn="l"/>
                <a:tab pos="461009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However usually greater add is required than predicted as  the patient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has reduced contrast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sensitivity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EB866"/>
              </a:buClr>
              <a:buFont typeface="Arial"/>
              <a:buChar char=""/>
            </a:pPr>
            <a:endParaRPr sz="2750">
              <a:latin typeface="Arial"/>
              <a:cs typeface="Arial"/>
            </a:endParaRPr>
          </a:p>
          <a:p>
            <a:pPr marL="460375" marR="1048385" indent="-384175">
              <a:lnSpc>
                <a:spcPct val="80000"/>
              </a:lnSpc>
              <a:buClr>
                <a:srgbClr val="CEB866"/>
              </a:buClr>
              <a:buSzPct val="79545"/>
              <a:buChar char=""/>
              <a:tabLst>
                <a:tab pos="460375" algn="l"/>
                <a:tab pos="461009" algn="l"/>
                <a:tab pos="173355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If the patient is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monocular,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poorer eye may be  occluded	if it improves the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functioning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CEB866"/>
              </a:buClr>
              <a:buSzPct val="68181"/>
              <a:buFont typeface="Wingdings"/>
              <a:buChar char=""/>
              <a:tabLst>
                <a:tab pos="2997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When binocular corrections are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needed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561340" lvl="1" indent="-228600">
              <a:lnSpc>
                <a:spcPct val="100000"/>
              </a:lnSpc>
              <a:spcBef>
                <a:spcPts val="70"/>
              </a:spcBef>
              <a:buClr>
                <a:srgbClr val="CEB866"/>
              </a:buClr>
              <a:buSzPct val="68181"/>
              <a:buFont typeface="Arial"/>
              <a:buChar char=""/>
              <a:tabLst>
                <a:tab pos="560705" algn="l"/>
                <a:tab pos="56134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Base in prisms are added to compensate for convergence</a:t>
            </a:r>
            <a:r>
              <a:rPr sz="22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angle.</a:t>
            </a:r>
            <a:endParaRPr sz="2200">
              <a:latin typeface="Times New Roman"/>
              <a:cs typeface="Times New Roman"/>
            </a:endParaRPr>
          </a:p>
          <a:p>
            <a:pPr marL="561340" lvl="1" indent="-228600">
              <a:lnSpc>
                <a:spcPct val="100000"/>
              </a:lnSpc>
              <a:spcBef>
                <a:spcPts val="75"/>
              </a:spcBef>
              <a:buClr>
                <a:srgbClr val="CEB866"/>
              </a:buClr>
              <a:buSzPct val="68181"/>
              <a:buFont typeface="Arial"/>
              <a:buChar char=""/>
              <a:tabLst>
                <a:tab pos="560705" algn="l"/>
                <a:tab pos="56134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Optical center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be decent</a:t>
            </a:r>
            <a:r>
              <a:rPr sz="2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EB866"/>
              </a:buClr>
              <a:buFont typeface="Arial"/>
              <a:buChar char=""/>
            </a:pP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CEB866"/>
              </a:buClr>
              <a:buSzPct val="68181"/>
              <a:buFont typeface="Wingdings"/>
              <a:buChar char=""/>
              <a:tabLst>
                <a:tab pos="29972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Aspheric lenses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used to reduce lenticular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distortion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36035" y="3259835"/>
            <a:ext cx="2816860" cy="349250"/>
            <a:chOff x="3336035" y="3259835"/>
            <a:chExt cx="2816860" cy="349250"/>
          </a:xfrm>
        </p:grpSpPr>
        <p:sp>
          <p:nvSpPr>
            <p:cNvPr id="4" name="object 4"/>
            <p:cNvSpPr/>
            <p:nvPr/>
          </p:nvSpPr>
          <p:spPr>
            <a:xfrm>
              <a:off x="3336035" y="3259835"/>
              <a:ext cx="2816352" cy="348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63467" y="3294506"/>
              <a:ext cx="2777871" cy="3092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022" y="685966"/>
            <a:ext cx="7867015" cy="44164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96240" algn="l"/>
              </a:tabLst>
            </a:pPr>
            <a:r>
              <a:rPr sz="1600" spc="295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Advantages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4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Hands are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view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larger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when compared to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telescope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Greater reading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speed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 be given in both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monocular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binocular</a:t>
            </a:r>
            <a:r>
              <a:rPr sz="20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forms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portable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Cosmetically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acceptable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96240" algn="l"/>
              </a:tabLst>
            </a:pPr>
            <a:r>
              <a:rPr sz="1600" spc="295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Disadvantages: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4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Higher the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power,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closer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reading</a:t>
            </a:r>
            <a:r>
              <a:rPr sz="2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distance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Close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reading distance causes fatigue and unacceptable</a:t>
            </a:r>
            <a:r>
              <a:rPr sz="20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posture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Patients with eccentric fixation are unable to fix through these</a:t>
            </a:r>
            <a:r>
              <a:rPr sz="20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glasses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6508" y="597408"/>
            <a:ext cx="4258310" cy="365760"/>
            <a:chOff x="1016508" y="597408"/>
            <a:chExt cx="4258310" cy="365760"/>
          </a:xfrm>
        </p:grpSpPr>
        <p:sp>
          <p:nvSpPr>
            <p:cNvPr id="3" name="object 3"/>
            <p:cNvSpPr/>
            <p:nvPr/>
          </p:nvSpPr>
          <p:spPr>
            <a:xfrm>
              <a:off x="1016508" y="597408"/>
              <a:ext cx="4258056" cy="365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7856" y="624713"/>
              <a:ext cx="4228071" cy="3346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1296" y="1258315"/>
            <a:ext cx="7931150" cy="139763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96875" marR="5080" indent="-384810">
              <a:lnSpc>
                <a:spcPts val="1730"/>
              </a:lnSpc>
              <a:spcBef>
                <a:spcPts val="515"/>
              </a:spcBef>
              <a:tabLst>
                <a:tab pos="396875" algn="l"/>
              </a:tabLst>
            </a:pPr>
            <a:r>
              <a:rPr sz="1450" spc="26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Telemicroscopic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glasses are telescopes that are adapted and made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 tasks at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near,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rather than at distance, like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telescopes. They are  available in many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designs.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Telemicroscopic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glasses, in contrast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strong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magnifying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reading glasses, allow a more comfortable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working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distance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reading, using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computer,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seeing sheet music, doing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hand work, playing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cards, and other</a:t>
            </a:r>
            <a:r>
              <a:rPr sz="18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tasks.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296" y="3710685"/>
            <a:ext cx="795782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80000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Some advantages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telemicroscopic glasses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  <a:p>
            <a:pPr marL="396875" indent="-384810">
              <a:lnSpc>
                <a:spcPts val="2160"/>
              </a:lnSpc>
              <a:buClr>
                <a:srgbClr val="CEB866"/>
              </a:buClr>
              <a:buSzPct val="80000"/>
              <a:buChar char=""/>
              <a:tabLst>
                <a:tab pos="396875" algn="l"/>
                <a:tab pos="39751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They provide a more comfortable working distance than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magnifying</a:t>
            </a:r>
            <a:endParaRPr sz="2000">
              <a:latin typeface="Arial"/>
              <a:cs typeface="Arial"/>
            </a:endParaRPr>
          </a:p>
          <a:p>
            <a:pPr marL="396875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reading glasses or clip-on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loupes.</a:t>
            </a:r>
            <a:endParaRPr sz="2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CEB866"/>
              </a:buClr>
              <a:buSzPct val="80000"/>
              <a:buChar char=""/>
              <a:tabLst>
                <a:tab pos="396875" algn="l"/>
                <a:tab pos="39751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hands are free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not needing to hold a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magnifier.</a:t>
            </a:r>
            <a:endParaRPr sz="2000">
              <a:latin typeface="Arial"/>
              <a:cs typeface="Arial"/>
            </a:endParaRPr>
          </a:p>
          <a:p>
            <a:pPr marL="396875" marR="372110" indent="-384810">
              <a:lnSpc>
                <a:spcPts val="1920"/>
              </a:lnSpc>
              <a:spcBef>
                <a:spcPts val="465"/>
              </a:spcBef>
              <a:buClr>
                <a:srgbClr val="CEB866"/>
              </a:buClr>
              <a:buSzPct val="80000"/>
              <a:buChar char=""/>
              <a:tabLst>
                <a:tab pos="396875" algn="l"/>
                <a:tab pos="39751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They usually have excellent optics, and provide an image that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 very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crisp.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6628" y="2785872"/>
            <a:ext cx="310896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52472" y="3153155"/>
            <a:ext cx="5273040" cy="417830"/>
            <a:chOff x="2252472" y="3153155"/>
            <a:chExt cx="5273040" cy="417830"/>
          </a:xfrm>
        </p:grpSpPr>
        <p:sp>
          <p:nvSpPr>
            <p:cNvPr id="4" name="object 4"/>
            <p:cNvSpPr/>
            <p:nvPr/>
          </p:nvSpPr>
          <p:spPr>
            <a:xfrm>
              <a:off x="2252472" y="3153155"/>
              <a:ext cx="5273039" cy="417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6856" y="3183254"/>
              <a:ext cx="5239639" cy="383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981700" y="3646932"/>
            <a:ext cx="1522730" cy="335280"/>
            <a:chOff x="5981700" y="3646932"/>
            <a:chExt cx="1522730" cy="335280"/>
          </a:xfrm>
        </p:grpSpPr>
        <p:sp>
          <p:nvSpPr>
            <p:cNvPr id="7" name="object 7"/>
            <p:cNvSpPr/>
            <p:nvPr/>
          </p:nvSpPr>
          <p:spPr>
            <a:xfrm>
              <a:off x="5981700" y="3646932"/>
              <a:ext cx="1522476" cy="3352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5449" y="3675888"/>
              <a:ext cx="1489455" cy="3021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080" y="618744"/>
            <a:ext cx="1595755" cy="347980"/>
            <a:chOff x="1021080" y="618744"/>
            <a:chExt cx="1595755" cy="347980"/>
          </a:xfrm>
        </p:grpSpPr>
        <p:sp>
          <p:nvSpPr>
            <p:cNvPr id="3" name="object 3"/>
            <p:cNvSpPr/>
            <p:nvPr/>
          </p:nvSpPr>
          <p:spPr>
            <a:xfrm>
              <a:off x="1021080" y="618744"/>
              <a:ext cx="1595628" cy="347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3051" y="645033"/>
              <a:ext cx="1565021" cy="3171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650" y="1381506"/>
            <a:ext cx="5193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6240" algn="l"/>
              </a:tabLst>
            </a:pPr>
            <a:r>
              <a:rPr sz="1600" i="0" spc="295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000" i="0" spc="-35" dirty="0">
                <a:latin typeface="Times New Roman"/>
                <a:cs typeface="Times New Roman"/>
              </a:rPr>
              <a:t>Work </a:t>
            </a:r>
            <a:r>
              <a:rPr sz="2000" i="0" dirty="0">
                <a:latin typeface="Times New Roman"/>
                <a:cs typeface="Times New Roman"/>
              </a:rPr>
              <a:t>on the principle of angular</a:t>
            </a:r>
            <a:r>
              <a:rPr sz="2000" i="0" spc="-114" dirty="0">
                <a:latin typeface="Times New Roman"/>
                <a:cs typeface="Times New Roman"/>
              </a:rPr>
              <a:t> </a:t>
            </a:r>
            <a:r>
              <a:rPr sz="2000" i="0" spc="-5" dirty="0">
                <a:latin typeface="Times New Roman"/>
                <a:cs typeface="Times New Roman"/>
              </a:rPr>
              <a:t>magnification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650" y="2113280"/>
            <a:ext cx="7275195" cy="3514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5"/>
              </a:spcBef>
              <a:buClr>
                <a:srgbClr val="CEB866"/>
              </a:buClr>
              <a:buSzPct val="80000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Telescopes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magnification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power from 2x to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10x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prescribed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EB866"/>
              </a:buClr>
              <a:buFont typeface="Arial"/>
              <a:buChar char=""/>
            </a:pPr>
            <a:endParaRPr sz="290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SzPct val="80000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They can be prescribed for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near,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intermediate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distant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tasks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EB866"/>
              </a:buClr>
              <a:buFont typeface="Arial"/>
              <a:buChar char=""/>
            </a:pPr>
            <a:endParaRPr sz="290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buClr>
                <a:srgbClr val="CEB866"/>
              </a:buClr>
              <a:buSzPct val="80000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view decreases with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magnification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EB866"/>
              </a:buClr>
              <a:buFont typeface="Arial"/>
              <a:buChar char=""/>
            </a:pPr>
            <a:endParaRPr sz="290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buClr>
                <a:srgbClr val="CEB866"/>
              </a:buClr>
              <a:buSzPct val="80000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Types: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40"/>
              </a:spcBef>
              <a:tabLst>
                <a:tab pos="771525" algn="l"/>
              </a:tabLst>
            </a:pPr>
            <a:r>
              <a:rPr sz="1700" spc="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Hand held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monocular</a:t>
            </a:r>
            <a:endParaRPr sz="18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30"/>
              </a:spcBef>
              <a:tabLst>
                <a:tab pos="771525" algn="l"/>
              </a:tabLst>
            </a:pPr>
            <a:r>
              <a:rPr sz="1700" spc="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Clip on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endParaRPr sz="18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34"/>
              </a:spcBef>
              <a:tabLst>
                <a:tab pos="771525" algn="l"/>
              </a:tabLst>
            </a:pPr>
            <a:r>
              <a:rPr sz="1700" spc="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Bioptic design: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mounted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on a pair of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eyeglasses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14871" y="143255"/>
            <a:ext cx="2214372" cy="1798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3371" y="3643884"/>
            <a:ext cx="2514600" cy="1987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50" y="675513"/>
            <a:ext cx="1329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6240" algn="l"/>
              </a:tabLst>
            </a:pPr>
            <a:r>
              <a:rPr sz="1600" i="0" spc="295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000" i="0" dirty="0">
                <a:latin typeface="Times New Roman"/>
                <a:cs typeface="Times New Roman"/>
              </a:rPr>
              <a:t>Principal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614" y="1036701"/>
            <a:ext cx="7388859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1700" spc="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Telescopes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consist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lenses (in practice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optical systems)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mounted  such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that the focal point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objective coincides with the focal point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ocular.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97180" algn="l"/>
              </a:tabLst>
            </a:pPr>
            <a:r>
              <a:rPr sz="1700" spc="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Objective lens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converging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lens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6562" y="2779648"/>
          <a:ext cx="7072630" cy="2936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315"/>
                <a:gridCol w="3536315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Galilean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telescope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Keplerian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telescope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EB86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1543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eye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piece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 negative lens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  the objective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 positive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lens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6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597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Both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eye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piece and objective</a:t>
                      </a:r>
                      <a:r>
                        <a:rPr sz="18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  positive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lens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6D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Resultant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image is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virtual and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erect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4615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Resultant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image is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real and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inverted.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Prisms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 incorporated to erect the  image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2813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Loss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light reduces brightness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 the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image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6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Loss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light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 more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this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6D2"/>
                    </a:solidFill>
                  </a:tcPr>
                </a:tc>
              </a:tr>
              <a:tr h="3709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Field quality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poor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Field quality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relatively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good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848" y="1908809"/>
            <a:ext cx="800227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975" marR="43180" indent="-384810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"/>
              <a:tabLst>
                <a:tab pos="434975" algn="l"/>
                <a:tab pos="435609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Magnification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telescope is given by the formula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 =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7" baseline="-20833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/f</a:t>
            </a:r>
            <a:r>
              <a:rPr sz="2400" spc="-7" baseline="-2083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 baseline="-2083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Font typeface="Arial"/>
              <a:buChar char=""/>
            </a:pPr>
            <a:endParaRPr sz="2500">
              <a:latin typeface="Arial"/>
              <a:cs typeface="Arial"/>
            </a:endParaRPr>
          </a:p>
          <a:p>
            <a:pPr marL="434975" indent="-384810">
              <a:lnSpc>
                <a:spcPct val="100000"/>
              </a:lnSpc>
              <a:buClr>
                <a:srgbClr val="CEB866"/>
              </a:buClr>
              <a:buSzPct val="79166"/>
              <a:buChar char=""/>
              <a:tabLst>
                <a:tab pos="434975" algn="l"/>
                <a:tab pos="435609" algn="l"/>
              </a:tabLst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Telescopes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 be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focus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near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objects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809625" marR="182880" indent="-285115">
              <a:lnSpc>
                <a:spcPct val="100000"/>
              </a:lnSpc>
              <a:spcBef>
                <a:spcPts val="575"/>
              </a:spcBef>
              <a:tabLst>
                <a:tab pos="8096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changing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distance between objective and ocular  lens</a:t>
            </a:r>
            <a:endParaRPr sz="2400">
              <a:latin typeface="Arial"/>
              <a:cs typeface="Arial"/>
            </a:endParaRPr>
          </a:p>
          <a:p>
            <a:pPr marL="524510">
              <a:lnSpc>
                <a:spcPct val="100000"/>
              </a:lnSpc>
              <a:spcBef>
                <a:spcPts val="580"/>
              </a:spcBef>
              <a:tabLst>
                <a:tab pos="8096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Increasing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5307" y="2202179"/>
            <a:ext cx="311150" cy="2670175"/>
            <a:chOff x="2845307" y="2202179"/>
            <a:chExt cx="311150" cy="2670175"/>
          </a:xfrm>
        </p:grpSpPr>
        <p:sp>
          <p:nvSpPr>
            <p:cNvPr id="3" name="object 3"/>
            <p:cNvSpPr/>
            <p:nvPr/>
          </p:nvSpPr>
          <p:spPr>
            <a:xfrm>
              <a:off x="2858261" y="2215133"/>
              <a:ext cx="285115" cy="2644140"/>
            </a:xfrm>
            <a:custGeom>
              <a:avLst/>
              <a:gdLst/>
              <a:ahLst/>
              <a:cxnLst/>
              <a:rect l="l" t="t" r="r" b="b"/>
              <a:pathLst>
                <a:path w="285114" h="2644140">
                  <a:moveTo>
                    <a:pt x="142494" y="0"/>
                  </a:moveTo>
                  <a:lnTo>
                    <a:pt x="109807" y="34918"/>
                  </a:lnTo>
                  <a:lnTo>
                    <a:pt x="94419" y="77078"/>
                  </a:lnTo>
                  <a:lnTo>
                    <a:pt x="79810" y="134383"/>
                  </a:lnTo>
                  <a:lnTo>
                    <a:pt x="66085" y="205839"/>
                  </a:lnTo>
                  <a:lnTo>
                    <a:pt x="59588" y="246564"/>
                  </a:lnTo>
                  <a:lnTo>
                    <a:pt x="53353" y="290455"/>
                  </a:lnTo>
                  <a:lnTo>
                    <a:pt x="47392" y="337388"/>
                  </a:lnTo>
                  <a:lnTo>
                    <a:pt x="41719" y="387238"/>
                  </a:lnTo>
                  <a:lnTo>
                    <a:pt x="36347" y="439883"/>
                  </a:lnTo>
                  <a:lnTo>
                    <a:pt x="31290" y="495197"/>
                  </a:lnTo>
                  <a:lnTo>
                    <a:pt x="26561" y="553057"/>
                  </a:lnTo>
                  <a:lnTo>
                    <a:pt x="22174" y="613339"/>
                  </a:lnTo>
                  <a:lnTo>
                    <a:pt x="18140" y="675919"/>
                  </a:lnTo>
                  <a:lnTo>
                    <a:pt x="14475" y="740672"/>
                  </a:lnTo>
                  <a:lnTo>
                    <a:pt x="11191" y="807475"/>
                  </a:lnTo>
                  <a:lnTo>
                    <a:pt x="8302" y="876204"/>
                  </a:lnTo>
                  <a:lnTo>
                    <a:pt x="5821" y="946734"/>
                  </a:lnTo>
                  <a:lnTo>
                    <a:pt x="3761" y="1018942"/>
                  </a:lnTo>
                  <a:lnTo>
                    <a:pt x="2135" y="1092704"/>
                  </a:lnTo>
                  <a:lnTo>
                    <a:pt x="958" y="1167895"/>
                  </a:lnTo>
                  <a:lnTo>
                    <a:pt x="241" y="1244391"/>
                  </a:lnTo>
                  <a:lnTo>
                    <a:pt x="0" y="1322069"/>
                  </a:lnTo>
                  <a:lnTo>
                    <a:pt x="241" y="1399748"/>
                  </a:lnTo>
                  <a:lnTo>
                    <a:pt x="958" y="1476244"/>
                  </a:lnTo>
                  <a:lnTo>
                    <a:pt x="2135" y="1551435"/>
                  </a:lnTo>
                  <a:lnTo>
                    <a:pt x="3761" y="1625197"/>
                  </a:lnTo>
                  <a:lnTo>
                    <a:pt x="5821" y="1697405"/>
                  </a:lnTo>
                  <a:lnTo>
                    <a:pt x="8302" y="1767935"/>
                  </a:lnTo>
                  <a:lnTo>
                    <a:pt x="11191" y="1836664"/>
                  </a:lnTo>
                  <a:lnTo>
                    <a:pt x="14475" y="1903467"/>
                  </a:lnTo>
                  <a:lnTo>
                    <a:pt x="18140" y="1968220"/>
                  </a:lnTo>
                  <a:lnTo>
                    <a:pt x="22174" y="2030800"/>
                  </a:lnTo>
                  <a:lnTo>
                    <a:pt x="26561" y="2091082"/>
                  </a:lnTo>
                  <a:lnTo>
                    <a:pt x="31290" y="2148942"/>
                  </a:lnTo>
                  <a:lnTo>
                    <a:pt x="36347" y="2204256"/>
                  </a:lnTo>
                  <a:lnTo>
                    <a:pt x="41719" y="2256901"/>
                  </a:lnTo>
                  <a:lnTo>
                    <a:pt x="47392" y="2306751"/>
                  </a:lnTo>
                  <a:lnTo>
                    <a:pt x="53353" y="2353684"/>
                  </a:lnTo>
                  <a:lnTo>
                    <a:pt x="59588" y="2397575"/>
                  </a:lnTo>
                  <a:lnTo>
                    <a:pt x="66085" y="2438300"/>
                  </a:lnTo>
                  <a:lnTo>
                    <a:pt x="79810" y="2509756"/>
                  </a:lnTo>
                  <a:lnTo>
                    <a:pt x="94419" y="2567061"/>
                  </a:lnTo>
                  <a:lnTo>
                    <a:pt x="109807" y="2609221"/>
                  </a:lnTo>
                  <a:lnTo>
                    <a:pt x="134117" y="2641895"/>
                  </a:lnTo>
                  <a:lnTo>
                    <a:pt x="142494" y="2644140"/>
                  </a:lnTo>
                  <a:lnTo>
                    <a:pt x="150870" y="2641895"/>
                  </a:lnTo>
                  <a:lnTo>
                    <a:pt x="175180" y="2609221"/>
                  </a:lnTo>
                  <a:lnTo>
                    <a:pt x="190568" y="2567061"/>
                  </a:lnTo>
                  <a:lnTo>
                    <a:pt x="205177" y="2509756"/>
                  </a:lnTo>
                  <a:lnTo>
                    <a:pt x="218902" y="2438300"/>
                  </a:lnTo>
                  <a:lnTo>
                    <a:pt x="225399" y="2397575"/>
                  </a:lnTo>
                  <a:lnTo>
                    <a:pt x="231634" y="2353684"/>
                  </a:lnTo>
                  <a:lnTo>
                    <a:pt x="237595" y="2306751"/>
                  </a:lnTo>
                  <a:lnTo>
                    <a:pt x="243268" y="2256901"/>
                  </a:lnTo>
                  <a:lnTo>
                    <a:pt x="248640" y="2204256"/>
                  </a:lnTo>
                  <a:lnTo>
                    <a:pt x="253697" y="2148942"/>
                  </a:lnTo>
                  <a:lnTo>
                    <a:pt x="258426" y="2091082"/>
                  </a:lnTo>
                  <a:lnTo>
                    <a:pt x="262813" y="2030800"/>
                  </a:lnTo>
                  <a:lnTo>
                    <a:pt x="266847" y="1968220"/>
                  </a:lnTo>
                  <a:lnTo>
                    <a:pt x="270512" y="1903467"/>
                  </a:lnTo>
                  <a:lnTo>
                    <a:pt x="273796" y="1836664"/>
                  </a:lnTo>
                  <a:lnTo>
                    <a:pt x="276685" y="1767935"/>
                  </a:lnTo>
                  <a:lnTo>
                    <a:pt x="279166" y="1697405"/>
                  </a:lnTo>
                  <a:lnTo>
                    <a:pt x="281226" y="1625197"/>
                  </a:lnTo>
                  <a:lnTo>
                    <a:pt x="282852" y="1551435"/>
                  </a:lnTo>
                  <a:lnTo>
                    <a:pt x="284029" y="1476244"/>
                  </a:lnTo>
                  <a:lnTo>
                    <a:pt x="284746" y="1399748"/>
                  </a:lnTo>
                  <a:lnTo>
                    <a:pt x="284988" y="1322069"/>
                  </a:lnTo>
                  <a:lnTo>
                    <a:pt x="284746" y="1244391"/>
                  </a:lnTo>
                  <a:lnTo>
                    <a:pt x="284029" y="1167895"/>
                  </a:lnTo>
                  <a:lnTo>
                    <a:pt x="282852" y="1092704"/>
                  </a:lnTo>
                  <a:lnTo>
                    <a:pt x="281226" y="1018942"/>
                  </a:lnTo>
                  <a:lnTo>
                    <a:pt x="279166" y="946734"/>
                  </a:lnTo>
                  <a:lnTo>
                    <a:pt x="276685" y="876204"/>
                  </a:lnTo>
                  <a:lnTo>
                    <a:pt x="273796" y="807475"/>
                  </a:lnTo>
                  <a:lnTo>
                    <a:pt x="270512" y="740672"/>
                  </a:lnTo>
                  <a:lnTo>
                    <a:pt x="266847" y="675919"/>
                  </a:lnTo>
                  <a:lnTo>
                    <a:pt x="262813" y="613339"/>
                  </a:lnTo>
                  <a:lnTo>
                    <a:pt x="258426" y="553057"/>
                  </a:lnTo>
                  <a:lnTo>
                    <a:pt x="253697" y="495197"/>
                  </a:lnTo>
                  <a:lnTo>
                    <a:pt x="248640" y="439883"/>
                  </a:lnTo>
                  <a:lnTo>
                    <a:pt x="243268" y="387238"/>
                  </a:lnTo>
                  <a:lnTo>
                    <a:pt x="237595" y="337388"/>
                  </a:lnTo>
                  <a:lnTo>
                    <a:pt x="231634" y="290455"/>
                  </a:lnTo>
                  <a:lnTo>
                    <a:pt x="225399" y="246564"/>
                  </a:lnTo>
                  <a:lnTo>
                    <a:pt x="218902" y="205839"/>
                  </a:lnTo>
                  <a:lnTo>
                    <a:pt x="205177" y="134383"/>
                  </a:lnTo>
                  <a:lnTo>
                    <a:pt x="190568" y="77078"/>
                  </a:lnTo>
                  <a:lnTo>
                    <a:pt x="175180" y="34918"/>
                  </a:lnTo>
                  <a:lnTo>
                    <a:pt x="150870" y="2244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8261" y="2215133"/>
              <a:ext cx="285115" cy="2644140"/>
            </a:xfrm>
            <a:custGeom>
              <a:avLst/>
              <a:gdLst/>
              <a:ahLst/>
              <a:cxnLst/>
              <a:rect l="l" t="t" r="r" b="b"/>
              <a:pathLst>
                <a:path w="285114" h="2644140">
                  <a:moveTo>
                    <a:pt x="0" y="1322069"/>
                  </a:moveTo>
                  <a:lnTo>
                    <a:pt x="241" y="1244391"/>
                  </a:lnTo>
                  <a:lnTo>
                    <a:pt x="958" y="1167895"/>
                  </a:lnTo>
                  <a:lnTo>
                    <a:pt x="2135" y="1092704"/>
                  </a:lnTo>
                  <a:lnTo>
                    <a:pt x="3761" y="1018942"/>
                  </a:lnTo>
                  <a:lnTo>
                    <a:pt x="5821" y="946734"/>
                  </a:lnTo>
                  <a:lnTo>
                    <a:pt x="8302" y="876204"/>
                  </a:lnTo>
                  <a:lnTo>
                    <a:pt x="11191" y="807475"/>
                  </a:lnTo>
                  <a:lnTo>
                    <a:pt x="14475" y="740672"/>
                  </a:lnTo>
                  <a:lnTo>
                    <a:pt x="18140" y="675919"/>
                  </a:lnTo>
                  <a:lnTo>
                    <a:pt x="22174" y="613339"/>
                  </a:lnTo>
                  <a:lnTo>
                    <a:pt x="26561" y="553057"/>
                  </a:lnTo>
                  <a:lnTo>
                    <a:pt x="31290" y="495197"/>
                  </a:lnTo>
                  <a:lnTo>
                    <a:pt x="36347" y="439883"/>
                  </a:lnTo>
                  <a:lnTo>
                    <a:pt x="41719" y="387238"/>
                  </a:lnTo>
                  <a:lnTo>
                    <a:pt x="47392" y="337388"/>
                  </a:lnTo>
                  <a:lnTo>
                    <a:pt x="53353" y="290455"/>
                  </a:lnTo>
                  <a:lnTo>
                    <a:pt x="59588" y="246564"/>
                  </a:lnTo>
                  <a:lnTo>
                    <a:pt x="66085" y="205839"/>
                  </a:lnTo>
                  <a:lnTo>
                    <a:pt x="79810" y="134383"/>
                  </a:lnTo>
                  <a:lnTo>
                    <a:pt x="94419" y="77078"/>
                  </a:lnTo>
                  <a:lnTo>
                    <a:pt x="109807" y="34918"/>
                  </a:lnTo>
                  <a:lnTo>
                    <a:pt x="134117" y="2244"/>
                  </a:lnTo>
                  <a:lnTo>
                    <a:pt x="142494" y="0"/>
                  </a:lnTo>
                  <a:lnTo>
                    <a:pt x="150870" y="2244"/>
                  </a:lnTo>
                  <a:lnTo>
                    <a:pt x="175180" y="34918"/>
                  </a:lnTo>
                  <a:lnTo>
                    <a:pt x="190568" y="77078"/>
                  </a:lnTo>
                  <a:lnTo>
                    <a:pt x="205177" y="134383"/>
                  </a:lnTo>
                  <a:lnTo>
                    <a:pt x="218902" y="205839"/>
                  </a:lnTo>
                  <a:lnTo>
                    <a:pt x="225399" y="246564"/>
                  </a:lnTo>
                  <a:lnTo>
                    <a:pt x="231634" y="290455"/>
                  </a:lnTo>
                  <a:lnTo>
                    <a:pt x="237595" y="337388"/>
                  </a:lnTo>
                  <a:lnTo>
                    <a:pt x="243268" y="387238"/>
                  </a:lnTo>
                  <a:lnTo>
                    <a:pt x="248640" y="439883"/>
                  </a:lnTo>
                  <a:lnTo>
                    <a:pt x="253697" y="495197"/>
                  </a:lnTo>
                  <a:lnTo>
                    <a:pt x="258426" y="553057"/>
                  </a:lnTo>
                  <a:lnTo>
                    <a:pt x="262813" y="613339"/>
                  </a:lnTo>
                  <a:lnTo>
                    <a:pt x="266847" y="675919"/>
                  </a:lnTo>
                  <a:lnTo>
                    <a:pt x="270512" y="740672"/>
                  </a:lnTo>
                  <a:lnTo>
                    <a:pt x="273796" y="807475"/>
                  </a:lnTo>
                  <a:lnTo>
                    <a:pt x="276685" y="876204"/>
                  </a:lnTo>
                  <a:lnTo>
                    <a:pt x="279166" y="946734"/>
                  </a:lnTo>
                  <a:lnTo>
                    <a:pt x="281226" y="1018942"/>
                  </a:lnTo>
                  <a:lnTo>
                    <a:pt x="282852" y="1092704"/>
                  </a:lnTo>
                  <a:lnTo>
                    <a:pt x="284029" y="1167895"/>
                  </a:lnTo>
                  <a:lnTo>
                    <a:pt x="284746" y="1244391"/>
                  </a:lnTo>
                  <a:lnTo>
                    <a:pt x="284988" y="1322069"/>
                  </a:lnTo>
                  <a:lnTo>
                    <a:pt x="284746" y="1399748"/>
                  </a:lnTo>
                  <a:lnTo>
                    <a:pt x="284029" y="1476244"/>
                  </a:lnTo>
                  <a:lnTo>
                    <a:pt x="282852" y="1551435"/>
                  </a:lnTo>
                  <a:lnTo>
                    <a:pt x="281226" y="1625197"/>
                  </a:lnTo>
                  <a:lnTo>
                    <a:pt x="279166" y="1697405"/>
                  </a:lnTo>
                  <a:lnTo>
                    <a:pt x="276685" y="1767935"/>
                  </a:lnTo>
                  <a:lnTo>
                    <a:pt x="273796" y="1836664"/>
                  </a:lnTo>
                  <a:lnTo>
                    <a:pt x="270512" y="1903467"/>
                  </a:lnTo>
                  <a:lnTo>
                    <a:pt x="266847" y="1968220"/>
                  </a:lnTo>
                  <a:lnTo>
                    <a:pt x="262813" y="2030800"/>
                  </a:lnTo>
                  <a:lnTo>
                    <a:pt x="258426" y="2091082"/>
                  </a:lnTo>
                  <a:lnTo>
                    <a:pt x="253697" y="2148942"/>
                  </a:lnTo>
                  <a:lnTo>
                    <a:pt x="248640" y="2204256"/>
                  </a:lnTo>
                  <a:lnTo>
                    <a:pt x="243268" y="2256901"/>
                  </a:lnTo>
                  <a:lnTo>
                    <a:pt x="237595" y="2306751"/>
                  </a:lnTo>
                  <a:lnTo>
                    <a:pt x="231634" y="2353684"/>
                  </a:lnTo>
                  <a:lnTo>
                    <a:pt x="225399" y="2397575"/>
                  </a:lnTo>
                  <a:lnTo>
                    <a:pt x="218902" y="2438300"/>
                  </a:lnTo>
                  <a:lnTo>
                    <a:pt x="205177" y="2509756"/>
                  </a:lnTo>
                  <a:lnTo>
                    <a:pt x="190568" y="2567061"/>
                  </a:lnTo>
                  <a:lnTo>
                    <a:pt x="175180" y="2609221"/>
                  </a:lnTo>
                  <a:lnTo>
                    <a:pt x="150870" y="2641895"/>
                  </a:lnTo>
                  <a:lnTo>
                    <a:pt x="142494" y="2644140"/>
                  </a:lnTo>
                  <a:lnTo>
                    <a:pt x="134117" y="2641895"/>
                  </a:lnTo>
                  <a:lnTo>
                    <a:pt x="109807" y="2609221"/>
                  </a:lnTo>
                  <a:lnTo>
                    <a:pt x="94419" y="2567061"/>
                  </a:lnTo>
                  <a:lnTo>
                    <a:pt x="79810" y="2509756"/>
                  </a:lnTo>
                  <a:lnTo>
                    <a:pt x="66085" y="2438300"/>
                  </a:lnTo>
                  <a:lnTo>
                    <a:pt x="59588" y="2397575"/>
                  </a:lnTo>
                  <a:lnTo>
                    <a:pt x="53353" y="2353684"/>
                  </a:lnTo>
                  <a:lnTo>
                    <a:pt x="47392" y="2306751"/>
                  </a:lnTo>
                  <a:lnTo>
                    <a:pt x="41719" y="2256901"/>
                  </a:lnTo>
                  <a:lnTo>
                    <a:pt x="36347" y="2204256"/>
                  </a:lnTo>
                  <a:lnTo>
                    <a:pt x="31290" y="2148942"/>
                  </a:lnTo>
                  <a:lnTo>
                    <a:pt x="26561" y="2091082"/>
                  </a:lnTo>
                  <a:lnTo>
                    <a:pt x="22174" y="2030800"/>
                  </a:lnTo>
                  <a:lnTo>
                    <a:pt x="18140" y="1968220"/>
                  </a:lnTo>
                  <a:lnTo>
                    <a:pt x="14475" y="1903467"/>
                  </a:lnTo>
                  <a:lnTo>
                    <a:pt x="11191" y="1836664"/>
                  </a:lnTo>
                  <a:lnTo>
                    <a:pt x="8302" y="1767935"/>
                  </a:lnTo>
                  <a:lnTo>
                    <a:pt x="5821" y="1697405"/>
                  </a:lnTo>
                  <a:lnTo>
                    <a:pt x="3761" y="1625197"/>
                  </a:lnTo>
                  <a:lnTo>
                    <a:pt x="2135" y="1551435"/>
                  </a:lnTo>
                  <a:lnTo>
                    <a:pt x="958" y="1476244"/>
                  </a:lnTo>
                  <a:lnTo>
                    <a:pt x="241" y="1399748"/>
                  </a:lnTo>
                  <a:lnTo>
                    <a:pt x="0" y="1322069"/>
                  </a:lnTo>
                  <a:close/>
                </a:path>
              </a:pathLst>
            </a:custGeom>
            <a:ln w="25908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816600" y="2688463"/>
            <a:ext cx="205740" cy="1757680"/>
          </a:xfrm>
          <a:custGeom>
            <a:avLst/>
            <a:gdLst/>
            <a:ahLst/>
            <a:cxnLst/>
            <a:rect l="l" t="t" r="r" b="b"/>
            <a:pathLst>
              <a:path w="205739" h="1757679">
                <a:moveTo>
                  <a:pt x="0" y="0"/>
                </a:moveTo>
                <a:lnTo>
                  <a:pt x="21307" y="39004"/>
                </a:lnTo>
                <a:lnTo>
                  <a:pt x="41455" y="79363"/>
                </a:lnTo>
                <a:lnTo>
                  <a:pt x="60443" y="121002"/>
                </a:lnTo>
                <a:lnTo>
                  <a:pt x="78270" y="163844"/>
                </a:lnTo>
                <a:lnTo>
                  <a:pt x="94934" y="207815"/>
                </a:lnTo>
                <a:lnTo>
                  <a:pt x="110434" y="252838"/>
                </a:lnTo>
                <a:lnTo>
                  <a:pt x="124769" y="298837"/>
                </a:lnTo>
                <a:lnTo>
                  <a:pt x="137938" y="345737"/>
                </a:lnTo>
                <a:lnTo>
                  <a:pt x="149939" y="393461"/>
                </a:lnTo>
                <a:lnTo>
                  <a:pt x="160771" y="441935"/>
                </a:lnTo>
                <a:lnTo>
                  <a:pt x="170433" y="491082"/>
                </a:lnTo>
                <a:lnTo>
                  <a:pt x="178924" y="540827"/>
                </a:lnTo>
                <a:lnTo>
                  <a:pt x="186242" y="591093"/>
                </a:lnTo>
                <a:lnTo>
                  <a:pt x="192386" y="641805"/>
                </a:lnTo>
                <a:lnTo>
                  <a:pt x="197355" y="692887"/>
                </a:lnTo>
                <a:lnTo>
                  <a:pt x="201148" y="744264"/>
                </a:lnTo>
                <a:lnTo>
                  <a:pt x="203763" y="795859"/>
                </a:lnTo>
                <a:lnTo>
                  <a:pt x="205200" y="847598"/>
                </a:lnTo>
                <a:lnTo>
                  <a:pt x="205456" y="899403"/>
                </a:lnTo>
                <a:lnTo>
                  <a:pt x="204531" y="951199"/>
                </a:lnTo>
                <a:lnTo>
                  <a:pt x="202424" y="1002911"/>
                </a:lnTo>
                <a:lnTo>
                  <a:pt x="199133" y="1054462"/>
                </a:lnTo>
                <a:lnTo>
                  <a:pt x="194657" y="1105778"/>
                </a:lnTo>
                <a:lnTo>
                  <a:pt x="188994" y="1156781"/>
                </a:lnTo>
                <a:lnTo>
                  <a:pt x="182144" y="1207397"/>
                </a:lnTo>
                <a:lnTo>
                  <a:pt x="174106" y="1257550"/>
                </a:lnTo>
                <a:lnTo>
                  <a:pt x="164877" y="1307163"/>
                </a:lnTo>
                <a:lnTo>
                  <a:pt x="154457" y="1356161"/>
                </a:lnTo>
                <a:lnTo>
                  <a:pt x="142845" y="1404468"/>
                </a:lnTo>
                <a:lnTo>
                  <a:pt x="130039" y="1452009"/>
                </a:lnTo>
                <a:lnTo>
                  <a:pt x="116038" y="1498708"/>
                </a:lnTo>
                <a:lnTo>
                  <a:pt x="100841" y="1544488"/>
                </a:lnTo>
                <a:lnTo>
                  <a:pt x="84447" y="1589275"/>
                </a:lnTo>
                <a:lnTo>
                  <a:pt x="66854" y="1632991"/>
                </a:lnTo>
                <a:lnTo>
                  <a:pt x="48061" y="1675563"/>
                </a:lnTo>
                <a:lnTo>
                  <a:pt x="28066" y="1716913"/>
                </a:lnTo>
                <a:lnTo>
                  <a:pt x="12082" y="1747345"/>
                </a:lnTo>
                <a:lnTo>
                  <a:pt x="6603" y="1757299"/>
                </a:lnTo>
              </a:path>
            </a:pathLst>
          </a:custGeom>
          <a:ln w="38100">
            <a:solidFill>
              <a:srgbClr val="D7B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71145" y="2566225"/>
            <a:ext cx="8315959" cy="2296160"/>
            <a:chOff x="271145" y="2566225"/>
            <a:chExt cx="8315959" cy="2296160"/>
          </a:xfrm>
        </p:grpSpPr>
        <p:sp>
          <p:nvSpPr>
            <p:cNvPr id="7" name="object 7"/>
            <p:cNvSpPr/>
            <p:nvPr/>
          </p:nvSpPr>
          <p:spPr>
            <a:xfrm>
              <a:off x="5834634" y="2687955"/>
              <a:ext cx="494030" cy="1758314"/>
            </a:xfrm>
            <a:custGeom>
              <a:avLst/>
              <a:gdLst/>
              <a:ahLst/>
              <a:cxnLst/>
              <a:rect l="l" t="t" r="r" b="b"/>
              <a:pathLst>
                <a:path w="494029" h="1758314">
                  <a:moveTo>
                    <a:pt x="494029" y="0"/>
                  </a:moveTo>
                  <a:lnTo>
                    <a:pt x="472691" y="38983"/>
                  </a:lnTo>
                  <a:lnTo>
                    <a:pt x="452512" y="79323"/>
                  </a:lnTo>
                  <a:lnTo>
                    <a:pt x="433493" y="120943"/>
                  </a:lnTo>
                  <a:lnTo>
                    <a:pt x="415637" y="163769"/>
                  </a:lnTo>
                  <a:lnTo>
                    <a:pt x="398944" y="207724"/>
                  </a:lnTo>
                  <a:lnTo>
                    <a:pt x="383416" y="252732"/>
                  </a:lnTo>
                  <a:lnTo>
                    <a:pt x="369054" y="298718"/>
                  </a:lnTo>
                  <a:lnTo>
                    <a:pt x="355859" y="345605"/>
                  </a:lnTo>
                  <a:lnTo>
                    <a:pt x="343832" y="393319"/>
                  </a:lnTo>
                  <a:lnTo>
                    <a:pt x="332975" y="441782"/>
                  </a:lnTo>
                  <a:lnTo>
                    <a:pt x="323290" y="490920"/>
                  </a:lnTo>
                  <a:lnTo>
                    <a:pt x="314776" y="540657"/>
                  </a:lnTo>
                  <a:lnTo>
                    <a:pt x="307436" y="590917"/>
                  </a:lnTo>
                  <a:lnTo>
                    <a:pt x="301271" y="641624"/>
                  </a:lnTo>
                  <a:lnTo>
                    <a:pt x="296282" y="692702"/>
                  </a:lnTo>
                  <a:lnTo>
                    <a:pt x="292471" y="744076"/>
                  </a:lnTo>
                  <a:lnTo>
                    <a:pt x="289838" y="795669"/>
                  </a:lnTo>
                  <a:lnTo>
                    <a:pt x="288385" y="847407"/>
                  </a:lnTo>
                  <a:lnTo>
                    <a:pt x="288113" y="899213"/>
                  </a:lnTo>
                  <a:lnTo>
                    <a:pt x="289024" y="951011"/>
                  </a:lnTo>
                  <a:lnTo>
                    <a:pt x="291118" y="1002726"/>
                  </a:lnTo>
                  <a:lnTo>
                    <a:pt x="294398" y="1054281"/>
                  </a:lnTo>
                  <a:lnTo>
                    <a:pt x="298864" y="1105602"/>
                  </a:lnTo>
                  <a:lnTo>
                    <a:pt x="304517" y="1156612"/>
                  </a:lnTo>
                  <a:lnTo>
                    <a:pt x="311360" y="1207236"/>
                  </a:lnTo>
                  <a:lnTo>
                    <a:pt x="319392" y="1257397"/>
                  </a:lnTo>
                  <a:lnTo>
                    <a:pt x="328616" y="1307020"/>
                  </a:lnTo>
                  <a:lnTo>
                    <a:pt x="339033" y="1356029"/>
                  </a:lnTo>
                  <a:lnTo>
                    <a:pt x="350643" y="1404349"/>
                  </a:lnTo>
                  <a:lnTo>
                    <a:pt x="363449" y="1451903"/>
                  </a:lnTo>
                  <a:lnTo>
                    <a:pt x="377451" y="1498617"/>
                  </a:lnTo>
                  <a:lnTo>
                    <a:pt x="392651" y="1544413"/>
                  </a:lnTo>
                  <a:lnTo>
                    <a:pt x="409050" y="1589216"/>
                  </a:lnTo>
                  <a:lnTo>
                    <a:pt x="426650" y="1632951"/>
                  </a:lnTo>
                  <a:lnTo>
                    <a:pt x="445451" y="1675542"/>
                  </a:lnTo>
                  <a:lnTo>
                    <a:pt x="465454" y="1716913"/>
                  </a:lnTo>
                  <a:lnTo>
                    <a:pt x="481832" y="1748149"/>
                  </a:lnTo>
                  <a:lnTo>
                    <a:pt x="487425" y="1758315"/>
                  </a:lnTo>
                </a:path>
                <a:path w="494029" h="1758314">
                  <a:moveTo>
                    <a:pt x="0" y="32639"/>
                  </a:moveTo>
                  <a:lnTo>
                    <a:pt x="478027" y="31623"/>
                  </a:lnTo>
                </a:path>
                <a:path w="494029" h="1758314">
                  <a:moveTo>
                    <a:pt x="6095" y="1727327"/>
                  </a:moveTo>
                  <a:lnTo>
                    <a:pt x="471169" y="1726311"/>
                  </a:lnTo>
                </a:path>
              </a:pathLst>
            </a:custGeom>
            <a:ln w="38100">
              <a:solidFill>
                <a:srgbClr val="D7B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5750" y="3573018"/>
              <a:ext cx="8286750" cy="1905"/>
            </a:xfrm>
            <a:custGeom>
              <a:avLst/>
              <a:gdLst/>
              <a:ahLst/>
              <a:cxnLst/>
              <a:rect l="l" t="t" r="r" b="b"/>
              <a:pathLst>
                <a:path w="8286750" h="1904">
                  <a:moveTo>
                    <a:pt x="0" y="0"/>
                  </a:moveTo>
                  <a:lnTo>
                    <a:pt x="8286750" y="1524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616" y="2570988"/>
              <a:ext cx="7787005" cy="2286635"/>
            </a:xfrm>
            <a:custGeom>
              <a:avLst/>
              <a:gdLst/>
              <a:ahLst/>
              <a:cxnLst/>
              <a:rect l="l" t="t" r="r" b="b"/>
              <a:pathLst>
                <a:path w="7787005" h="2286635">
                  <a:moveTo>
                    <a:pt x="0" y="714756"/>
                  </a:moveTo>
                  <a:lnTo>
                    <a:pt x="5643626" y="1286256"/>
                  </a:lnTo>
                </a:path>
                <a:path w="7787005" h="2286635">
                  <a:moveTo>
                    <a:pt x="143256" y="0"/>
                  </a:moveTo>
                  <a:lnTo>
                    <a:pt x="2643632" y="357250"/>
                  </a:lnTo>
                </a:path>
                <a:path w="7787005" h="2286635">
                  <a:moveTo>
                    <a:pt x="2644140" y="358139"/>
                  </a:moveTo>
                  <a:lnTo>
                    <a:pt x="5716016" y="1144016"/>
                  </a:lnTo>
                </a:path>
                <a:path w="7787005" h="2286635">
                  <a:moveTo>
                    <a:pt x="5715000" y="1286256"/>
                  </a:moveTo>
                  <a:lnTo>
                    <a:pt x="7786751" y="2286381"/>
                  </a:lnTo>
                </a:path>
                <a:path w="7787005" h="2286635">
                  <a:moveTo>
                    <a:pt x="5715000" y="1144524"/>
                  </a:moveTo>
                  <a:lnTo>
                    <a:pt x="7786751" y="1930400"/>
                  </a:lnTo>
                </a:path>
              </a:pathLst>
            </a:custGeom>
            <a:ln w="9144">
              <a:solidFill>
                <a:srgbClr val="D7B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5616" y="2857500"/>
              <a:ext cx="2286635" cy="1000125"/>
            </a:xfrm>
            <a:custGeom>
              <a:avLst/>
              <a:gdLst/>
              <a:ahLst/>
              <a:cxnLst/>
              <a:rect l="l" t="t" r="r" b="b"/>
              <a:pathLst>
                <a:path w="2286635" h="1000125">
                  <a:moveTo>
                    <a:pt x="2286381" y="1000125"/>
                  </a:moveTo>
                  <a:lnTo>
                    <a:pt x="143256" y="0"/>
                  </a:lnTo>
                </a:path>
                <a:path w="2286635" h="1000125">
                  <a:moveTo>
                    <a:pt x="2286000" y="85725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2603" y="3357372"/>
              <a:ext cx="5729605" cy="582295"/>
            </a:xfrm>
            <a:custGeom>
              <a:avLst/>
              <a:gdLst/>
              <a:ahLst/>
              <a:cxnLst/>
              <a:rect l="l" t="t" r="r" b="b"/>
              <a:pathLst>
                <a:path w="5729605" h="582295">
                  <a:moveTo>
                    <a:pt x="0" y="0"/>
                  </a:moveTo>
                  <a:lnTo>
                    <a:pt x="8897" y="14067"/>
                  </a:lnTo>
                  <a:lnTo>
                    <a:pt x="16163" y="52435"/>
                  </a:lnTo>
                  <a:lnTo>
                    <a:pt x="21063" y="109352"/>
                  </a:lnTo>
                  <a:lnTo>
                    <a:pt x="22859" y="179069"/>
                  </a:lnTo>
                </a:path>
                <a:path w="5729605" h="582295">
                  <a:moveTo>
                    <a:pt x="5658993" y="187451"/>
                  </a:moveTo>
                  <a:lnTo>
                    <a:pt x="5685651" y="232445"/>
                  </a:lnTo>
                  <a:lnTo>
                    <a:pt x="5708713" y="277748"/>
                  </a:lnTo>
                  <a:lnTo>
                    <a:pt x="5724536" y="323719"/>
                  </a:lnTo>
                  <a:lnTo>
                    <a:pt x="5729478" y="370713"/>
                  </a:lnTo>
                  <a:lnTo>
                    <a:pt x="5715244" y="428285"/>
                  </a:lnTo>
                  <a:lnTo>
                    <a:pt x="5686282" y="493156"/>
                  </a:lnTo>
                  <a:lnTo>
                    <a:pt x="5657772" y="546145"/>
                  </a:lnTo>
                  <a:lnTo>
                    <a:pt x="5644896" y="568070"/>
                  </a:lnTo>
                  <a:lnTo>
                    <a:pt x="5658993" y="582167"/>
                  </a:lnTo>
                </a:path>
              </a:pathLst>
            </a:custGeom>
            <a:ln w="9144">
              <a:solidFill>
                <a:srgbClr val="D7B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03627" y="2725039"/>
              <a:ext cx="142621" cy="166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31034" y="3357753"/>
              <a:ext cx="166623" cy="2371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9578" y="3111246"/>
              <a:ext cx="136525" cy="216535"/>
            </a:xfrm>
            <a:custGeom>
              <a:avLst/>
              <a:gdLst/>
              <a:ahLst/>
              <a:cxnLst/>
              <a:rect l="l" t="t" r="r" b="b"/>
              <a:pathLst>
                <a:path w="136525" h="216535">
                  <a:moveTo>
                    <a:pt x="64643" y="0"/>
                  </a:moveTo>
                  <a:lnTo>
                    <a:pt x="32385" y="108203"/>
                  </a:lnTo>
                  <a:lnTo>
                    <a:pt x="0" y="216280"/>
                  </a:lnTo>
                  <a:lnTo>
                    <a:pt x="136271" y="139191"/>
                  </a:lnTo>
                  <a:lnTo>
                    <a:pt x="64643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89883" y="3111246"/>
              <a:ext cx="236220" cy="216535"/>
            </a:xfrm>
            <a:custGeom>
              <a:avLst/>
              <a:gdLst/>
              <a:ahLst/>
              <a:cxnLst/>
              <a:rect l="l" t="t" r="r" b="b"/>
              <a:pathLst>
                <a:path w="236220" h="216535">
                  <a:moveTo>
                    <a:pt x="0" y="68706"/>
                  </a:moveTo>
                  <a:lnTo>
                    <a:pt x="132079" y="108203"/>
                  </a:lnTo>
                  <a:lnTo>
                    <a:pt x="99694" y="216280"/>
                  </a:lnTo>
                  <a:lnTo>
                    <a:pt x="235965" y="139191"/>
                  </a:lnTo>
                  <a:lnTo>
                    <a:pt x="164337" y="0"/>
                  </a:lnTo>
                  <a:lnTo>
                    <a:pt x="132079" y="108203"/>
                  </a:lnTo>
                  <a:lnTo>
                    <a:pt x="0" y="68706"/>
                  </a:lnTo>
                  <a:close/>
                </a:path>
              </a:pathLst>
            </a:custGeom>
            <a:ln w="25400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12537" y="3582288"/>
              <a:ext cx="105410" cy="281940"/>
            </a:xfrm>
            <a:custGeom>
              <a:avLst/>
              <a:gdLst/>
              <a:ahLst/>
              <a:cxnLst/>
              <a:rect l="l" t="t" r="r" b="b"/>
              <a:pathLst>
                <a:path w="105410" h="281939">
                  <a:moveTo>
                    <a:pt x="30099" y="0"/>
                  </a:moveTo>
                  <a:lnTo>
                    <a:pt x="15112" y="140969"/>
                  </a:lnTo>
                  <a:lnTo>
                    <a:pt x="0" y="281813"/>
                  </a:lnTo>
                  <a:lnTo>
                    <a:pt x="105410" y="150622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9987" y="3582288"/>
              <a:ext cx="187960" cy="281940"/>
            </a:xfrm>
            <a:custGeom>
              <a:avLst/>
              <a:gdLst/>
              <a:ahLst/>
              <a:cxnLst/>
              <a:rect l="l" t="t" r="r" b="b"/>
              <a:pathLst>
                <a:path w="187960" h="281939">
                  <a:moveTo>
                    <a:pt x="0" y="130556"/>
                  </a:moveTo>
                  <a:lnTo>
                    <a:pt x="97662" y="140969"/>
                  </a:lnTo>
                  <a:lnTo>
                    <a:pt x="82550" y="281813"/>
                  </a:lnTo>
                  <a:lnTo>
                    <a:pt x="187960" y="150622"/>
                  </a:lnTo>
                  <a:lnTo>
                    <a:pt x="112649" y="0"/>
                  </a:lnTo>
                  <a:lnTo>
                    <a:pt x="97662" y="140969"/>
                  </a:lnTo>
                  <a:lnTo>
                    <a:pt x="0" y="130556"/>
                  </a:lnTo>
                  <a:close/>
                </a:path>
              </a:pathLst>
            </a:custGeom>
            <a:ln w="25400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61453" y="4254245"/>
              <a:ext cx="136525" cy="216535"/>
            </a:xfrm>
            <a:custGeom>
              <a:avLst/>
              <a:gdLst/>
              <a:ahLst/>
              <a:cxnLst/>
              <a:rect l="l" t="t" r="r" b="b"/>
              <a:pathLst>
                <a:path w="136525" h="216535">
                  <a:moveTo>
                    <a:pt x="64643" y="0"/>
                  </a:moveTo>
                  <a:lnTo>
                    <a:pt x="32257" y="108203"/>
                  </a:lnTo>
                  <a:lnTo>
                    <a:pt x="0" y="216407"/>
                  </a:lnTo>
                  <a:lnTo>
                    <a:pt x="136271" y="139191"/>
                  </a:lnTo>
                  <a:lnTo>
                    <a:pt x="64643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61759" y="4254245"/>
              <a:ext cx="236220" cy="216535"/>
            </a:xfrm>
            <a:custGeom>
              <a:avLst/>
              <a:gdLst/>
              <a:ahLst/>
              <a:cxnLst/>
              <a:rect l="l" t="t" r="r" b="b"/>
              <a:pathLst>
                <a:path w="236220" h="216535">
                  <a:moveTo>
                    <a:pt x="0" y="68706"/>
                  </a:moveTo>
                  <a:lnTo>
                    <a:pt x="131952" y="108203"/>
                  </a:lnTo>
                  <a:lnTo>
                    <a:pt x="99695" y="216407"/>
                  </a:lnTo>
                  <a:lnTo>
                    <a:pt x="235966" y="139191"/>
                  </a:lnTo>
                  <a:lnTo>
                    <a:pt x="164338" y="0"/>
                  </a:lnTo>
                  <a:lnTo>
                    <a:pt x="131952" y="108203"/>
                  </a:lnTo>
                  <a:lnTo>
                    <a:pt x="0" y="68706"/>
                  </a:lnTo>
                  <a:close/>
                </a:path>
              </a:pathLst>
            </a:custGeom>
            <a:ln w="25400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47203" y="4111371"/>
              <a:ext cx="136525" cy="216535"/>
            </a:xfrm>
            <a:custGeom>
              <a:avLst/>
              <a:gdLst/>
              <a:ahLst/>
              <a:cxnLst/>
              <a:rect l="l" t="t" r="r" b="b"/>
              <a:pathLst>
                <a:path w="136525" h="216535">
                  <a:moveTo>
                    <a:pt x="64643" y="0"/>
                  </a:moveTo>
                  <a:lnTo>
                    <a:pt x="32257" y="108203"/>
                  </a:lnTo>
                  <a:lnTo>
                    <a:pt x="0" y="216407"/>
                  </a:lnTo>
                  <a:lnTo>
                    <a:pt x="136271" y="139191"/>
                  </a:lnTo>
                  <a:lnTo>
                    <a:pt x="64643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47509" y="4111371"/>
              <a:ext cx="236220" cy="216535"/>
            </a:xfrm>
            <a:custGeom>
              <a:avLst/>
              <a:gdLst/>
              <a:ahLst/>
              <a:cxnLst/>
              <a:rect l="l" t="t" r="r" b="b"/>
              <a:pathLst>
                <a:path w="236220" h="216535">
                  <a:moveTo>
                    <a:pt x="0" y="68706"/>
                  </a:moveTo>
                  <a:lnTo>
                    <a:pt x="131952" y="108203"/>
                  </a:lnTo>
                  <a:lnTo>
                    <a:pt x="99695" y="216407"/>
                  </a:lnTo>
                  <a:lnTo>
                    <a:pt x="235966" y="139191"/>
                  </a:lnTo>
                  <a:lnTo>
                    <a:pt x="164338" y="0"/>
                  </a:lnTo>
                  <a:lnTo>
                    <a:pt x="131952" y="108203"/>
                  </a:lnTo>
                  <a:lnTo>
                    <a:pt x="0" y="68706"/>
                  </a:lnTo>
                  <a:close/>
                </a:path>
              </a:pathLst>
            </a:custGeom>
            <a:ln w="25400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1396" y="2869692"/>
              <a:ext cx="361188" cy="746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42205" y="3073146"/>
              <a:ext cx="120650" cy="500380"/>
            </a:xfrm>
            <a:custGeom>
              <a:avLst/>
              <a:gdLst/>
              <a:ahLst/>
              <a:cxnLst/>
              <a:rect l="l" t="t" r="r" b="b"/>
              <a:pathLst>
                <a:path w="120650" h="500379">
                  <a:moveTo>
                    <a:pt x="60399" y="51337"/>
                  </a:moveTo>
                  <a:lnTo>
                    <a:pt x="47344" y="73520"/>
                  </a:lnTo>
                  <a:lnTo>
                    <a:pt x="45974" y="499999"/>
                  </a:lnTo>
                  <a:lnTo>
                    <a:pt x="71882" y="500125"/>
                  </a:lnTo>
                  <a:lnTo>
                    <a:pt x="73245" y="73520"/>
                  </a:lnTo>
                  <a:lnTo>
                    <a:pt x="60399" y="51337"/>
                  </a:lnTo>
                  <a:close/>
                </a:path>
                <a:path w="120650" h="500379">
                  <a:moveTo>
                    <a:pt x="75327" y="25653"/>
                  </a:moveTo>
                  <a:lnTo>
                    <a:pt x="73406" y="25653"/>
                  </a:lnTo>
                  <a:lnTo>
                    <a:pt x="73252" y="73532"/>
                  </a:lnTo>
                  <a:lnTo>
                    <a:pt x="94361" y="109981"/>
                  </a:lnTo>
                  <a:lnTo>
                    <a:pt x="97917" y="116204"/>
                  </a:lnTo>
                  <a:lnTo>
                    <a:pt x="105791" y="118363"/>
                  </a:lnTo>
                  <a:lnTo>
                    <a:pt x="112014" y="114680"/>
                  </a:lnTo>
                  <a:lnTo>
                    <a:pt x="118237" y="111125"/>
                  </a:lnTo>
                  <a:lnTo>
                    <a:pt x="120269" y="103250"/>
                  </a:lnTo>
                  <a:lnTo>
                    <a:pt x="116713" y="97027"/>
                  </a:lnTo>
                  <a:lnTo>
                    <a:pt x="75327" y="25653"/>
                  </a:lnTo>
                  <a:close/>
                </a:path>
                <a:path w="120650" h="500379">
                  <a:moveTo>
                    <a:pt x="60452" y="0"/>
                  </a:moveTo>
                  <a:lnTo>
                    <a:pt x="3683" y="96646"/>
                  </a:lnTo>
                  <a:lnTo>
                    <a:pt x="0" y="102869"/>
                  </a:lnTo>
                  <a:lnTo>
                    <a:pt x="2159" y="110743"/>
                  </a:lnTo>
                  <a:lnTo>
                    <a:pt x="8255" y="114426"/>
                  </a:lnTo>
                  <a:lnTo>
                    <a:pt x="14478" y="117982"/>
                  </a:lnTo>
                  <a:lnTo>
                    <a:pt x="22352" y="115950"/>
                  </a:lnTo>
                  <a:lnTo>
                    <a:pt x="47337" y="73532"/>
                  </a:lnTo>
                  <a:lnTo>
                    <a:pt x="47498" y="25653"/>
                  </a:lnTo>
                  <a:lnTo>
                    <a:pt x="75327" y="25653"/>
                  </a:lnTo>
                  <a:lnTo>
                    <a:pt x="60452" y="0"/>
                  </a:lnTo>
                  <a:close/>
                </a:path>
                <a:path w="120650" h="500379">
                  <a:moveTo>
                    <a:pt x="73385" y="32130"/>
                  </a:moveTo>
                  <a:lnTo>
                    <a:pt x="49276" y="32130"/>
                  </a:lnTo>
                  <a:lnTo>
                    <a:pt x="71628" y="32257"/>
                  </a:lnTo>
                  <a:lnTo>
                    <a:pt x="60399" y="51337"/>
                  </a:lnTo>
                  <a:lnTo>
                    <a:pt x="73252" y="73532"/>
                  </a:lnTo>
                  <a:lnTo>
                    <a:pt x="73385" y="32130"/>
                  </a:lnTo>
                  <a:close/>
                </a:path>
                <a:path w="120650" h="500379">
                  <a:moveTo>
                    <a:pt x="73406" y="25653"/>
                  </a:moveTo>
                  <a:lnTo>
                    <a:pt x="47498" y="25653"/>
                  </a:lnTo>
                  <a:lnTo>
                    <a:pt x="47344" y="73520"/>
                  </a:lnTo>
                  <a:lnTo>
                    <a:pt x="60399" y="51337"/>
                  </a:lnTo>
                  <a:lnTo>
                    <a:pt x="49276" y="32130"/>
                  </a:lnTo>
                  <a:lnTo>
                    <a:pt x="73385" y="32130"/>
                  </a:lnTo>
                  <a:lnTo>
                    <a:pt x="73406" y="25653"/>
                  </a:lnTo>
                  <a:close/>
                </a:path>
                <a:path w="120650" h="500379">
                  <a:moveTo>
                    <a:pt x="49276" y="32130"/>
                  </a:moveTo>
                  <a:lnTo>
                    <a:pt x="60399" y="51337"/>
                  </a:lnTo>
                  <a:lnTo>
                    <a:pt x="71628" y="32257"/>
                  </a:lnTo>
                  <a:lnTo>
                    <a:pt x="49276" y="32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78916" y="331393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64994" y="1741678"/>
            <a:ext cx="977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08752" y="1884679"/>
            <a:ext cx="1028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Eye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piece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01128" y="3429000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4" h="214629">
                <a:moveTo>
                  <a:pt x="1650" y="0"/>
                </a:moveTo>
                <a:lnTo>
                  <a:pt x="0" y="214375"/>
                </a:lnTo>
              </a:path>
            </a:pathLst>
          </a:custGeom>
          <a:ln w="9143">
            <a:solidFill>
              <a:srgbClr val="D7B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40981" y="3599433"/>
            <a:ext cx="809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180" algn="r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β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7" baseline="-20833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 baseline="-20833">
              <a:latin typeface="Arial"/>
              <a:cs typeface="Arial"/>
            </a:endParaRPr>
          </a:p>
          <a:p>
            <a:pPr marR="43180" algn="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aseline="-2083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68451" y="690372"/>
            <a:ext cx="3129280" cy="364490"/>
            <a:chOff x="568451" y="690372"/>
            <a:chExt cx="3129280" cy="364490"/>
          </a:xfrm>
        </p:grpSpPr>
        <p:sp>
          <p:nvSpPr>
            <p:cNvPr id="30" name="object 30"/>
            <p:cNvSpPr/>
            <p:nvPr/>
          </p:nvSpPr>
          <p:spPr>
            <a:xfrm>
              <a:off x="568451" y="690372"/>
              <a:ext cx="3128772" cy="3642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0016" y="717169"/>
              <a:ext cx="3098444" cy="3346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4796" y="815339"/>
            <a:ext cx="3357879" cy="361315"/>
            <a:chOff x="1034796" y="815339"/>
            <a:chExt cx="3357879" cy="361315"/>
          </a:xfrm>
        </p:grpSpPr>
        <p:sp>
          <p:nvSpPr>
            <p:cNvPr id="3" name="object 3"/>
            <p:cNvSpPr/>
            <p:nvPr/>
          </p:nvSpPr>
          <p:spPr>
            <a:xfrm>
              <a:off x="1034796" y="815339"/>
              <a:ext cx="3357372" cy="3611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6754" y="842390"/>
              <a:ext cx="3326650" cy="330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28244" y="1987232"/>
            <a:ext cx="7358380" cy="3728085"/>
            <a:chOff x="428244" y="1987232"/>
            <a:chExt cx="7358380" cy="3728085"/>
          </a:xfrm>
        </p:grpSpPr>
        <p:sp>
          <p:nvSpPr>
            <p:cNvPr id="6" name="object 6"/>
            <p:cNvSpPr/>
            <p:nvPr/>
          </p:nvSpPr>
          <p:spPr>
            <a:xfrm>
              <a:off x="428244" y="2071116"/>
              <a:ext cx="7357872" cy="3643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0146" y="2000250"/>
              <a:ext cx="285115" cy="3572510"/>
            </a:xfrm>
            <a:custGeom>
              <a:avLst/>
              <a:gdLst/>
              <a:ahLst/>
              <a:cxnLst/>
              <a:rect l="l" t="t" r="r" b="b"/>
              <a:pathLst>
                <a:path w="285114" h="3572510">
                  <a:moveTo>
                    <a:pt x="142494" y="0"/>
                  </a:moveTo>
                  <a:lnTo>
                    <a:pt x="111513" y="42299"/>
                  </a:lnTo>
                  <a:lnTo>
                    <a:pt x="99743" y="81720"/>
                  </a:lnTo>
                  <a:lnTo>
                    <a:pt x="88396" y="133128"/>
                  </a:lnTo>
                  <a:lnTo>
                    <a:pt x="77521" y="195942"/>
                  </a:lnTo>
                  <a:lnTo>
                    <a:pt x="67162" y="269581"/>
                  </a:lnTo>
                  <a:lnTo>
                    <a:pt x="62191" y="310278"/>
                  </a:lnTo>
                  <a:lnTo>
                    <a:pt x="57367" y="353463"/>
                  </a:lnTo>
                  <a:lnTo>
                    <a:pt x="52695" y="399065"/>
                  </a:lnTo>
                  <a:lnTo>
                    <a:pt x="48181" y="447009"/>
                  </a:lnTo>
                  <a:lnTo>
                    <a:pt x="43831" y="497224"/>
                  </a:lnTo>
                  <a:lnTo>
                    <a:pt x="39650" y="549637"/>
                  </a:lnTo>
                  <a:lnTo>
                    <a:pt x="35645" y="604175"/>
                  </a:lnTo>
                  <a:lnTo>
                    <a:pt x="31822" y="660766"/>
                  </a:lnTo>
                  <a:lnTo>
                    <a:pt x="28185" y="719336"/>
                  </a:lnTo>
                  <a:lnTo>
                    <a:pt x="24741" y="779815"/>
                  </a:lnTo>
                  <a:lnTo>
                    <a:pt x="21495" y="842128"/>
                  </a:lnTo>
                  <a:lnTo>
                    <a:pt x="18454" y="906203"/>
                  </a:lnTo>
                  <a:lnTo>
                    <a:pt x="15623" y="971968"/>
                  </a:lnTo>
                  <a:lnTo>
                    <a:pt x="13008" y="1039350"/>
                  </a:lnTo>
                  <a:lnTo>
                    <a:pt x="10614" y="1108276"/>
                  </a:lnTo>
                  <a:lnTo>
                    <a:pt x="8448" y="1178674"/>
                  </a:lnTo>
                  <a:lnTo>
                    <a:pt x="6515" y="1250471"/>
                  </a:lnTo>
                  <a:lnTo>
                    <a:pt x="4821" y="1323595"/>
                  </a:lnTo>
                  <a:lnTo>
                    <a:pt x="3372" y="1397972"/>
                  </a:lnTo>
                  <a:lnTo>
                    <a:pt x="2173" y="1473531"/>
                  </a:lnTo>
                  <a:lnTo>
                    <a:pt x="1231" y="1550199"/>
                  </a:lnTo>
                  <a:lnTo>
                    <a:pt x="551" y="1627903"/>
                  </a:lnTo>
                  <a:lnTo>
                    <a:pt x="138" y="1706570"/>
                  </a:lnTo>
                  <a:lnTo>
                    <a:pt x="0" y="1786127"/>
                  </a:lnTo>
                  <a:lnTo>
                    <a:pt x="138" y="1865685"/>
                  </a:lnTo>
                  <a:lnTo>
                    <a:pt x="551" y="1944352"/>
                  </a:lnTo>
                  <a:lnTo>
                    <a:pt x="1231" y="2022056"/>
                  </a:lnTo>
                  <a:lnTo>
                    <a:pt x="2173" y="2098724"/>
                  </a:lnTo>
                  <a:lnTo>
                    <a:pt x="3372" y="2174283"/>
                  </a:lnTo>
                  <a:lnTo>
                    <a:pt x="4821" y="2248660"/>
                  </a:lnTo>
                  <a:lnTo>
                    <a:pt x="6515" y="2321784"/>
                  </a:lnTo>
                  <a:lnTo>
                    <a:pt x="8448" y="2393581"/>
                  </a:lnTo>
                  <a:lnTo>
                    <a:pt x="10614" y="2463979"/>
                  </a:lnTo>
                  <a:lnTo>
                    <a:pt x="13008" y="2532905"/>
                  </a:lnTo>
                  <a:lnTo>
                    <a:pt x="15623" y="2600287"/>
                  </a:lnTo>
                  <a:lnTo>
                    <a:pt x="18454" y="2666052"/>
                  </a:lnTo>
                  <a:lnTo>
                    <a:pt x="21495" y="2730127"/>
                  </a:lnTo>
                  <a:lnTo>
                    <a:pt x="24741" y="2792440"/>
                  </a:lnTo>
                  <a:lnTo>
                    <a:pt x="28185" y="2852919"/>
                  </a:lnTo>
                  <a:lnTo>
                    <a:pt x="31822" y="2911489"/>
                  </a:lnTo>
                  <a:lnTo>
                    <a:pt x="35645" y="2968080"/>
                  </a:lnTo>
                  <a:lnTo>
                    <a:pt x="39650" y="3022618"/>
                  </a:lnTo>
                  <a:lnTo>
                    <a:pt x="43831" y="3075031"/>
                  </a:lnTo>
                  <a:lnTo>
                    <a:pt x="48181" y="3125246"/>
                  </a:lnTo>
                  <a:lnTo>
                    <a:pt x="52695" y="3173190"/>
                  </a:lnTo>
                  <a:lnTo>
                    <a:pt x="57367" y="3218792"/>
                  </a:lnTo>
                  <a:lnTo>
                    <a:pt x="62191" y="3261977"/>
                  </a:lnTo>
                  <a:lnTo>
                    <a:pt x="67162" y="3302674"/>
                  </a:lnTo>
                  <a:lnTo>
                    <a:pt x="72274" y="3340810"/>
                  </a:lnTo>
                  <a:lnTo>
                    <a:pt x="82897" y="3409109"/>
                  </a:lnTo>
                  <a:lnTo>
                    <a:pt x="94014" y="3466293"/>
                  </a:lnTo>
                  <a:lnTo>
                    <a:pt x="105578" y="3511780"/>
                  </a:lnTo>
                  <a:lnTo>
                    <a:pt x="123662" y="3556810"/>
                  </a:lnTo>
                  <a:lnTo>
                    <a:pt x="142494" y="3572255"/>
                  </a:lnTo>
                  <a:lnTo>
                    <a:pt x="148844" y="3570515"/>
                  </a:lnTo>
                  <a:lnTo>
                    <a:pt x="173474" y="3529956"/>
                  </a:lnTo>
                  <a:lnTo>
                    <a:pt x="185244" y="3490535"/>
                  </a:lnTo>
                  <a:lnTo>
                    <a:pt x="196591" y="3439127"/>
                  </a:lnTo>
                  <a:lnTo>
                    <a:pt x="207466" y="3376313"/>
                  </a:lnTo>
                  <a:lnTo>
                    <a:pt x="217825" y="3302674"/>
                  </a:lnTo>
                  <a:lnTo>
                    <a:pt x="222796" y="3261977"/>
                  </a:lnTo>
                  <a:lnTo>
                    <a:pt x="227620" y="3218792"/>
                  </a:lnTo>
                  <a:lnTo>
                    <a:pt x="232292" y="3173190"/>
                  </a:lnTo>
                  <a:lnTo>
                    <a:pt x="236806" y="3125246"/>
                  </a:lnTo>
                  <a:lnTo>
                    <a:pt x="241156" y="3075031"/>
                  </a:lnTo>
                  <a:lnTo>
                    <a:pt x="245337" y="3022618"/>
                  </a:lnTo>
                  <a:lnTo>
                    <a:pt x="249342" y="2968080"/>
                  </a:lnTo>
                  <a:lnTo>
                    <a:pt x="253165" y="2911489"/>
                  </a:lnTo>
                  <a:lnTo>
                    <a:pt x="256802" y="2852919"/>
                  </a:lnTo>
                  <a:lnTo>
                    <a:pt x="260246" y="2792440"/>
                  </a:lnTo>
                  <a:lnTo>
                    <a:pt x="263492" y="2730127"/>
                  </a:lnTo>
                  <a:lnTo>
                    <a:pt x="266533" y="2666052"/>
                  </a:lnTo>
                  <a:lnTo>
                    <a:pt x="269364" y="2600287"/>
                  </a:lnTo>
                  <a:lnTo>
                    <a:pt x="271979" y="2532905"/>
                  </a:lnTo>
                  <a:lnTo>
                    <a:pt x="274373" y="2463979"/>
                  </a:lnTo>
                  <a:lnTo>
                    <a:pt x="276539" y="2393581"/>
                  </a:lnTo>
                  <a:lnTo>
                    <a:pt x="278472" y="2321784"/>
                  </a:lnTo>
                  <a:lnTo>
                    <a:pt x="280166" y="2248660"/>
                  </a:lnTo>
                  <a:lnTo>
                    <a:pt x="281615" y="2174283"/>
                  </a:lnTo>
                  <a:lnTo>
                    <a:pt x="282814" y="2098724"/>
                  </a:lnTo>
                  <a:lnTo>
                    <a:pt x="283756" y="2022056"/>
                  </a:lnTo>
                  <a:lnTo>
                    <a:pt x="284436" y="1944352"/>
                  </a:lnTo>
                  <a:lnTo>
                    <a:pt x="284849" y="1865685"/>
                  </a:lnTo>
                  <a:lnTo>
                    <a:pt x="284988" y="1786127"/>
                  </a:lnTo>
                  <a:lnTo>
                    <a:pt x="284849" y="1706570"/>
                  </a:lnTo>
                  <a:lnTo>
                    <a:pt x="284436" y="1627903"/>
                  </a:lnTo>
                  <a:lnTo>
                    <a:pt x="283756" y="1550199"/>
                  </a:lnTo>
                  <a:lnTo>
                    <a:pt x="282814" y="1473531"/>
                  </a:lnTo>
                  <a:lnTo>
                    <a:pt x="281615" y="1397972"/>
                  </a:lnTo>
                  <a:lnTo>
                    <a:pt x="280166" y="1323595"/>
                  </a:lnTo>
                  <a:lnTo>
                    <a:pt x="278472" y="1250471"/>
                  </a:lnTo>
                  <a:lnTo>
                    <a:pt x="276539" y="1178674"/>
                  </a:lnTo>
                  <a:lnTo>
                    <a:pt x="274373" y="1108276"/>
                  </a:lnTo>
                  <a:lnTo>
                    <a:pt x="271979" y="1039350"/>
                  </a:lnTo>
                  <a:lnTo>
                    <a:pt x="269364" y="971968"/>
                  </a:lnTo>
                  <a:lnTo>
                    <a:pt x="266533" y="906203"/>
                  </a:lnTo>
                  <a:lnTo>
                    <a:pt x="263492" y="842128"/>
                  </a:lnTo>
                  <a:lnTo>
                    <a:pt x="260246" y="779815"/>
                  </a:lnTo>
                  <a:lnTo>
                    <a:pt x="256802" y="719336"/>
                  </a:lnTo>
                  <a:lnTo>
                    <a:pt x="253165" y="660766"/>
                  </a:lnTo>
                  <a:lnTo>
                    <a:pt x="249342" y="604175"/>
                  </a:lnTo>
                  <a:lnTo>
                    <a:pt x="245337" y="549637"/>
                  </a:lnTo>
                  <a:lnTo>
                    <a:pt x="241156" y="497224"/>
                  </a:lnTo>
                  <a:lnTo>
                    <a:pt x="236806" y="447009"/>
                  </a:lnTo>
                  <a:lnTo>
                    <a:pt x="232292" y="399065"/>
                  </a:lnTo>
                  <a:lnTo>
                    <a:pt x="227620" y="353463"/>
                  </a:lnTo>
                  <a:lnTo>
                    <a:pt x="222796" y="310278"/>
                  </a:lnTo>
                  <a:lnTo>
                    <a:pt x="217825" y="269581"/>
                  </a:lnTo>
                  <a:lnTo>
                    <a:pt x="212713" y="231445"/>
                  </a:lnTo>
                  <a:lnTo>
                    <a:pt x="202090" y="163146"/>
                  </a:lnTo>
                  <a:lnTo>
                    <a:pt x="190973" y="105962"/>
                  </a:lnTo>
                  <a:lnTo>
                    <a:pt x="179409" y="60475"/>
                  </a:lnTo>
                  <a:lnTo>
                    <a:pt x="161325" y="15445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0146" y="2000250"/>
              <a:ext cx="285115" cy="3572510"/>
            </a:xfrm>
            <a:custGeom>
              <a:avLst/>
              <a:gdLst/>
              <a:ahLst/>
              <a:cxnLst/>
              <a:rect l="l" t="t" r="r" b="b"/>
              <a:pathLst>
                <a:path w="285114" h="3572510">
                  <a:moveTo>
                    <a:pt x="0" y="1786127"/>
                  </a:moveTo>
                  <a:lnTo>
                    <a:pt x="138" y="1706570"/>
                  </a:lnTo>
                  <a:lnTo>
                    <a:pt x="551" y="1627903"/>
                  </a:lnTo>
                  <a:lnTo>
                    <a:pt x="1231" y="1550199"/>
                  </a:lnTo>
                  <a:lnTo>
                    <a:pt x="2173" y="1473531"/>
                  </a:lnTo>
                  <a:lnTo>
                    <a:pt x="3372" y="1397972"/>
                  </a:lnTo>
                  <a:lnTo>
                    <a:pt x="4821" y="1323595"/>
                  </a:lnTo>
                  <a:lnTo>
                    <a:pt x="6515" y="1250471"/>
                  </a:lnTo>
                  <a:lnTo>
                    <a:pt x="8448" y="1178674"/>
                  </a:lnTo>
                  <a:lnTo>
                    <a:pt x="10614" y="1108276"/>
                  </a:lnTo>
                  <a:lnTo>
                    <a:pt x="13008" y="1039350"/>
                  </a:lnTo>
                  <a:lnTo>
                    <a:pt x="15623" y="971968"/>
                  </a:lnTo>
                  <a:lnTo>
                    <a:pt x="18454" y="906203"/>
                  </a:lnTo>
                  <a:lnTo>
                    <a:pt x="21495" y="842128"/>
                  </a:lnTo>
                  <a:lnTo>
                    <a:pt x="24741" y="779815"/>
                  </a:lnTo>
                  <a:lnTo>
                    <a:pt x="28185" y="719336"/>
                  </a:lnTo>
                  <a:lnTo>
                    <a:pt x="31822" y="660766"/>
                  </a:lnTo>
                  <a:lnTo>
                    <a:pt x="35645" y="604175"/>
                  </a:lnTo>
                  <a:lnTo>
                    <a:pt x="39650" y="549637"/>
                  </a:lnTo>
                  <a:lnTo>
                    <a:pt x="43831" y="497224"/>
                  </a:lnTo>
                  <a:lnTo>
                    <a:pt x="48181" y="447009"/>
                  </a:lnTo>
                  <a:lnTo>
                    <a:pt x="52695" y="399065"/>
                  </a:lnTo>
                  <a:lnTo>
                    <a:pt x="57367" y="353463"/>
                  </a:lnTo>
                  <a:lnTo>
                    <a:pt x="62191" y="310278"/>
                  </a:lnTo>
                  <a:lnTo>
                    <a:pt x="67162" y="269581"/>
                  </a:lnTo>
                  <a:lnTo>
                    <a:pt x="72274" y="231445"/>
                  </a:lnTo>
                  <a:lnTo>
                    <a:pt x="82897" y="163146"/>
                  </a:lnTo>
                  <a:lnTo>
                    <a:pt x="94014" y="105962"/>
                  </a:lnTo>
                  <a:lnTo>
                    <a:pt x="105578" y="60475"/>
                  </a:lnTo>
                  <a:lnTo>
                    <a:pt x="123662" y="15445"/>
                  </a:lnTo>
                  <a:lnTo>
                    <a:pt x="142494" y="0"/>
                  </a:lnTo>
                  <a:lnTo>
                    <a:pt x="148844" y="1740"/>
                  </a:lnTo>
                  <a:lnTo>
                    <a:pt x="173474" y="42299"/>
                  </a:lnTo>
                  <a:lnTo>
                    <a:pt x="185244" y="81720"/>
                  </a:lnTo>
                  <a:lnTo>
                    <a:pt x="196591" y="133128"/>
                  </a:lnTo>
                  <a:lnTo>
                    <a:pt x="207466" y="195942"/>
                  </a:lnTo>
                  <a:lnTo>
                    <a:pt x="217825" y="269581"/>
                  </a:lnTo>
                  <a:lnTo>
                    <a:pt x="222796" y="310278"/>
                  </a:lnTo>
                  <a:lnTo>
                    <a:pt x="227620" y="353463"/>
                  </a:lnTo>
                  <a:lnTo>
                    <a:pt x="232292" y="399065"/>
                  </a:lnTo>
                  <a:lnTo>
                    <a:pt x="236806" y="447009"/>
                  </a:lnTo>
                  <a:lnTo>
                    <a:pt x="241156" y="497224"/>
                  </a:lnTo>
                  <a:lnTo>
                    <a:pt x="245337" y="549637"/>
                  </a:lnTo>
                  <a:lnTo>
                    <a:pt x="249342" y="604175"/>
                  </a:lnTo>
                  <a:lnTo>
                    <a:pt x="253165" y="660766"/>
                  </a:lnTo>
                  <a:lnTo>
                    <a:pt x="256802" y="719336"/>
                  </a:lnTo>
                  <a:lnTo>
                    <a:pt x="260246" y="779815"/>
                  </a:lnTo>
                  <a:lnTo>
                    <a:pt x="263492" y="842128"/>
                  </a:lnTo>
                  <a:lnTo>
                    <a:pt x="266533" y="906203"/>
                  </a:lnTo>
                  <a:lnTo>
                    <a:pt x="269364" y="971968"/>
                  </a:lnTo>
                  <a:lnTo>
                    <a:pt x="271979" y="1039350"/>
                  </a:lnTo>
                  <a:lnTo>
                    <a:pt x="274373" y="1108276"/>
                  </a:lnTo>
                  <a:lnTo>
                    <a:pt x="276539" y="1178674"/>
                  </a:lnTo>
                  <a:lnTo>
                    <a:pt x="278472" y="1250471"/>
                  </a:lnTo>
                  <a:lnTo>
                    <a:pt x="280166" y="1323595"/>
                  </a:lnTo>
                  <a:lnTo>
                    <a:pt x="281615" y="1397972"/>
                  </a:lnTo>
                  <a:lnTo>
                    <a:pt x="282814" y="1473531"/>
                  </a:lnTo>
                  <a:lnTo>
                    <a:pt x="283756" y="1550199"/>
                  </a:lnTo>
                  <a:lnTo>
                    <a:pt x="284436" y="1627903"/>
                  </a:lnTo>
                  <a:lnTo>
                    <a:pt x="284849" y="1706570"/>
                  </a:lnTo>
                  <a:lnTo>
                    <a:pt x="284988" y="1786127"/>
                  </a:lnTo>
                  <a:lnTo>
                    <a:pt x="284849" y="1865685"/>
                  </a:lnTo>
                  <a:lnTo>
                    <a:pt x="284436" y="1944352"/>
                  </a:lnTo>
                  <a:lnTo>
                    <a:pt x="283756" y="2022056"/>
                  </a:lnTo>
                  <a:lnTo>
                    <a:pt x="282814" y="2098724"/>
                  </a:lnTo>
                  <a:lnTo>
                    <a:pt x="281615" y="2174283"/>
                  </a:lnTo>
                  <a:lnTo>
                    <a:pt x="280166" y="2248660"/>
                  </a:lnTo>
                  <a:lnTo>
                    <a:pt x="278472" y="2321784"/>
                  </a:lnTo>
                  <a:lnTo>
                    <a:pt x="276539" y="2393581"/>
                  </a:lnTo>
                  <a:lnTo>
                    <a:pt x="274373" y="2463979"/>
                  </a:lnTo>
                  <a:lnTo>
                    <a:pt x="271979" y="2532905"/>
                  </a:lnTo>
                  <a:lnTo>
                    <a:pt x="269364" y="2600287"/>
                  </a:lnTo>
                  <a:lnTo>
                    <a:pt x="266533" y="2666052"/>
                  </a:lnTo>
                  <a:lnTo>
                    <a:pt x="263492" y="2730127"/>
                  </a:lnTo>
                  <a:lnTo>
                    <a:pt x="260246" y="2792440"/>
                  </a:lnTo>
                  <a:lnTo>
                    <a:pt x="256802" y="2852919"/>
                  </a:lnTo>
                  <a:lnTo>
                    <a:pt x="253165" y="2911489"/>
                  </a:lnTo>
                  <a:lnTo>
                    <a:pt x="249342" y="2968080"/>
                  </a:lnTo>
                  <a:lnTo>
                    <a:pt x="245337" y="3022618"/>
                  </a:lnTo>
                  <a:lnTo>
                    <a:pt x="241156" y="3075031"/>
                  </a:lnTo>
                  <a:lnTo>
                    <a:pt x="236806" y="3125246"/>
                  </a:lnTo>
                  <a:lnTo>
                    <a:pt x="232292" y="3173190"/>
                  </a:lnTo>
                  <a:lnTo>
                    <a:pt x="227620" y="3218792"/>
                  </a:lnTo>
                  <a:lnTo>
                    <a:pt x="222796" y="3261977"/>
                  </a:lnTo>
                  <a:lnTo>
                    <a:pt x="217825" y="3302674"/>
                  </a:lnTo>
                  <a:lnTo>
                    <a:pt x="212713" y="3340810"/>
                  </a:lnTo>
                  <a:lnTo>
                    <a:pt x="202090" y="3409109"/>
                  </a:lnTo>
                  <a:lnTo>
                    <a:pt x="190973" y="3466293"/>
                  </a:lnTo>
                  <a:lnTo>
                    <a:pt x="179409" y="3511780"/>
                  </a:lnTo>
                  <a:lnTo>
                    <a:pt x="161325" y="3556810"/>
                  </a:lnTo>
                  <a:lnTo>
                    <a:pt x="142494" y="3572255"/>
                  </a:lnTo>
                  <a:lnTo>
                    <a:pt x="136143" y="3570515"/>
                  </a:lnTo>
                  <a:lnTo>
                    <a:pt x="111513" y="3529956"/>
                  </a:lnTo>
                  <a:lnTo>
                    <a:pt x="99743" y="3490535"/>
                  </a:lnTo>
                  <a:lnTo>
                    <a:pt x="88396" y="3439127"/>
                  </a:lnTo>
                  <a:lnTo>
                    <a:pt x="77521" y="3376313"/>
                  </a:lnTo>
                  <a:lnTo>
                    <a:pt x="67162" y="3302674"/>
                  </a:lnTo>
                  <a:lnTo>
                    <a:pt x="62191" y="3261977"/>
                  </a:lnTo>
                  <a:lnTo>
                    <a:pt x="57367" y="3218792"/>
                  </a:lnTo>
                  <a:lnTo>
                    <a:pt x="52695" y="3173190"/>
                  </a:lnTo>
                  <a:lnTo>
                    <a:pt x="48181" y="3125246"/>
                  </a:lnTo>
                  <a:lnTo>
                    <a:pt x="43831" y="3075031"/>
                  </a:lnTo>
                  <a:lnTo>
                    <a:pt x="39650" y="3022618"/>
                  </a:lnTo>
                  <a:lnTo>
                    <a:pt x="35645" y="2968080"/>
                  </a:lnTo>
                  <a:lnTo>
                    <a:pt x="31822" y="2911489"/>
                  </a:lnTo>
                  <a:lnTo>
                    <a:pt x="28185" y="2852919"/>
                  </a:lnTo>
                  <a:lnTo>
                    <a:pt x="24741" y="2792440"/>
                  </a:lnTo>
                  <a:lnTo>
                    <a:pt x="21495" y="2730127"/>
                  </a:lnTo>
                  <a:lnTo>
                    <a:pt x="18454" y="2666052"/>
                  </a:lnTo>
                  <a:lnTo>
                    <a:pt x="15623" y="2600287"/>
                  </a:lnTo>
                  <a:lnTo>
                    <a:pt x="13008" y="2532905"/>
                  </a:lnTo>
                  <a:lnTo>
                    <a:pt x="10614" y="2463979"/>
                  </a:lnTo>
                  <a:lnTo>
                    <a:pt x="8448" y="2393581"/>
                  </a:lnTo>
                  <a:lnTo>
                    <a:pt x="6515" y="2321784"/>
                  </a:lnTo>
                  <a:lnTo>
                    <a:pt x="4821" y="2248660"/>
                  </a:lnTo>
                  <a:lnTo>
                    <a:pt x="3372" y="2174283"/>
                  </a:lnTo>
                  <a:lnTo>
                    <a:pt x="2173" y="2098724"/>
                  </a:lnTo>
                  <a:lnTo>
                    <a:pt x="1231" y="2022056"/>
                  </a:lnTo>
                  <a:lnTo>
                    <a:pt x="551" y="1944352"/>
                  </a:lnTo>
                  <a:lnTo>
                    <a:pt x="138" y="1865685"/>
                  </a:lnTo>
                  <a:lnTo>
                    <a:pt x="0" y="1786127"/>
                  </a:lnTo>
                  <a:close/>
                </a:path>
              </a:pathLst>
            </a:custGeom>
            <a:ln w="25908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2634" y="2643378"/>
              <a:ext cx="358140" cy="2573020"/>
            </a:xfrm>
            <a:custGeom>
              <a:avLst/>
              <a:gdLst/>
              <a:ahLst/>
              <a:cxnLst/>
              <a:rect l="l" t="t" r="r" b="b"/>
              <a:pathLst>
                <a:path w="358139" h="2573020">
                  <a:moveTo>
                    <a:pt x="179069" y="0"/>
                  </a:moveTo>
                  <a:lnTo>
                    <a:pt x="146872" y="20721"/>
                  </a:lnTo>
                  <a:lnTo>
                    <a:pt x="126430" y="56438"/>
                  </a:lnTo>
                  <a:lnTo>
                    <a:pt x="106981" y="108423"/>
                  </a:lnTo>
                  <a:lnTo>
                    <a:pt x="88674" y="175598"/>
                  </a:lnTo>
                  <a:lnTo>
                    <a:pt x="79995" y="214546"/>
                  </a:lnTo>
                  <a:lnTo>
                    <a:pt x="71659" y="256889"/>
                  </a:lnTo>
                  <a:lnTo>
                    <a:pt x="63682" y="302492"/>
                  </a:lnTo>
                  <a:lnTo>
                    <a:pt x="56085" y="351219"/>
                  </a:lnTo>
                  <a:lnTo>
                    <a:pt x="48886" y="402938"/>
                  </a:lnTo>
                  <a:lnTo>
                    <a:pt x="42103" y="457513"/>
                  </a:lnTo>
                  <a:lnTo>
                    <a:pt x="35755" y="514810"/>
                  </a:lnTo>
                  <a:lnTo>
                    <a:pt x="29861" y="574694"/>
                  </a:lnTo>
                  <a:lnTo>
                    <a:pt x="24440" y="637032"/>
                  </a:lnTo>
                  <a:lnTo>
                    <a:pt x="19510" y="701687"/>
                  </a:lnTo>
                  <a:lnTo>
                    <a:pt x="15090" y="768527"/>
                  </a:lnTo>
                  <a:lnTo>
                    <a:pt x="11198" y="837416"/>
                  </a:lnTo>
                  <a:lnTo>
                    <a:pt x="7854" y="908219"/>
                  </a:lnTo>
                  <a:lnTo>
                    <a:pt x="5077" y="980804"/>
                  </a:lnTo>
                  <a:lnTo>
                    <a:pt x="2883" y="1055034"/>
                  </a:lnTo>
                  <a:lnTo>
                    <a:pt x="1294" y="1130776"/>
                  </a:lnTo>
                  <a:lnTo>
                    <a:pt x="326" y="1207894"/>
                  </a:lnTo>
                  <a:lnTo>
                    <a:pt x="0" y="1286256"/>
                  </a:lnTo>
                  <a:lnTo>
                    <a:pt x="326" y="1364617"/>
                  </a:lnTo>
                  <a:lnTo>
                    <a:pt x="1294" y="1441735"/>
                  </a:lnTo>
                  <a:lnTo>
                    <a:pt x="2883" y="1517477"/>
                  </a:lnTo>
                  <a:lnTo>
                    <a:pt x="5077" y="1591707"/>
                  </a:lnTo>
                  <a:lnTo>
                    <a:pt x="7854" y="1664292"/>
                  </a:lnTo>
                  <a:lnTo>
                    <a:pt x="11198" y="1735095"/>
                  </a:lnTo>
                  <a:lnTo>
                    <a:pt x="15090" y="1803984"/>
                  </a:lnTo>
                  <a:lnTo>
                    <a:pt x="19510" y="1870824"/>
                  </a:lnTo>
                  <a:lnTo>
                    <a:pt x="24440" y="1935479"/>
                  </a:lnTo>
                  <a:lnTo>
                    <a:pt x="29861" y="1997817"/>
                  </a:lnTo>
                  <a:lnTo>
                    <a:pt x="35755" y="2057701"/>
                  </a:lnTo>
                  <a:lnTo>
                    <a:pt x="42103" y="2114998"/>
                  </a:lnTo>
                  <a:lnTo>
                    <a:pt x="48886" y="2169573"/>
                  </a:lnTo>
                  <a:lnTo>
                    <a:pt x="56085" y="2221292"/>
                  </a:lnTo>
                  <a:lnTo>
                    <a:pt x="63682" y="2270019"/>
                  </a:lnTo>
                  <a:lnTo>
                    <a:pt x="71659" y="2315622"/>
                  </a:lnTo>
                  <a:lnTo>
                    <a:pt x="79995" y="2357965"/>
                  </a:lnTo>
                  <a:lnTo>
                    <a:pt x="88674" y="2396913"/>
                  </a:lnTo>
                  <a:lnTo>
                    <a:pt x="106981" y="2464088"/>
                  </a:lnTo>
                  <a:lnTo>
                    <a:pt x="126430" y="2516073"/>
                  </a:lnTo>
                  <a:lnTo>
                    <a:pt x="146872" y="2551790"/>
                  </a:lnTo>
                  <a:lnTo>
                    <a:pt x="179069" y="2572512"/>
                  </a:lnTo>
                  <a:lnTo>
                    <a:pt x="189982" y="2570164"/>
                  </a:lnTo>
                  <a:lnTo>
                    <a:pt x="221603" y="2536032"/>
                  </a:lnTo>
                  <a:lnTo>
                    <a:pt x="241567" y="2492047"/>
                  </a:lnTo>
                  <a:lnTo>
                    <a:pt x="260464" y="2432332"/>
                  </a:lnTo>
                  <a:lnTo>
                    <a:pt x="278144" y="2357965"/>
                  </a:lnTo>
                  <a:lnTo>
                    <a:pt x="286480" y="2315622"/>
                  </a:lnTo>
                  <a:lnTo>
                    <a:pt x="294457" y="2270019"/>
                  </a:lnTo>
                  <a:lnTo>
                    <a:pt x="302054" y="2221292"/>
                  </a:lnTo>
                  <a:lnTo>
                    <a:pt x="309253" y="2169573"/>
                  </a:lnTo>
                  <a:lnTo>
                    <a:pt x="316036" y="2114998"/>
                  </a:lnTo>
                  <a:lnTo>
                    <a:pt x="322384" y="2057701"/>
                  </a:lnTo>
                  <a:lnTo>
                    <a:pt x="328278" y="1997817"/>
                  </a:lnTo>
                  <a:lnTo>
                    <a:pt x="333699" y="1935480"/>
                  </a:lnTo>
                  <a:lnTo>
                    <a:pt x="338629" y="1870824"/>
                  </a:lnTo>
                  <a:lnTo>
                    <a:pt x="343049" y="1803984"/>
                  </a:lnTo>
                  <a:lnTo>
                    <a:pt x="346941" y="1735095"/>
                  </a:lnTo>
                  <a:lnTo>
                    <a:pt x="350285" y="1664292"/>
                  </a:lnTo>
                  <a:lnTo>
                    <a:pt x="353062" y="1591707"/>
                  </a:lnTo>
                  <a:lnTo>
                    <a:pt x="355256" y="1517477"/>
                  </a:lnTo>
                  <a:lnTo>
                    <a:pt x="356845" y="1441735"/>
                  </a:lnTo>
                  <a:lnTo>
                    <a:pt x="357813" y="1364617"/>
                  </a:lnTo>
                  <a:lnTo>
                    <a:pt x="358139" y="1286256"/>
                  </a:lnTo>
                  <a:lnTo>
                    <a:pt x="357813" y="1207894"/>
                  </a:lnTo>
                  <a:lnTo>
                    <a:pt x="356845" y="1130776"/>
                  </a:lnTo>
                  <a:lnTo>
                    <a:pt x="355256" y="1055034"/>
                  </a:lnTo>
                  <a:lnTo>
                    <a:pt x="353062" y="980804"/>
                  </a:lnTo>
                  <a:lnTo>
                    <a:pt x="350285" y="908219"/>
                  </a:lnTo>
                  <a:lnTo>
                    <a:pt x="346941" y="837416"/>
                  </a:lnTo>
                  <a:lnTo>
                    <a:pt x="343049" y="768527"/>
                  </a:lnTo>
                  <a:lnTo>
                    <a:pt x="338629" y="701687"/>
                  </a:lnTo>
                  <a:lnTo>
                    <a:pt x="333699" y="637032"/>
                  </a:lnTo>
                  <a:lnTo>
                    <a:pt x="328278" y="574694"/>
                  </a:lnTo>
                  <a:lnTo>
                    <a:pt x="322384" y="514810"/>
                  </a:lnTo>
                  <a:lnTo>
                    <a:pt x="316036" y="457513"/>
                  </a:lnTo>
                  <a:lnTo>
                    <a:pt x="309253" y="402938"/>
                  </a:lnTo>
                  <a:lnTo>
                    <a:pt x="302054" y="351219"/>
                  </a:lnTo>
                  <a:lnTo>
                    <a:pt x="294457" y="302492"/>
                  </a:lnTo>
                  <a:lnTo>
                    <a:pt x="286480" y="256889"/>
                  </a:lnTo>
                  <a:lnTo>
                    <a:pt x="278144" y="214546"/>
                  </a:lnTo>
                  <a:lnTo>
                    <a:pt x="269465" y="175598"/>
                  </a:lnTo>
                  <a:lnTo>
                    <a:pt x="251158" y="108423"/>
                  </a:lnTo>
                  <a:lnTo>
                    <a:pt x="231709" y="56438"/>
                  </a:lnTo>
                  <a:lnTo>
                    <a:pt x="211267" y="20721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72634" y="2643378"/>
              <a:ext cx="358140" cy="2573020"/>
            </a:xfrm>
            <a:custGeom>
              <a:avLst/>
              <a:gdLst/>
              <a:ahLst/>
              <a:cxnLst/>
              <a:rect l="l" t="t" r="r" b="b"/>
              <a:pathLst>
                <a:path w="358139" h="2573020">
                  <a:moveTo>
                    <a:pt x="0" y="1286256"/>
                  </a:moveTo>
                  <a:lnTo>
                    <a:pt x="326" y="1207894"/>
                  </a:lnTo>
                  <a:lnTo>
                    <a:pt x="1294" y="1130776"/>
                  </a:lnTo>
                  <a:lnTo>
                    <a:pt x="2883" y="1055034"/>
                  </a:lnTo>
                  <a:lnTo>
                    <a:pt x="5077" y="980804"/>
                  </a:lnTo>
                  <a:lnTo>
                    <a:pt x="7854" y="908219"/>
                  </a:lnTo>
                  <a:lnTo>
                    <a:pt x="11198" y="837416"/>
                  </a:lnTo>
                  <a:lnTo>
                    <a:pt x="15090" y="768527"/>
                  </a:lnTo>
                  <a:lnTo>
                    <a:pt x="19510" y="701687"/>
                  </a:lnTo>
                  <a:lnTo>
                    <a:pt x="24440" y="637032"/>
                  </a:lnTo>
                  <a:lnTo>
                    <a:pt x="29861" y="574694"/>
                  </a:lnTo>
                  <a:lnTo>
                    <a:pt x="35755" y="514810"/>
                  </a:lnTo>
                  <a:lnTo>
                    <a:pt x="42103" y="457513"/>
                  </a:lnTo>
                  <a:lnTo>
                    <a:pt x="48886" y="402938"/>
                  </a:lnTo>
                  <a:lnTo>
                    <a:pt x="56085" y="351219"/>
                  </a:lnTo>
                  <a:lnTo>
                    <a:pt x="63682" y="302492"/>
                  </a:lnTo>
                  <a:lnTo>
                    <a:pt x="71659" y="256889"/>
                  </a:lnTo>
                  <a:lnTo>
                    <a:pt x="79995" y="214546"/>
                  </a:lnTo>
                  <a:lnTo>
                    <a:pt x="88674" y="175598"/>
                  </a:lnTo>
                  <a:lnTo>
                    <a:pt x="106981" y="108423"/>
                  </a:lnTo>
                  <a:lnTo>
                    <a:pt x="126430" y="56438"/>
                  </a:lnTo>
                  <a:lnTo>
                    <a:pt x="146872" y="20721"/>
                  </a:lnTo>
                  <a:lnTo>
                    <a:pt x="179069" y="0"/>
                  </a:lnTo>
                  <a:lnTo>
                    <a:pt x="189982" y="2347"/>
                  </a:lnTo>
                  <a:lnTo>
                    <a:pt x="221603" y="36479"/>
                  </a:lnTo>
                  <a:lnTo>
                    <a:pt x="241567" y="80464"/>
                  </a:lnTo>
                  <a:lnTo>
                    <a:pt x="260464" y="140179"/>
                  </a:lnTo>
                  <a:lnTo>
                    <a:pt x="278144" y="214546"/>
                  </a:lnTo>
                  <a:lnTo>
                    <a:pt x="286480" y="256889"/>
                  </a:lnTo>
                  <a:lnTo>
                    <a:pt x="294457" y="302492"/>
                  </a:lnTo>
                  <a:lnTo>
                    <a:pt x="302054" y="351219"/>
                  </a:lnTo>
                  <a:lnTo>
                    <a:pt x="309253" y="402938"/>
                  </a:lnTo>
                  <a:lnTo>
                    <a:pt x="316036" y="457513"/>
                  </a:lnTo>
                  <a:lnTo>
                    <a:pt x="322384" y="514810"/>
                  </a:lnTo>
                  <a:lnTo>
                    <a:pt x="328278" y="574694"/>
                  </a:lnTo>
                  <a:lnTo>
                    <a:pt x="333699" y="637032"/>
                  </a:lnTo>
                  <a:lnTo>
                    <a:pt x="338629" y="701687"/>
                  </a:lnTo>
                  <a:lnTo>
                    <a:pt x="343049" y="768527"/>
                  </a:lnTo>
                  <a:lnTo>
                    <a:pt x="346941" y="837416"/>
                  </a:lnTo>
                  <a:lnTo>
                    <a:pt x="350285" y="908219"/>
                  </a:lnTo>
                  <a:lnTo>
                    <a:pt x="353062" y="980804"/>
                  </a:lnTo>
                  <a:lnTo>
                    <a:pt x="355256" y="1055034"/>
                  </a:lnTo>
                  <a:lnTo>
                    <a:pt x="356845" y="1130776"/>
                  </a:lnTo>
                  <a:lnTo>
                    <a:pt x="357813" y="1207894"/>
                  </a:lnTo>
                  <a:lnTo>
                    <a:pt x="358139" y="1286256"/>
                  </a:lnTo>
                  <a:lnTo>
                    <a:pt x="357813" y="1364617"/>
                  </a:lnTo>
                  <a:lnTo>
                    <a:pt x="356845" y="1441735"/>
                  </a:lnTo>
                  <a:lnTo>
                    <a:pt x="355256" y="1517477"/>
                  </a:lnTo>
                  <a:lnTo>
                    <a:pt x="353062" y="1591707"/>
                  </a:lnTo>
                  <a:lnTo>
                    <a:pt x="350285" y="1664292"/>
                  </a:lnTo>
                  <a:lnTo>
                    <a:pt x="346941" y="1735095"/>
                  </a:lnTo>
                  <a:lnTo>
                    <a:pt x="343049" y="1803984"/>
                  </a:lnTo>
                  <a:lnTo>
                    <a:pt x="338629" y="1870824"/>
                  </a:lnTo>
                  <a:lnTo>
                    <a:pt x="333699" y="1935480"/>
                  </a:lnTo>
                  <a:lnTo>
                    <a:pt x="328278" y="1997817"/>
                  </a:lnTo>
                  <a:lnTo>
                    <a:pt x="322384" y="2057701"/>
                  </a:lnTo>
                  <a:lnTo>
                    <a:pt x="316036" y="2114998"/>
                  </a:lnTo>
                  <a:lnTo>
                    <a:pt x="309253" y="2169573"/>
                  </a:lnTo>
                  <a:lnTo>
                    <a:pt x="302054" y="2221292"/>
                  </a:lnTo>
                  <a:lnTo>
                    <a:pt x="294457" y="2270019"/>
                  </a:lnTo>
                  <a:lnTo>
                    <a:pt x="286480" y="2315622"/>
                  </a:lnTo>
                  <a:lnTo>
                    <a:pt x="278144" y="2357965"/>
                  </a:lnTo>
                  <a:lnTo>
                    <a:pt x="269465" y="2396913"/>
                  </a:lnTo>
                  <a:lnTo>
                    <a:pt x="251158" y="2464088"/>
                  </a:lnTo>
                  <a:lnTo>
                    <a:pt x="231709" y="2516073"/>
                  </a:lnTo>
                  <a:lnTo>
                    <a:pt x="211267" y="2551790"/>
                  </a:lnTo>
                  <a:lnTo>
                    <a:pt x="179069" y="2572512"/>
                  </a:lnTo>
                  <a:lnTo>
                    <a:pt x="168157" y="2570164"/>
                  </a:lnTo>
                  <a:lnTo>
                    <a:pt x="136536" y="2536032"/>
                  </a:lnTo>
                  <a:lnTo>
                    <a:pt x="116572" y="2492047"/>
                  </a:lnTo>
                  <a:lnTo>
                    <a:pt x="97675" y="2432332"/>
                  </a:lnTo>
                  <a:lnTo>
                    <a:pt x="79995" y="2357965"/>
                  </a:lnTo>
                  <a:lnTo>
                    <a:pt x="71659" y="2315622"/>
                  </a:lnTo>
                  <a:lnTo>
                    <a:pt x="63682" y="2270019"/>
                  </a:lnTo>
                  <a:lnTo>
                    <a:pt x="56085" y="2221292"/>
                  </a:lnTo>
                  <a:lnTo>
                    <a:pt x="48886" y="2169573"/>
                  </a:lnTo>
                  <a:lnTo>
                    <a:pt x="42103" y="2114998"/>
                  </a:lnTo>
                  <a:lnTo>
                    <a:pt x="35755" y="2057701"/>
                  </a:lnTo>
                  <a:lnTo>
                    <a:pt x="29861" y="1997817"/>
                  </a:lnTo>
                  <a:lnTo>
                    <a:pt x="24440" y="1935479"/>
                  </a:lnTo>
                  <a:lnTo>
                    <a:pt x="19510" y="1870824"/>
                  </a:lnTo>
                  <a:lnTo>
                    <a:pt x="15090" y="1803984"/>
                  </a:lnTo>
                  <a:lnTo>
                    <a:pt x="11198" y="1735095"/>
                  </a:lnTo>
                  <a:lnTo>
                    <a:pt x="7854" y="1664292"/>
                  </a:lnTo>
                  <a:lnTo>
                    <a:pt x="5077" y="1591707"/>
                  </a:lnTo>
                  <a:lnTo>
                    <a:pt x="2883" y="1517477"/>
                  </a:lnTo>
                  <a:lnTo>
                    <a:pt x="1294" y="1441735"/>
                  </a:lnTo>
                  <a:lnTo>
                    <a:pt x="326" y="1364617"/>
                  </a:lnTo>
                  <a:lnTo>
                    <a:pt x="0" y="1286256"/>
                  </a:lnTo>
                  <a:close/>
                </a:path>
              </a:pathLst>
            </a:custGeom>
            <a:ln w="25908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50416" y="3456254"/>
            <a:ext cx="158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1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15796" y="3328415"/>
            <a:ext cx="6285230" cy="467995"/>
            <a:chOff x="1415796" y="3328415"/>
            <a:chExt cx="6285230" cy="467995"/>
          </a:xfrm>
        </p:grpSpPr>
        <p:sp>
          <p:nvSpPr>
            <p:cNvPr id="13" name="object 13"/>
            <p:cNvSpPr/>
            <p:nvPr/>
          </p:nvSpPr>
          <p:spPr>
            <a:xfrm>
              <a:off x="1415796" y="3560063"/>
              <a:ext cx="97535" cy="2363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58761" y="3501389"/>
              <a:ext cx="71628" cy="2809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8761" y="3501389"/>
              <a:ext cx="71755" cy="281305"/>
            </a:xfrm>
            <a:custGeom>
              <a:avLst/>
              <a:gdLst/>
              <a:ahLst/>
              <a:cxnLst/>
              <a:rect l="l" t="t" r="r" b="b"/>
              <a:pathLst>
                <a:path w="71754" h="281304">
                  <a:moveTo>
                    <a:pt x="71628" y="146939"/>
                  </a:moveTo>
                  <a:lnTo>
                    <a:pt x="65990" y="96720"/>
                  </a:lnTo>
                  <a:lnTo>
                    <a:pt x="50625" y="55705"/>
                  </a:lnTo>
                  <a:lnTo>
                    <a:pt x="27854" y="28049"/>
                  </a:lnTo>
                  <a:lnTo>
                    <a:pt x="0" y="17907"/>
                  </a:lnTo>
                  <a:lnTo>
                    <a:pt x="0" y="0"/>
                  </a:lnTo>
                  <a:lnTo>
                    <a:pt x="27854" y="10142"/>
                  </a:lnTo>
                  <a:lnTo>
                    <a:pt x="50625" y="37798"/>
                  </a:lnTo>
                  <a:lnTo>
                    <a:pt x="65990" y="78813"/>
                  </a:lnTo>
                  <a:lnTo>
                    <a:pt x="71628" y="129032"/>
                  </a:lnTo>
                  <a:lnTo>
                    <a:pt x="71628" y="146939"/>
                  </a:lnTo>
                  <a:lnTo>
                    <a:pt x="67681" y="189253"/>
                  </a:lnTo>
                  <a:lnTo>
                    <a:pt x="56626" y="225996"/>
                  </a:lnTo>
                  <a:lnTo>
                    <a:pt x="39641" y="254452"/>
                  </a:lnTo>
                  <a:lnTo>
                    <a:pt x="17907" y="271907"/>
                  </a:lnTo>
                  <a:lnTo>
                    <a:pt x="17907" y="280924"/>
                  </a:lnTo>
                  <a:lnTo>
                    <a:pt x="0" y="267081"/>
                  </a:lnTo>
                  <a:lnTo>
                    <a:pt x="17907" y="245110"/>
                  </a:lnTo>
                  <a:lnTo>
                    <a:pt x="17907" y="254000"/>
                  </a:lnTo>
                  <a:lnTo>
                    <a:pt x="38568" y="237829"/>
                  </a:lnTo>
                  <a:lnTo>
                    <a:pt x="55086" y="211597"/>
                  </a:lnTo>
                  <a:lnTo>
                    <a:pt x="66413" y="177579"/>
                  </a:lnTo>
                  <a:lnTo>
                    <a:pt x="71501" y="138049"/>
                  </a:lnTo>
                </a:path>
              </a:pathLst>
            </a:custGeom>
            <a:ln w="25907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27063" y="3328415"/>
              <a:ext cx="771143" cy="4541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8598" y="3429761"/>
              <a:ext cx="622300" cy="298450"/>
            </a:xfrm>
            <a:custGeom>
              <a:avLst/>
              <a:gdLst/>
              <a:ahLst/>
              <a:cxnLst/>
              <a:rect l="l" t="t" r="r" b="b"/>
              <a:pathLst>
                <a:path w="622300" h="298450">
                  <a:moveTo>
                    <a:pt x="0" y="297942"/>
                  </a:moveTo>
                  <a:lnTo>
                    <a:pt x="62204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9255" y="3608831"/>
              <a:ext cx="1461516" cy="1569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50619" y="1741678"/>
            <a:ext cx="977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0253" y="1741678"/>
            <a:ext cx="8331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76847" y="3456254"/>
            <a:ext cx="1400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5975" algn="l"/>
                <a:tab pos="1386840" algn="l"/>
              </a:tabLst>
            </a:pPr>
            <a:r>
              <a:rPr sz="1800" u="heavy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i="1" u="heavy" spc="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β	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50" y="615162"/>
            <a:ext cx="5490210" cy="29521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580"/>
              </a:spcBef>
              <a:buClr>
                <a:srgbClr val="CEB866"/>
              </a:buClr>
              <a:buSzPct val="80000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Advantages: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Only possible device to enhance distant</a:t>
            </a:r>
            <a:r>
              <a:rPr sz="20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vision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buClr>
                <a:srgbClr val="CEB866"/>
              </a:buClr>
              <a:buSzPct val="80000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Disadvantage: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Restriction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view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Appearance and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apprehension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0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Expensive and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costly</a:t>
            </a:r>
            <a:endParaRPr sz="20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484"/>
              </a:spcBef>
              <a:tabLst>
                <a:tab pos="771525" algn="l"/>
              </a:tabLst>
            </a:pPr>
            <a:r>
              <a:rPr sz="1900" spc="-5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Depth perception is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distorted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7115" y="3500628"/>
            <a:ext cx="3643884" cy="2714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4796" y="601980"/>
            <a:ext cx="3782695" cy="361315"/>
            <a:chOff x="1034796" y="601980"/>
            <a:chExt cx="3782695" cy="361315"/>
          </a:xfrm>
        </p:grpSpPr>
        <p:sp>
          <p:nvSpPr>
            <p:cNvPr id="3" name="object 3"/>
            <p:cNvSpPr/>
            <p:nvPr/>
          </p:nvSpPr>
          <p:spPr>
            <a:xfrm>
              <a:off x="1034796" y="601980"/>
              <a:ext cx="874776" cy="294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9281" y="632079"/>
              <a:ext cx="839469" cy="258445"/>
            </a:xfrm>
            <a:custGeom>
              <a:avLst/>
              <a:gdLst/>
              <a:ahLst/>
              <a:cxnLst/>
              <a:rect l="l" t="t" r="r" b="b"/>
              <a:pathLst>
                <a:path w="839469" h="258444">
                  <a:moveTo>
                    <a:pt x="401870" y="103124"/>
                  </a:moveTo>
                  <a:lnTo>
                    <a:pt x="324002" y="103124"/>
                  </a:lnTo>
                  <a:lnTo>
                    <a:pt x="332858" y="103503"/>
                  </a:lnTo>
                  <a:lnTo>
                    <a:pt x="340179" y="104632"/>
                  </a:lnTo>
                  <a:lnTo>
                    <a:pt x="345951" y="106499"/>
                  </a:lnTo>
                  <a:lnTo>
                    <a:pt x="350164" y="109093"/>
                  </a:lnTo>
                  <a:lnTo>
                    <a:pt x="354863" y="113157"/>
                  </a:lnTo>
                  <a:lnTo>
                    <a:pt x="357149" y="119761"/>
                  </a:lnTo>
                  <a:lnTo>
                    <a:pt x="357149" y="133985"/>
                  </a:lnTo>
                  <a:lnTo>
                    <a:pt x="349247" y="136814"/>
                  </a:lnTo>
                  <a:lnTo>
                    <a:pt x="338702" y="139763"/>
                  </a:lnTo>
                  <a:lnTo>
                    <a:pt x="325538" y="142807"/>
                  </a:lnTo>
                  <a:lnTo>
                    <a:pt x="309778" y="145923"/>
                  </a:lnTo>
                  <a:lnTo>
                    <a:pt x="297850" y="148494"/>
                  </a:lnTo>
                  <a:lnTo>
                    <a:pt x="259089" y="165258"/>
                  </a:lnTo>
                  <a:lnTo>
                    <a:pt x="242722" y="203835"/>
                  </a:lnTo>
                  <a:lnTo>
                    <a:pt x="243708" y="214725"/>
                  </a:lnTo>
                  <a:lnTo>
                    <a:pt x="268039" y="249691"/>
                  </a:lnTo>
                  <a:lnTo>
                    <a:pt x="303936" y="258318"/>
                  </a:lnTo>
                  <a:lnTo>
                    <a:pt x="311840" y="257937"/>
                  </a:lnTo>
                  <a:lnTo>
                    <a:pt x="348005" y="244665"/>
                  </a:lnTo>
                  <a:lnTo>
                    <a:pt x="360959" y="234061"/>
                  </a:lnTo>
                  <a:lnTo>
                    <a:pt x="407907" y="234061"/>
                  </a:lnTo>
                  <a:lnTo>
                    <a:pt x="406806" y="229488"/>
                  </a:lnTo>
                  <a:lnTo>
                    <a:pt x="405961" y="224028"/>
                  </a:lnTo>
                  <a:lnTo>
                    <a:pt x="310540" y="224028"/>
                  </a:lnTo>
                  <a:lnTo>
                    <a:pt x="304063" y="221487"/>
                  </a:lnTo>
                  <a:lnTo>
                    <a:pt x="293903" y="211582"/>
                  </a:lnTo>
                  <a:lnTo>
                    <a:pt x="291363" y="205612"/>
                  </a:lnTo>
                  <a:lnTo>
                    <a:pt x="291363" y="191897"/>
                  </a:lnTo>
                  <a:lnTo>
                    <a:pt x="336932" y="171110"/>
                  </a:lnTo>
                  <a:lnTo>
                    <a:pt x="345052" y="169148"/>
                  </a:lnTo>
                  <a:lnTo>
                    <a:pt x="351791" y="167352"/>
                  </a:lnTo>
                  <a:lnTo>
                    <a:pt x="357149" y="165735"/>
                  </a:lnTo>
                  <a:lnTo>
                    <a:pt x="404705" y="165735"/>
                  </a:lnTo>
                  <a:lnTo>
                    <a:pt x="404995" y="139763"/>
                  </a:lnTo>
                  <a:lnTo>
                    <a:pt x="404947" y="133985"/>
                  </a:lnTo>
                  <a:lnTo>
                    <a:pt x="404603" y="122132"/>
                  </a:lnTo>
                  <a:lnTo>
                    <a:pt x="403345" y="109997"/>
                  </a:lnTo>
                  <a:lnTo>
                    <a:pt x="401870" y="103124"/>
                  </a:lnTo>
                  <a:close/>
                </a:path>
                <a:path w="839469" h="258444">
                  <a:moveTo>
                    <a:pt x="407907" y="234061"/>
                  </a:moveTo>
                  <a:lnTo>
                    <a:pt x="360959" y="234061"/>
                  </a:lnTo>
                  <a:lnTo>
                    <a:pt x="361337" y="235321"/>
                  </a:lnTo>
                  <a:lnTo>
                    <a:pt x="361848" y="236855"/>
                  </a:lnTo>
                  <a:lnTo>
                    <a:pt x="362610" y="239775"/>
                  </a:lnTo>
                  <a:lnTo>
                    <a:pt x="364515" y="246125"/>
                  </a:lnTo>
                  <a:lnTo>
                    <a:pt x="366039" y="250951"/>
                  </a:lnTo>
                  <a:lnTo>
                    <a:pt x="367309" y="254126"/>
                  </a:lnTo>
                  <a:lnTo>
                    <a:pt x="415569" y="254126"/>
                  </a:lnTo>
                  <a:lnTo>
                    <a:pt x="412592" y="247651"/>
                  </a:lnTo>
                  <a:lnTo>
                    <a:pt x="410140" y="241379"/>
                  </a:lnTo>
                  <a:lnTo>
                    <a:pt x="408211" y="235321"/>
                  </a:lnTo>
                  <a:lnTo>
                    <a:pt x="407907" y="234061"/>
                  </a:lnTo>
                  <a:close/>
                </a:path>
                <a:path w="839469" h="258444">
                  <a:moveTo>
                    <a:pt x="404705" y="165735"/>
                  </a:moveTo>
                  <a:lnTo>
                    <a:pt x="357149" y="165735"/>
                  </a:lnTo>
                  <a:lnTo>
                    <a:pt x="357149" y="187071"/>
                  </a:lnTo>
                  <a:lnTo>
                    <a:pt x="356514" y="195072"/>
                  </a:lnTo>
                  <a:lnTo>
                    <a:pt x="355244" y="199136"/>
                  </a:lnTo>
                  <a:lnTo>
                    <a:pt x="353339" y="205612"/>
                  </a:lnTo>
                  <a:lnTo>
                    <a:pt x="349529" y="210947"/>
                  </a:lnTo>
                  <a:lnTo>
                    <a:pt x="318414" y="224028"/>
                  </a:lnTo>
                  <a:lnTo>
                    <a:pt x="405961" y="224028"/>
                  </a:lnTo>
                  <a:lnTo>
                    <a:pt x="405786" y="222892"/>
                  </a:lnTo>
                  <a:lnTo>
                    <a:pt x="405028" y="214725"/>
                  </a:lnTo>
                  <a:lnTo>
                    <a:pt x="404586" y="205612"/>
                  </a:lnTo>
                  <a:lnTo>
                    <a:pt x="404471" y="199136"/>
                  </a:lnTo>
                  <a:lnTo>
                    <a:pt x="404597" y="175343"/>
                  </a:lnTo>
                  <a:lnTo>
                    <a:pt x="404705" y="165735"/>
                  </a:lnTo>
                  <a:close/>
                </a:path>
                <a:path w="839469" h="258444">
                  <a:moveTo>
                    <a:pt x="327431" y="65912"/>
                  </a:moveTo>
                  <a:lnTo>
                    <a:pt x="283568" y="73092"/>
                  </a:lnTo>
                  <a:lnTo>
                    <a:pt x="252076" y="105761"/>
                  </a:lnTo>
                  <a:lnTo>
                    <a:pt x="247675" y="118237"/>
                  </a:lnTo>
                  <a:lnTo>
                    <a:pt x="291871" y="126237"/>
                  </a:lnTo>
                  <a:lnTo>
                    <a:pt x="294919" y="117601"/>
                  </a:lnTo>
                  <a:lnTo>
                    <a:pt x="298856" y="111633"/>
                  </a:lnTo>
                  <a:lnTo>
                    <a:pt x="303682" y="108204"/>
                  </a:lnTo>
                  <a:lnTo>
                    <a:pt x="308508" y="104901"/>
                  </a:lnTo>
                  <a:lnTo>
                    <a:pt x="315366" y="103124"/>
                  </a:lnTo>
                  <a:lnTo>
                    <a:pt x="401870" y="103124"/>
                  </a:lnTo>
                  <a:lnTo>
                    <a:pt x="401277" y="100363"/>
                  </a:lnTo>
                  <a:lnTo>
                    <a:pt x="367025" y="70199"/>
                  </a:lnTo>
                  <a:lnTo>
                    <a:pt x="342693" y="66389"/>
                  </a:lnTo>
                  <a:lnTo>
                    <a:pt x="327431" y="65912"/>
                  </a:lnTo>
                  <a:close/>
                </a:path>
                <a:path w="839469" h="258444">
                  <a:moveTo>
                    <a:pt x="736752" y="65912"/>
                  </a:moveTo>
                  <a:lnTo>
                    <a:pt x="692889" y="79575"/>
                  </a:lnTo>
                  <a:lnTo>
                    <a:pt x="664616" y="120173"/>
                  </a:lnTo>
                  <a:lnTo>
                    <a:pt x="659359" y="158115"/>
                  </a:lnTo>
                  <a:lnTo>
                    <a:pt x="659246" y="162813"/>
                  </a:lnTo>
                  <a:lnTo>
                    <a:pt x="660562" y="183016"/>
                  </a:lnTo>
                  <a:lnTo>
                    <a:pt x="681761" y="232791"/>
                  </a:lnTo>
                  <a:lnTo>
                    <a:pt x="720801" y="256722"/>
                  </a:lnTo>
                  <a:lnTo>
                    <a:pt x="736117" y="258318"/>
                  </a:lnTo>
                  <a:lnTo>
                    <a:pt x="743906" y="257839"/>
                  </a:lnTo>
                  <a:lnTo>
                    <a:pt x="781377" y="240871"/>
                  </a:lnTo>
                  <a:lnTo>
                    <a:pt x="793648" y="227075"/>
                  </a:lnTo>
                  <a:lnTo>
                    <a:pt x="838860" y="227075"/>
                  </a:lnTo>
                  <a:lnTo>
                    <a:pt x="838860" y="219837"/>
                  </a:lnTo>
                  <a:lnTo>
                    <a:pt x="749960" y="219837"/>
                  </a:lnTo>
                  <a:lnTo>
                    <a:pt x="739980" y="218646"/>
                  </a:lnTo>
                  <a:lnTo>
                    <a:pt x="710955" y="183546"/>
                  </a:lnTo>
                  <a:lnTo>
                    <a:pt x="708939" y="158115"/>
                  </a:lnTo>
                  <a:lnTo>
                    <a:pt x="709657" y="145256"/>
                  </a:lnTo>
                  <a:lnTo>
                    <a:pt x="726790" y="110892"/>
                  </a:lnTo>
                  <a:lnTo>
                    <a:pt x="749579" y="103124"/>
                  </a:lnTo>
                  <a:lnTo>
                    <a:pt x="838860" y="103124"/>
                  </a:lnTo>
                  <a:lnTo>
                    <a:pt x="838860" y="91567"/>
                  </a:lnTo>
                  <a:lnTo>
                    <a:pt x="790219" y="91567"/>
                  </a:lnTo>
                  <a:lnTo>
                    <a:pt x="778382" y="80325"/>
                  </a:lnTo>
                  <a:lnTo>
                    <a:pt x="765533" y="72310"/>
                  </a:lnTo>
                  <a:lnTo>
                    <a:pt x="751661" y="67510"/>
                  </a:lnTo>
                  <a:lnTo>
                    <a:pt x="736752" y="65912"/>
                  </a:lnTo>
                  <a:close/>
                </a:path>
                <a:path w="839469" h="258444">
                  <a:moveTo>
                    <a:pt x="838860" y="227075"/>
                  </a:moveTo>
                  <a:lnTo>
                    <a:pt x="793648" y="227075"/>
                  </a:lnTo>
                  <a:lnTo>
                    <a:pt x="793648" y="254126"/>
                  </a:lnTo>
                  <a:lnTo>
                    <a:pt x="838860" y="254126"/>
                  </a:lnTo>
                  <a:lnTo>
                    <a:pt x="838860" y="227075"/>
                  </a:lnTo>
                  <a:close/>
                </a:path>
                <a:path w="839469" h="258444">
                  <a:moveTo>
                    <a:pt x="838860" y="103124"/>
                  </a:moveTo>
                  <a:lnTo>
                    <a:pt x="749579" y="103124"/>
                  </a:lnTo>
                  <a:lnTo>
                    <a:pt x="758128" y="104003"/>
                  </a:lnTo>
                  <a:lnTo>
                    <a:pt x="765867" y="106632"/>
                  </a:lnTo>
                  <a:lnTo>
                    <a:pt x="789632" y="148026"/>
                  </a:lnTo>
                  <a:lnTo>
                    <a:pt x="790346" y="162813"/>
                  </a:lnTo>
                  <a:lnTo>
                    <a:pt x="789608" y="176125"/>
                  </a:lnTo>
                  <a:lnTo>
                    <a:pt x="772320" y="211746"/>
                  </a:lnTo>
                  <a:lnTo>
                    <a:pt x="749960" y="219837"/>
                  </a:lnTo>
                  <a:lnTo>
                    <a:pt x="838860" y="219837"/>
                  </a:lnTo>
                  <a:lnTo>
                    <a:pt x="838860" y="103124"/>
                  </a:lnTo>
                  <a:close/>
                </a:path>
                <a:path w="839469" h="258444">
                  <a:moveTo>
                    <a:pt x="838860" y="0"/>
                  </a:moveTo>
                  <a:lnTo>
                    <a:pt x="790219" y="0"/>
                  </a:lnTo>
                  <a:lnTo>
                    <a:pt x="790219" y="91567"/>
                  </a:lnTo>
                  <a:lnTo>
                    <a:pt x="838860" y="91567"/>
                  </a:lnTo>
                  <a:lnTo>
                    <a:pt x="838860" y="0"/>
                  </a:lnTo>
                  <a:close/>
                </a:path>
                <a:path w="839469" h="258444">
                  <a:moveTo>
                    <a:pt x="498500" y="69976"/>
                  </a:moveTo>
                  <a:lnTo>
                    <a:pt x="453288" y="69976"/>
                  </a:lnTo>
                  <a:lnTo>
                    <a:pt x="453288" y="254126"/>
                  </a:lnTo>
                  <a:lnTo>
                    <a:pt x="502056" y="254126"/>
                  </a:lnTo>
                  <a:lnTo>
                    <a:pt x="502056" y="170815"/>
                  </a:lnTo>
                  <a:lnTo>
                    <a:pt x="502274" y="156596"/>
                  </a:lnTo>
                  <a:lnTo>
                    <a:pt x="512851" y="114681"/>
                  </a:lnTo>
                  <a:lnTo>
                    <a:pt x="533806" y="103124"/>
                  </a:lnTo>
                  <a:lnTo>
                    <a:pt x="617499" y="103124"/>
                  </a:lnTo>
                  <a:lnTo>
                    <a:pt x="616610" y="99313"/>
                  </a:lnTo>
                  <a:lnTo>
                    <a:pt x="615552" y="97028"/>
                  </a:lnTo>
                  <a:lnTo>
                    <a:pt x="498500" y="97028"/>
                  </a:lnTo>
                  <a:lnTo>
                    <a:pt x="498500" y="69976"/>
                  </a:lnTo>
                  <a:close/>
                </a:path>
                <a:path w="839469" h="258444">
                  <a:moveTo>
                    <a:pt x="617499" y="103124"/>
                  </a:moveTo>
                  <a:lnTo>
                    <a:pt x="548792" y="103124"/>
                  </a:lnTo>
                  <a:lnTo>
                    <a:pt x="554507" y="104775"/>
                  </a:lnTo>
                  <a:lnTo>
                    <a:pt x="563778" y="111251"/>
                  </a:lnTo>
                  <a:lnTo>
                    <a:pt x="572364" y="156596"/>
                  </a:lnTo>
                  <a:lnTo>
                    <a:pt x="572414" y="254126"/>
                  </a:lnTo>
                  <a:lnTo>
                    <a:pt x="621182" y="254126"/>
                  </a:lnTo>
                  <a:lnTo>
                    <a:pt x="621102" y="135399"/>
                  </a:lnTo>
                  <a:lnTo>
                    <a:pt x="618388" y="106934"/>
                  </a:lnTo>
                  <a:lnTo>
                    <a:pt x="617499" y="103124"/>
                  </a:lnTo>
                  <a:close/>
                </a:path>
                <a:path w="839469" h="258444">
                  <a:moveTo>
                    <a:pt x="559206" y="65912"/>
                  </a:moveTo>
                  <a:lnTo>
                    <a:pt x="541702" y="67863"/>
                  </a:lnTo>
                  <a:lnTo>
                    <a:pt x="525757" y="73707"/>
                  </a:lnTo>
                  <a:lnTo>
                    <a:pt x="511361" y="83433"/>
                  </a:lnTo>
                  <a:lnTo>
                    <a:pt x="498500" y="97028"/>
                  </a:lnTo>
                  <a:lnTo>
                    <a:pt x="615552" y="97028"/>
                  </a:lnTo>
                  <a:lnTo>
                    <a:pt x="581834" y="69127"/>
                  </a:lnTo>
                  <a:lnTo>
                    <a:pt x="559206" y="65912"/>
                  </a:lnTo>
                  <a:close/>
                </a:path>
                <a:path w="839469" h="258444">
                  <a:moveTo>
                    <a:pt x="51320" y="0"/>
                  </a:moveTo>
                  <a:lnTo>
                    <a:pt x="0" y="0"/>
                  </a:lnTo>
                  <a:lnTo>
                    <a:pt x="0" y="254126"/>
                  </a:lnTo>
                  <a:lnTo>
                    <a:pt x="51320" y="254126"/>
                  </a:lnTo>
                  <a:lnTo>
                    <a:pt x="51320" y="143001"/>
                  </a:lnTo>
                  <a:lnTo>
                    <a:pt x="203200" y="143001"/>
                  </a:lnTo>
                  <a:lnTo>
                    <a:pt x="203200" y="100075"/>
                  </a:lnTo>
                  <a:lnTo>
                    <a:pt x="51320" y="100075"/>
                  </a:lnTo>
                  <a:lnTo>
                    <a:pt x="51320" y="0"/>
                  </a:lnTo>
                  <a:close/>
                </a:path>
                <a:path w="839469" h="258444">
                  <a:moveTo>
                    <a:pt x="203200" y="143001"/>
                  </a:moveTo>
                  <a:lnTo>
                    <a:pt x="151879" y="143001"/>
                  </a:lnTo>
                  <a:lnTo>
                    <a:pt x="151879" y="254126"/>
                  </a:lnTo>
                  <a:lnTo>
                    <a:pt x="203200" y="254126"/>
                  </a:lnTo>
                  <a:lnTo>
                    <a:pt x="203200" y="143001"/>
                  </a:lnTo>
                  <a:close/>
                </a:path>
                <a:path w="839469" h="258444">
                  <a:moveTo>
                    <a:pt x="203200" y="0"/>
                  </a:moveTo>
                  <a:lnTo>
                    <a:pt x="151879" y="0"/>
                  </a:lnTo>
                  <a:lnTo>
                    <a:pt x="151879" y="100075"/>
                  </a:lnTo>
                  <a:lnTo>
                    <a:pt x="203200" y="1000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9D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0645" y="797814"/>
              <a:ext cx="66040" cy="58419"/>
            </a:xfrm>
            <a:custGeom>
              <a:avLst/>
              <a:gdLst/>
              <a:ahLst/>
              <a:cxnLst/>
              <a:rect l="l" t="t" r="r" b="b"/>
              <a:pathLst>
                <a:path w="66040" h="58419">
                  <a:moveTo>
                    <a:pt x="65786" y="0"/>
                  </a:moveTo>
                  <a:lnTo>
                    <a:pt x="60428" y="1617"/>
                  </a:lnTo>
                  <a:lnTo>
                    <a:pt x="53689" y="3413"/>
                  </a:lnTo>
                  <a:lnTo>
                    <a:pt x="45569" y="5375"/>
                  </a:lnTo>
                  <a:lnTo>
                    <a:pt x="36068" y="7493"/>
                  </a:lnTo>
                  <a:lnTo>
                    <a:pt x="26830" y="9608"/>
                  </a:lnTo>
                  <a:lnTo>
                    <a:pt x="0" y="26162"/>
                  </a:lnTo>
                  <a:lnTo>
                    <a:pt x="0" y="33147"/>
                  </a:lnTo>
                  <a:lnTo>
                    <a:pt x="0" y="39877"/>
                  </a:lnTo>
                  <a:lnTo>
                    <a:pt x="2540" y="45847"/>
                  </a:lnTo>
                  <a:lnTo>
                    <a:pt x="7620" y="50800"/>
                  </a:lnTo>
                  <a:lnTo>
                    <a:pt x="12700" y="55752"/>
                  </a:lnTo>
                  <a:lnTo>
                    <a:pt x="19177" y="58293"/>
                  </a:lnTo>
                  <a:lnTo>
                    <a:pt x="27051" y="58293"/>
                  </a:lnTo>
                  <a:lnTo>
                    <a:pt x="61976" y="39877"/>
                  </a:lnTo>
                  <a:lnTo>
                    <a:pt x="63881" y="33400"/>
                  </a:lnTo>
                  <a:lnTo>
                    <a:pt x="65151" y="29337"/>
                  </a:lnTo>
                  <a:lnTo>
                    <a:pt x="65786" y="21336"/>
                  </a:lnTo>
                  <a:lnTo>
                    <a:pt x="65786" y="9651"/>
                  </a:lnTo>
                  <a:lnTo>
                    <a:pt x="65786" y="0"/>
                  </a:lnTo>
                  <a:close/>
                </a:path>
              </a:pathLst>
            </a:custGeom>
            <a:ln w="6096">
              <a:solidFill>
                <a:srgbClr val="8D7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5173" y="732155"/>
              <a:ext cx="87503" cy="1228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9522" y="694944"/>
              <a:ext cx="173990" cy="1943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281" y="632079"/>
              <a:ext cx="839469" cy="258445"/>
            </a:xfrm>
            <a:custGeom>
              <a:avLst/>
              <a:gdLst/>
              <a:ahLst/>
              <a:cxnLst/>
              <a:rect l="l" t="t" r="r" b="b"/>
              <a:pathLst>
                <a:path w="839469" h="258444">
                  <a:moveTo>
                    <a:pt x="327431" y="65912"/>
                  </a:moveTo>
                  <a:lnTo>
                    <a:pt x="367025" y="70199"/>
                  </a:lnTo>
                  <a:lnTo>
                    <a:pt x="398424" y="93218"/>
                  </a:lnTo>
                  <a:lnTo>
                    <a:pt x="405028" y="136779"/>
                  </a:lnTo>
                  <a:lnTo>
                    <a:pt x="404393" y="193675"/>
                  </a:lnTo>
                  <a:lnTo>
                    <a:pt x="404556" y="204985"/>
                  </a:lnTo>
                  <a:lnTo>
                    <a:pt x="412592" y="247651"/>
                  </a:lnTo>
                  <a:lnTo>
                    <a:pt x="415569" y="254126"/>
                  </a:lnTo>
                  <a:lnTo>
                    <a:pt x="367309" y="254126"/>
                  </a:lnTo>
                  <a:lnTo>
                    <a:pt x="366039" y="250951"/>
                  </a:lnTo>
                  <a:lnTo>
                    <a:pt x="364515" y="246125"/>
                  </a:lnTo>
                  <a:lnTo>
                    <a:pt x="362610" y="239775"/>
                  </a:lnTo>
                  <a:lnTo>
                    <a:pt x="361848" y="236855"/>
                  </a:lnTo>
                  <a:lnTo>
                    <a:pt x="361213" y="234950"/>
                  </a:lnTo>
                  <a:lnTo>
                    <a:pt x="360959" y="234061"/>
                  </a:lnTo>
                  <a:lnTo>
                    <a:pt x="354577" y="239756"/>
                  </a:lnTo>
                  <a:lnTo>
                    <a:pt x="348005" y="244665"/>
                  </a:lnTo>
                  <a:lnTo>
                    <a:pt x="311840" y="257937"/>
                  </a:lnTo>
                  <a:lnTo>
                    <a:pt x="303936" y="258318"/>
                  </a:lnTo>
                  <a:lnTo>
                    <a:pt x="290430" y="257363"/>
                  </a:lnTo>
                  <a:lnTo>
                    <a:pt x="251937" y="234713"/>
                  </a:lnTo>
                  <a:lnTo>
                    <a:pt x="242722" y="203835"/>
                  </a:lnTo>
                  <a:lnTo>
                    <a:pt x="243176" y="196238"/>
                  </a:lnTo>
                  <a:lnTo>
                    <a:pt x="264679" y="160948"/>
                  </a:lnTo>
                  <a:lnTo>
                    <a:pt x="309778" y="145923"/>
                  </a:lnTo>
                  <a:lnTo>
                    <a:pt x="325538" y="142807"/>
                  </a:lnTo>
                  <a:lnTo>
                    <a:pt x="338702" y="139763"/>
                  </a:lnTo>
                  <a:lnTo>
                    <a:pt x="349247" y="136814"/>
                  </a:lnTo>
                  <a:lnTo>
                    <a:pt x="357149" y="133985"/>
                  </a:lnTo>
                  <a:lnTo>
                    <a:pt x="357149" y="129159"/>
                  </a:lnTo>
                  <a:lnTo>
                    <a:pt x="357149" y="119761"/>
                  </a:lnTo>
                  <a:lnTo>
                    <a:pt x="324002" y="103124"/>
                  </a:lnTo>
                  <a:lnTo>
                    <a:pt x="315366" y="103124"/>
                  </a:lnTo>
                  <a:lnTo>
                    <a:pt x="291871" y="126237"/>
                  </a:lnTo>
                  <a:lnTo>
                    <a:pt x="247675" y="118237"/>
                  </a:lnTo>
                  <a:lnTo>
                    <a:pt x="273329" y="78740"/>
                  </a:lnTo>
                  <a:lnTo>
                    <a:pt x="310619" y="66702"/>
                  </a:lnTo>
                  <a:lnTo>
                    <a:pt x="327431" y="65912"/>
                  </a:lnTo>
                  <a:close/>
                </a:path>
                <a:path w="839469" h="258444">
                  <a:moveTo>
                    <a:pt x="790219" y="0"/>
                  </a:moveTo>
                  <a:lnTo>
                    <a:pt x="838860" y="0"/>
                  </a:lnTo>
                  <a:lnTo>
                    <a:pt x="838860" y="254126"/>
                  </a:lnTo>
                  <a:lnTo>
                    <a:pt x="793648" y="254126"/>
                  </a:lnTo>
                  <a:lnTo>
                    <a:pt x="793648" y="227075"/>
                  </a:lnTo>
                  <a:lnTo>
                    <a:pt x="787768" y="234479"/>
                  </a:lnTo>
                  <a:lnTo>
                    <a:pt x="751659" y="256397"/>
                  </a:lnTo>
                  <a:lnTo>
                    <a:pt x="736117" y="258318"/>
                  </a:lnTo>
                  <a:lnTo>
                    <a:pt x="720801" y="256722"/>
                  </a:lnTo>
                  <a:lnTo>
                    <a:pt x="681761" y="232791"/>
                  </a:lnTo>
                  <a:lnTo>
                    <a:pt x="660562" y="183016"/>
                  </a:lnTo>
                  <a:lnTo>
                    <a:pt x="659155" y="161417"/>
                  </a:lnTo>
                  <a:lnTo>
                    <a:pt x="660516" y="139390"/>
                  </a:lnTo>
                  <a:lnTo>
                    <a:pt x="681126" y="90170"/>
                  </a:lnTo>
                  <a:lnTo>
                    <a:pt x="720702" y="67435"/>
                  </a:lnTo>
                  <a:lnTo>
                    <a:pt x="736752" y="65912"/>
                  </a:lnTo>
                  <a:lnTo>
                    <a:pt x="751661" y="67510"/>
                  </a:lnTo>
                  <a:lnTo>
                    <a:pt x="765533" y="72310"/>
                  </a:lnTo>
                  <a:lnTo>
                    <a:pt x="778382" y="80325"/>
                  </a:lnTo>
                  <a:lnTo>
                    <a:pt x="790219" y="91567"/>
                  </a:lnTo>
                  <a:lnTo>
                    <a:pt x="790219" y="0"/>
                  </a:lnTo>
                  <a:close/>
                </a:path>
                <a:path w="839469" h="258444">
                  <a:moveTo>
                    <a:pt x="0" y="0"/>
                  </a:moveTo>
                  <a:lnTo>
                    <a:pt x="51320" y="0"/>
                  </a:lnTo>
                  <a:lnTo>
                    <a:pt x="51320" y="100075"/>
                  </a:lnTo>
                  <a:lnTo>
                    <a:pt x="151879" y="100075"/>
                  </a:lnTo>
                  <a:lnTo>
                    <a:pt x="151879" y="0"/>
                  </a:lnTo>
                  <a:lnTo>
                    <a:pt x="203200" y="0"/>
                  </a:lnTo>
                  <a:lnTo>
                    <a:pt x="203200" y="254126"/>
                  </a:lnTo>
                  <a:lnTo>
                    <a:pt x="151879" y="254126"/>
                  </a:lnTo>
                  <a:lnTo>
                    <a:pt x="151879" y="143001"/>
                  </a:lnTo>
                  <a:lnTo>
                    <a:pt x="51320" y="143001"/>
                  </a:lnTo>
                  <a:lnTo>
                    <a:pt x="51320" y="254126"/>
                  </a:lnTo>
                  <a:lnTo>
                    <a:pt x="0" y="25412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8D7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5668" y="739140"/>
              <a:ext cx="132587" cy="85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0179" y="769667"/>
              <a:ext cx="95885" cy="48895"/>
            </a:xfrm>
            <a:custGeom>
              <a:avLst/>
              <a:gdLst/>
              <a:ahLst/>
              <a:cxnLst/>
              <a:rect l="l" t="t" r="r" b="b"/>
              <a:pathLst>
                <a:path w="95885" h="48894">
                  <a:moveTo>
                    <a:pt x="95708" y="0"/>
                  </a:moveTo>
                  <a:lnTo>
                    <a:pt x="0" y="0"/>
                  </a:lnTo>
                  <a:lnTo>
                    <a:pt x="0" y="48721"/>
                  </a:lnTo>
                  <a:lnTo>
                    <a:pt x="95708" y="48721"/>
                  </a:lnTo>
                  <a:lnTo>
                    <a:pt x="95708" y="0"/>
                  </a:lnTo>
                  <a:close/>
                </a:path>
              </a:pathLst>
            </a:custGeom>
            <a:solidFill>
              <a:srgbClr val="E9D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0179" y="769667"/>
              <a:ext cx="95885" cy="48895"/>
            </a:xfrm>
            <a:custGeom>
              <a:avLst/>
              <a:gdLst/>
              <a:ahLst/>
              <a:cxnLst/>
              <a:rect l="l" t="t" r="r" b="b"/>
              <a:pathLst>
                <a:path w="95885" h="48894">
                  <a:moveTo>
                    <a:pt x="0" y="48721"/>
                  </a:moveTo>
                  <a:lnTo>
                    <a:pt x="95708" y="48721"/>
                  </a:lnTo>
                  <a:lnTo>
                    <a:pt x="95708" y="0"/>
                  </a:lnTo>
                  <a:lnTo>
                    <a:pt x="0" y="0"/>
                  </a:lnTo>
                  <a:lnTo>
                    <a:pt x="0" y="48721"/>
                  </a:lnTo>
                  <a:close/>
                </a:path>
              </a:pathLst>
            </a:custGeom>
            <a:ln w="6096">
              <a:solidFill>
                <a:srgbClr val="8D7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40636" y="601980"/>
              <a:ext cx="2776728" cy="3611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62099" y="629031"/>
              <a:ext cx="2746629" cy="330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1296" y="1098245"/>
            <a:ext cx="7973059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tabLst>
                <a:tab pos="396875" algn="l"/>
              </a:tabLst>
            </a:pPr>
            <a:r>
              <a:rPr sz="1450" spc="26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hand-held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telescope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telescopic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"monocular,"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 is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eye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 has a single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eyepiece.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Generally,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is used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short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viewing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periods, such as reading a street sign, house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number,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menu board  in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restaurant, aisle number in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grocery store,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white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board in  school. Some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also use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it for tasks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that are fairly close, such as  reading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bathroom scale, or a price on a shelf in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grocery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store.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296" y="3473961"/>
            <a:ext cx="7963534" cy="25342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590"/>
              </a:spcBef>
              <a:buClr>
                <a:srgbClr val="CEB866"/>
              </a:buClr>
              <a:buSzPct val="80000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advantages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440"/>
              </a:spcBef>
              <a:buClr>
                <a:srgbClr val="CEB866"/>
              </a:buClr>
              <a:buSzPct val="80555"/>
              <a:buChar char=""/>
              <a:tabLst>
                <a:tab pos="396875" algn="l"/>
                <a:tab pos="39751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They can be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helpful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viewing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wide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range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items at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distance,</a:t>
            </a:r>
            <a:r>
              <a:rPr sz="18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39687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even some things fairly close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up.</a:t>
            </a:r>
            <a:endParaRPr sz="18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434"/>
              </a:spcBef>
              <a:buClr>
                <a:srgbClr val="CEB866"/>
              </a:buClr>
              <a:buSzPct val="80555"/>
              <a:buChar char=""/>
              <a:tabLst>
                <a:tab pos="396875" algn="l"/>
                <a:tab pos="39751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They are fairly inexpensive and are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portable.</a:t>
            </a:r>
            <a:endParaRPr sz="18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434"/>
              </a:spcBef>
              <a:buClr>
                <a:srgbClr val="CEB866"/>
              </a:buClr>
              <a:buSzPct val="80555"/>
              <a:buChar char=""/>
              <a:tabLst>
                <a:tab pos="396875" algn="l"/>
                <a:tab pos="39751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They are available in a range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magnification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powers.</a:t>
            </a:r>
            <a:endParaRPr sz="1800">
              <a:latin typeface="Arial"/>
              <a:cs typeface="Arial"/>
            </a:endParaRPr>
          </a:p>
          <a:p>
            <a:pPr marL="396875" marR="33655" indent="-384810">
              <a:lnSpc>
                <a:spcPct val="100000"/>
              </a:lnSpc>
              <a:spcBef>
                <a:spcPts val="430"/>
              </a:spcBef>
              <a:buClr>
                <a:srgbClr val="CEB866"/>
              </a:buClr>
              <a:buSzPct val="80555"/>
              <a:buChar char=""/>
              <a:tabLst>
                <a:tab pos="396875" algn="l"/>
                <a:tab pos="39751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They can be kept on a cord around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neck, in a pocket, or purse,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desired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"spot"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viewing,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such as reading street signs outdoors  or aisle numbers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 a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store.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58384" y="2785872"/>
            <a:ext cx="1760219" cy="12862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490" y="1057401"/>
            <a:ext cx="6863715" cy="4481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Magnification is a method of increasing the size of the image  so that enough of the retina is stimulated to send an impulse  through the optic nerve allowing an object to be perceived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95885" algn="just">
              <a:lnSpc>
                <a:spcPct val="100000"/>
              </a:lnSpc>
              <a:spcBef>
                <a:spcPts val="147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There are a number 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means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via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which this can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  achieved: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368935" indent="-280670">
              <a:lnSpc>
                <a:spcPct val="100000"/>
              </a:lnSpc>
              <a:buAutoNum type="arabicPeriod"/>
              <a:tabLst>
                <a:tab pos="36957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Relative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Magnification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AutoNum type="arabicPeriod"/>
            </a:pPr>
            <a:endParaRPr sz="1950">
              <a:latin typeface="Arial"/>
              <a:cs typeface="Arial"/>
            </a:endParaRPr>
          </a:p>
          <a:p>
            <a:pPr marL="368935" indent="-280670">
              <a:lnSpc>
                <a:spcPct val="100000"/>
              </a:lnSpc>
              <a:buAutoNum type="arabicPeriod"/>
              <a:tabLst>
                <a:tab pos="36957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Relative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Magnification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 marL="355600" indent="-267335">
              <a:lnSpc>
                <a:spcPct val="100000"/>
              </a:lnSpc>
              <a:spcBef>
                <a:spcPts val="1675"/>
              </a:spcBef>
              <a:buAutoNum type="arabicPeriod"/>
              <a:tabLst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Angular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Magnification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1868" y="306705"/>
            <a:ext cx="4579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0" dirty="0">
                <a:solidFill>
                  <a:srgbClr val="BEBEBE"/>
                </a:solidFill>
                <a:latin typeface="Arial"/>
                <a:cs typeface="Arial"/>
              </a:rPr>
              <a:t>What is </a:t>
            </a:r>
            <a:r>
              <a:rPr sz="3200" b="1" i="0" spc="-5" dirty="0">
                <a:solidFill>
                  <a:srgbClr val="BEBEBE"/>
                </a:solidFill>
                <a:latin typeface="Arial"/>
                <a:cs typeface="Arial"/>
              </a:rPr>
              <a:t>magnification</a:t>
            </a:r>
            <a:r>
              <a:rPr sz="3200" b="1" i="0" spc="-110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3200" b="1" i="0" dirty="0">
                <a:solidFill>
                  <a:srgbClr val="BEBEBE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57116" cy="2909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1067" y="3051047"/>
            <a:ext cx="5932931" cy="3806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080" y="545591"/>
            <a:ext cx="6018530" cy="416559"/>
            <a:chOff x="1021080" y="545591"/>
            <a:chExt cx="6018530" cy="416559"/>
          </a:xfrm>
        </p:grpSpPr>
        <p:sp>
          <p:nvSpPr>
            <p:cNvPr id="3" name="object 3"/>
            <p:cNvSpPr/>
            <p:nvPr/>
          </p:nvSpPr>
          <p:spPr>
            <a:xfrm>
              <a:off x="1021080" y="545591"/>
              <a:ext cx="1905000" cy="4160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4930" y="574801"/>
              <a:ext cx="1871751" cy="382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4556" y="707135"/>
              <a:ext cx="149351" cy="96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51987" y="740586"/>
              <a:ext cx="109855" cy="55880"/>
            </a:xfrm>
            <a:custGeom>
              <a:avLst/>
              <a:gdLst/>
              <a:ahLst/>
              <a:cxnLst/>
              <a:rect l="l" t="t" r="r" b="b"/>
              <a:pathLst>
                <a:path w="109855" h="55879">
                  <a:moveTo>
                    <a:pt x="109674" y="0"/>
                  </a:moveTo>
                  <a:lnTo>
                    <a:pt x="0" y="0"/>
                  </a:lnTo>
                  <a:lnTo>
                    <a:pt x="0" y="55830"/>
                  </a:lnTo>
                  <a:lnTo>
                    <a:pt x="109674" y="55830"/>
                  </a:lnTo>
                  <a:lnTo>
                    <a:pt x="109674" y="0"/>
                  </a:lnTo>
                  <a:close/>
                </a:path>
              </a:pathLst>
            </a:custGeom>
            <a:solidFill>
              <a:srgbClr val="E9D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51987" y="740586"/>
              <a:ext cx="109855" cy="55880"/>
            </a:xfrm>
            <a:custGeom>
              <a:avLst/>
              <a:gdLst/>
              <a:ahLst/>
              <a:cxnLst/>
              <a:rect l="l" t="t" r="r" b="b"/>
              <a:pathLst>
                <a:path w="109855" h="55879">
                  <a:moveTo>
                    <a:pt x="0" y="55830"/>
                  </a:moveTo>
                  <a:lnTo>
                    <a:pt x="109674" y="55830"/>
                  </a:lnTo>
                  <a:lnTo>
                    <a:pt x="109674" y="0"/>
                  </a:lnTo>
                  <a:lnTo>
                    <a:pt x="0" y="0"/>
                  </a:lnTo>
                  <a:lnTo>
                    <a:pt x="0" y="55830"/>
                  </a:lnTo>
                  <a:close/>
                </a:path>
              </a:pathLst>
            </a:custGeom>
            <a:ln w="6096">
              <a:solidFill>
                <a:srgbClr val="8D7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6287" y="550163"/>
              <a:ext cx="3973067" cy="41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0544" y="579754"/>
              <a:ext cx="3939031" cy="3775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1296" y="961771"/>
            <a:ext cx="7882255" cy="6019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6875" marR="5080" indent="-384810">
              <a:lnSpc>
                <a:spcPts val="2020"/>
              </a:lnSpc>
              <a:spcBef>
                <a:spcPts val="580"/>
              </a:spcBef>
              <a:tabLst>
                <a:tab pos="396875" algn="l"/>
              </a:tabLst>
            </a:pPr>
            <a:r>
              <a:rPr sz="1650" i="0" spc="345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100" i="0" spc="-5" dirty="0">
                <a:latin typeface="Arial"/>
                <a:cs typeface="Arial"/>
              </a:rPr>
              <a:t>Spectacle-mounted telescopes are permanently attached </a:t>
            </a:r>
            <a:r>
              <a:rPr sz="2100" i="0" dirty="0">
                <a:latin typeface="Arial"/>
                <a:cs typeface="Arial"/>
              </a:rPr>
              <a:t>to the  </a:t>
            </a:r>
            <a:r>
              <a:rPr sz="2100" i="0" spc="-5" dirty="0">
                <a:latin typeface="Arial"/>
                <a:cs typeface="Arial"/>
              </a:rPr>
              <a:t>lens </a:t>
            </a:r>
            <a:r>
              <a:rPr sz="2100" i="0" dirty="0">
                <a:latin typeface="Arial"/>
                <a:cs typeface="Arial"/>
              </a:rPr>
              <a:t>of </a:t>
            </a:r>
            <a:r>
              <a:rPr sz="2100" i="0" spc="-5" dirty="0">
                <a:latin typeface="Arial"/>
                <a:cs typeface="Arial"/>
              </a:rPr>
              <a:t>your</a:t>
            </a:r>
            <a:r>
              <a:rPr sz="2100" i="0" spc="-10" dirty="0">
                <a:latin typeface="Arial"/>
                <a:cs typeface="Arial"/>
              </a:rPr>
              <a:t> </a:t>
            </a:r>
            <a:r>
              <a:rPr sz="2100" i="0" spc="-5" dirty="0">
                <a:latin typeface="Arial"/>
                <a:cs typeface="Arial"/>
              </a:rPr>
              <a:t>eyeglasses.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296" y="3137991"/>
            <a:ext cx="8133080" cy="271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8571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advantages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SzPct val="78571"/>
              <a:buChar char=""/>
              <a:tabLst>
                <a:tab pos="396875" algn="l"/>
                <a:tab pos="397510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They leave both hands free, as opposed a monocular</a:t>
            </a:r>
            <a:r>
              <a:rPr sz="2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telescope.</a:t>
            </a:r>
            <a:endParaRPr sz="2100">
              <a:latin typeface="Arial"/>
              <a:cs typeface="Arial"/>
            </a:endParaRPr>
          </a:p>
          <a:p>
            <a:pPr marL="396875" marR="5080" indent="-384810">
              <a:lnSpc>
                <a:spcPts val="2020"/>
              </a:lnSpc>
              <a:spcBef>
                <a:spcPts val="484"/>
              </a:spcBef>
              <a:buClr>
                <a:srgbClr val="CEB866"/>
              </a:buClr>
              <a:buSzPct val="78571"/>
              <a:buChar char=""/>
              <a:tabLst>
                <a:tab pos="396875" algn="l"/>
                <a:tab pos="397510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Therefore,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they can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be used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longer viewing periods,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like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viewing television, a program, ball game,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movie, as opposed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monocular,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which can be tiring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hold and difficult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hold 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steady.</a:t>
            </a:r>
            <a:endParaRPr sz="21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SzPct val="78571"/>
              <a:buChar char=""/>
              <a:tabLst>
                <a:tab pos="396875" algn="l"/>
                <a:tab pos="397510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They appear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bring things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closer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and magnify things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nicely.</a:t>
            </a:r>
            <a:endParaRPr sz="21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CEB866"/>
              </a:buClr>
              <a:buSzPct val="78571"/>
              <a:buChar char=""/>
              <a:tabLst>
                <a:tab pos="396875" algn="l"/>
                <a:tab pos="397510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They can be binocular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(for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both eyes) or monocular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(for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one eye).</a:t>
            </a:r>
            <a:endParaRPr sz="21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buClr>
                <a:srgbClr val="CEB866"/>
              </a:buClr>
              <a:buSzPct val="78571"/>
              <a:buChar char=""/>
              <a:tabLst>
                <a:tab pos="396875" algn="l"/>
                <a:tab pos="397510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They are available in a range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magnification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powers.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3244" y="1427988"/>
            <a:ext cx="2139696" cy="1908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6319" y="473963"/>
            <a:ext cx="3659504" cy="411480"/>
            <a:chOff x="1036319" y="473963"/>
            <a:chExt cx="3659504" cy="411480"/>
          </a:xfrm>
        </p:grpSpPr>
        <p:sp>
          <p:nvSpPr>
            <p:cNvPr id="3" name="object 3"/>
            <p:cNvSpPr/>
            <p:nvPr/>
          </p:nvSpPr>
          <p:spPr>
            <a:xfrm>
              <a:off x="1036319" y="473963"/>
              <a:ext cx="3659124" cy="4114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0030" y="503554"/>
              <a:ext cx="3625634" cy="3775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1296" y="1025778"/>
            <a:ext cx="7830184" cy="580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208279" indent="-384810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Bioptic telescopic glasses are 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spectacle-  mounted telescopic glasses. They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mounted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upper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part 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eyeglass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lenses.</a:t>
            </a:r>
            <a:endParaRPr sz="2400">
              <a:latin typeface="Arial"/>
              <a:cs typeface="Arial"/>
            </a:endParaRPr>
          </a:p>
          <a:p>
            <a:pPr marL="396875" marR="3832225" indent="-384810">
              <a:lnSpc>
                <a:spcPct val="100000"/>
              </a:lnSpc>
              <a:spcBef>
                <a:spcPts val="575"/>
              </a:spcBef>
              <a:buClr>
                <a:srgbClr val="CEB866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Bioptic telescopes in place  on eyeglass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lenses</a:t>
            </a:r>
            <a:endParaRPr sz="2400">
              <a:latin typeface="Arial"/>
              <a:cs typeface="Arial"/>
            </a:endParaRPr>
          </a:p>
          <a:p>
            <a:pPr marL="396875" marR="36195" indent="-384810">
              <a:lnSpc>
                <a:spcPct val="100000"/>
              </a:lnSpc>
              <a:spcBef>
                <a:spcPts val="580"/>
              </a:spcBef>
              <a:buClr>
                <a:srgbClr val="CEB866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This placement allows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look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through the  bottom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half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lens while seeing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items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distance, and looking through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telescopes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the top  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glasses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see a magnified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image.</a:t>
            </a:r>
            <a:endParaRPr sz="2400">
              <a:latin typeface="Arial"/>
              <a:cs typeface="Arial"/>
            </a:endParaRPr>
          </a:p>
          <a:p>
            <a:pPr marL="396875" marR="54610" indent="-384810">
              <a:lnSpc>
                <a:spcPct val="100000"/>
              </a:lnSpc>
              <a:spcBef>
                <a:spcPts val="575"/>
              </a:spcBef>
              <a:buClr>
                <a:srgbClr val="CEB866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states,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strictly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specified conditions, allow  some persons with low vision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 bioptic telescopes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driving.</a:t>
            </a:r>
            <a:endParaRPr sz="2400">
              <a:latin typeface="Arial"/>
              <a:cs typeface="Arial"/>
            </a:endParaRPr>
          </a:p>
          <a:p>
            <a:pPr marL="396875" marR="5080" indent="-384810">
              <a:lnSpc>
                <a:spcPct val="100000"/>
              </a:lnSpc>
              <a:spcBef>
                <a:spcPts val="580"/>
              </a:spcBef>
              <a:buClr>
                <a:srgbClr val="CEB866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states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legal, some persons with low  vision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bioptic telescopes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reading, doing hand  work,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tasks.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43116" y="1857755"/>
            <a:ext cx="2500883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478536"/>
            <a:ext cx="5207635" cy="539750"/>
            <a:chOff x="274320" y="478536"/>
            <a:chExt cx="5207635" cy="539750"/>
          </a:xfrm>
        </p:grpSpPr>
        <p:sp>
          <p:nvSpPr>
            <p:cNvPr id="3" name="object 3"/>
            <p:cNvSpPr/>
            <p:nvPr/>
          </p:nvSpPr>
          <p:spPr>
            <a:xfrm>
              <a:off x="274320" y="478536"/>
              <a:ext cx="5207508" cy="53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891" y="513207"/>
              <a:ext cx="5167871" cy="500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14755" y="1214627"/>
            <a:ext cx="3744468" cy="323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500371" y="1214627"/>
            <a:ext cx="4643755" cy="5341620"/>
            <a:chOff x="4500371" y="1214627"/>
            <a:chExt cx="4643755" cy="5341620"/>
          </a:xfrm>
        </p:grpSpPr>
        <p:sp>
          <p:nvSpPr>
            <p:cNvPr id="7" name="object 7"/>
            <p:cNvSpPr/>
            <p:nvPr/>
          </p:nvSpPr>
          <p:spPr>
            <a:xfrm>
              <a:off x="5430011" y="1214627"/>
              <a:ext cx="3713986" cy="3247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0371" y="3500627"/>
              <a:ext cx="2598420" cy="30556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296" y="202768"/>
            <a:ext cx="751078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  <a:tabLst>
                <a:tab pos="396875" algn="l"/>
              </a:tabLst>
            </a:pPr>
            <a:r>
              <a:rPr sz="1900" spc="38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allows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3.5X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magnification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distance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4.7X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396875">
              <a:lnSpc>
                <a:spcPts val="274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reading.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focuses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automatically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near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far.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296" y="2142235"/>
            <a:ext cx="737108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more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costly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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EB866"/>
              </a:buClr>
              <a:buFont typeface="Arial"/>
              <a:buChar char=""/>
            </a:pPr>
            <a:endParaRPr sz="3050">
              <a:latin typeface="Arial"/>
              <a:cs typeface="Arial"/>
            </a:endParaRPr>
          </a:p>
          <a:p>
            <a:pPr marL="396875" indent="-384810">
              <a:lnSpc>
                <a:spcPts val="2735"/>
              </a:lnSpc>
              <a:buClr>
                <a:srgbClr val="CEB866"/>
              </a:buClr>
              <a:buSzPct val="79166"/>
              <a:buChar char=""/>
              <a:tabLst>
                <a:tab pos="396875" algn="l"/>
                <a:tab pos="39751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does not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constitute the first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choice prescription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396875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children.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1018" y="1196721"/>
            <a:ext cx="2292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+5.0, +6.0, +10.0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650" y="684657"/>
            <a:ext cx="4963160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675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Various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endParaRPr sz="2400">
              <a:latin typeface="Times New Roman"/>
              <a:cs typeface="Times New Roman"/>
            </a:endParaRPr>
          </a:p>
          <a:p>
            <a:pPr marL="771525" lvl="1" indent="-457834">
              <a:lnSpc>
                <a:spcPct val="100000"/>
              </a:lnSpc>
              <a:spcBef>
                <a:spcPts val="575"/>
              </a:spcBef>
              <a:buClr>
                <a:srgbClr val="CEB866"/>
              </a:buClr>
              <a:buSzPct val="93750"/>
              <a:buAutoNum type="arabicPeriod"/>
              <a:tabLst>
                <a:tab pos="771525" algn="l"/>
                <a:tab pos="77216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Powers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usually available are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+4.0,</a:t>
            </a:r>
            <a:endParaRPr sz="2400">
              <a:latin typeface="Times New Roman"/>
              <a:cs typeface="Times New Roman"/>
            </a:endParaRPr>
          </a:p>
          <a:p>
            <a:pPr marL="77152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+12.0, +16.0, 20.0 and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+24.0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2001088"/>
            <a:ext cx="7842884" cy="324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00"/>
              </a:spcBef>
              <a:tabLst>
                <a:tab pos="835025" algn="l"/>
              </a:tabLst>
            </a:pPr>
            <a:r>
              <a:rPr sz="2250" spc="10" dirty="0">
                <a:solidFill>
                  <a:srgbClr val="CEB866"/>
                </a:solidFill>
                <a:latin typeface="Times New Roman"/>
                <a:cs typeface="Times New Roman"/>
              </a:rPr>
              <a:t>2.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Binocular corrections are needed –Base 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prisms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  <a:p>
            <a:pPr marL="83566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added 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compensate for convergence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angle.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Optical quality of the lens should be an aspheric design to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eliminate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peripheral aberration and provide reasonable</a:t>
            </a:r>
            <a:r>
              <a:rPr sz="24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field.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469900" marR="236854" indent="-457200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reading glass should be prescribed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addition</a:t>
            </a:r>
            <a:r>
              <a:rPr sz="24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over  the distance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correction.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0" y="393191"/>
            <a:ext cx="4300855" cy="422275"/>
            <a:chOff x="548640" y="393191"/>
            <a:chExt cx="4300855" cy="422275"/>
          </a:xfrm>
        </p:grpSpPr>
        <p:sp>
          <p:nvSpPr>
            <p:cNvPr id="3" name="object 3"/>
            <p:cNvSpPr/>
            <p:nvPr/>
          </p:nvSpPr>
          <p:spPr>
            <a:xfrm>
              <a:off x="548640" y="393191"/>
              <a:ext cx="4300728" cy="422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3024" y="423036"/>
              <a:ext cx="4265803" cy="3879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022" y="1588013"/>
            <a:ext cx="45015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240" marR="5080" indent="-384175">
              <a:lnSpc>
                <a:spcPct val="150000"/>
              </a:lnSpc>
              <a:spcBef>
                <a:spcPts val="95"/>
              </a:spcBef>
              <a:tabLst>
                <a:tab pos="396240" algn="l"/>
              </a:tabLst>
            </a:pPr>
            <a:r>
              <a:rPr sz="2250" i="0" spc="415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800" b="1" i="0" spc="-5" dirty="0">
                <a:solidFill>
                  <a:srgbClr val="AE9638"/>
                </a:solidFill>
                <a:latin typeface="Arial"/>
                <a:cs typeface="Arial"/>
              </a:rPr>
              <a:t>Closed circuit</a:t>
            </a:r>
            <a:r>
              <a:rPr sz="2800" b="1" i="0" spc="-40" dirty="0">
                <a:solidFill>
                  <a:srgbClr val="AE9638"/>
                </a:solidFill>
                <a:latin typeface="Arial"/>
                <a:cs typeface="Arial"/>
              </a:rPr>
              <a:t> </a:t>
            </a:r>
            <a:r>
              <a:rPr sz="2800" b="1" i="0" dirty="0">
                <a:solidFill>
                  <a:srgbClr val="AE9638"/>
                </a:solidFill>
                <a:latin typeface="Arial"/>
                <a:cs typeface="Arial"/>
              </a:rPr>
              <a:t>television  </a:t>
            </a:r>
            <a:r>
              <a:rPr sz="2800" b="1" i="0" spc="-5" dirty="0">
                <a:solidFill>
                  <a:srgbClr val="AE9638"/>
                </a:solidFill>
                <a:latin typeface="Arial"/>
                <a:cs typeface="Arial"/>
              </a:rPr>
              <a:t>system</a:t>
            </a:r>
            <a:r>
              <a:rPr sz="2800" i="0" spc="-5" dirty="0">
                <a:solidFill>
                  <a:srgbClr val="AE9638"/>
                </a:solidFill>
                <a:latin typeface="Arial"/>
                <a:cs typeface="Arial"/>
              </a:rPr>
              <a:t>-CCTV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986" y="2953892"/>
            <a:ext cx="4344670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5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Provides projection  magnification along with</a:t>
            </a:r>
            <a:r>
              <a:rPr sz="24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RDM</a:t>
            </a:r>
            <a:endParaRPr sz="2400">
              <a:latin typeface="Arial"/>
              <a:cs typeface="Arial"/>
            </a:endParaRPr>
          </a:p>
          <a:p>
            <a:pPr marL="297815" marR="533400" indent="-285750">
              <a:lnSpc>
                <a:spcPct val="150000"/>
              </a:lnSpc>
              <a:spcBef>
                <a:spcPts val="580"/>
              </a:spcBef>
              <a:tabLst>
                <a:tab pos="29781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Provides magnified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image 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projected onto a monitor  screen.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6400" y="1143000"/>
            <a:ext cx="3657599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0996" y="443483"/>
            <a:ext cx="1457325" cy="437515"/>
            <a:chOff x="1110996" y="443483"/>
            <a:chExt cx="1457325" cy="437515"/>
          </a:xfrm>
        </p:grpSpPr>
        <p:sp>
          <p:nvSpPr>
            <p:cNvPr id="3" name="object 3"/>
            <p:cNvSpPr/>
            <p:nvPr/>
          </p:nvSpPr>
          <p:spPr>
            <a:xfrm>
              <a:off x="1110996" y="443483"/>
              <a:ext cx="1456943" cy="4373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4204" y="456056"/>
              <a:ext cx="1395730" cy="375920"/>
            </a:xfrm>
            <a:custGeom>
              <a:avLst/>
              <a:gdLst/>
              <a:ahLst/>
              <a:cxnLst/>
              <a:rect l="l" t="t" r="r" b="b"/>
              <a:pathLst>
                <a:path w="1395730" h="375919">
                  <a:moveTo>
                    <a:pt x="1124839" y="6222"/>
                  </a:moveTo>
                  <a:lnTo>
                    <a:pt x="1050290" y="6222"/>
                  </a:lnTo>
                  <a:lnTo>
                    <a:pt x="1115441" y="369442"/>
                  </a:lnTo>
                  <a:lnTo>
                    <a:pt x="1195323" y="369442"/>
                  </a:lnTo>
                  <a:lnTo>
                    <a:pt x="1244032" y="281050"/>
                  </a:lnTo>
                  <a:lnTo>
                    <a:pt x="1170940" y="281050"/>
                  </a:lnTo>
                  <a:lnTo>
                    <a:pt x="1124839" y="6222"/>
                  </a:lnTo>
                  <a:close/>
                </a:path>
                <a:path w="1395730" h="375919">
                  <a:moveTo>
                    <a:pt x="1395476" y="6222"/>
                  </a:moveTo>
                  <a:lnTo>
                    <a:pt x="1321435" y="6222"/>
                  </a:lnTo>
                  <a:lnTo>
                    <a:pt x="1170940" y="281050"/>
                  </a:lnTo>
                  <a:lnTo>
                    <a:pt x="1244032" y="281050"/>
                  </a:lnTo>
                  <a:lnTo>
                    <a:pt x="1395476" y="6222"/>
                  </a:lnTo>
                  <a:close/>
                </a:path>
                <a:path w="1395730" h="375919">
                  <a:moveTo>
                    <a:pt x="925576" y="66928"/>
                  </a:moveTo>
                  <a:lnTo>
                    <a:pt x="850900" y="66928"/>
                  </a:lnTo>
                  <a:lnTo>
                    <a:pt x="787527" y="369442"/>
                  </a:lnTo>
                  <a:lnTo>
                    <a:pt x="862329" y="369442"/>
                  </a:lnTo>
                  <a:lnTo>
                    <a:pt x="925576" y="66928"/>
                  </a:lnTo>
                  <a:close/>
                </a:path>
                <a:path w="1395730" h="375919">
                  <a:moveTo>
                    <a:pt x="1043304" y="6222"/>
                  </a:moveTo>
                  <a:lnTo>
                    <a:pt x="757047" y="6222"/>
                  </a:lnTo>
                  <a:lnTo>
                    <a:pt x="744347" y="66928"/>
                  </a:lnTo>
                  <a:lnTo>
                    <a:pt x="1030604" y="66928"/>
                  </a:lnTo>
                  <a:lnTo>
                    <a:pt x="1043304" y="6222"/>
                  </a:lnTo>
                  <a:close/>
                </a:path>
                <a:path w="1395730" h="375919">
                  <a:moveTo>
                    <a:pt x="557784" y="0"/>
                  </a:moveTo>
                  <a:lnTo>
                    <a:pt x="507206" y="6842"/>
                  </a:lnTo>
                  <a:lnTo>
                    <a:pt x="460629" y="27304"/>
                  </a:lnTo>
                  <a:lnTo>
                    <a:pt x="420909" y="60610"/>
                  </a:lnTo>
                  <a:lnTo>
                    <a:pt x="390906" y="105917"/>
                  </a:lnTo>
                  <a:lnTo>
                    <a:pt x="372046" y="160004"/>
                  </a:lnTo>
                  <a:lnTo>
                    <a:pt x="365759" y="219328"/>
                  </a:lnTo>
                  <a:lnTo>
                    <a:pt x="368115" y="255242"/>
                  </a:lnTo>
                  <a:lnTo>
                    <a:pt x="386923" y="313447"/>
                  </a:lnTo>
                  <a:lnTo>
                    <a:pt x="423927" y="353363"/>
                  </a:lnTo>
                  <a:lnTo>
                    <a:pt x="475986" y="373417"/>
                  </a:lnTo>
                  <a:lnTo>
                    <a:pt x="507491" y="375919"/>
                  </a:lnTo>
                  <a:lnTo>
                    <a:pt x="536164" y="373897"/>
                  </a:lnTo>
                  <a:lnTo>
                    <a:pt x="587841" y="357757"/>
                  </a:lnTo>
                  <a:lnTo>
                    <a:pt x="631513" y="325661"/>
                  </a:lnTo>
                  <a:lnTo>
                    <a:pt x="641756" y="313308"/>
                  </a:lnTo>
                  <a:lnTo>
                    <a:pt x="512445" y="313308"/>
                  </a:lnTo>
                  <a:lnTo>
                    <a:pt x="497466" y="311810"/>
                  </a:lnTo>
                  <a:lnTo>
                    <a:pt x="460248" y="289432"/>
                  </a:lnTo>
                  <a:lnTo>
                    <a:pt x="440709" y="242623"/>
                  </a:lnTo>
                  <a:lnTo>
                    <a:pt x="439420" y="222122"/>
                  </a:lnTo>
                  <a:lnTo>
                    <a:pt x="440420" y="202120"/>
                  </a:lnTo>
                  <a:lnTo>
                    <a:pt x="448421" y="162115"/>
                  </a:lnTo>
                  <a:lnTo>
                    <a:pt x="464185" y="123442"/>
                  </a:lnTo>
                  <a:lnTo>
                    <a:pt x="498475" y="83312"/>
                  </a:lnTo>
                  <a:lnTo>
                    <a:pt x="541069" y="65684"/>
                  </a:lnTo>
                  <a:lnTo>
                    <a:pt x="556260" y="64515"/>
                  </a:lnTo>
                  <a:lnTo>
                    <a:pt x="679361" y="64515"/>
                  </a:lnTo>
                  <a:lnTo>
                    <a:pt x="669547" y="48863"/>
                  </a:lnTo>
                  <a:lnTo>
                    <a:pt x="653160" y="31622"/>
                  </a:lnTo>
                  <a:lnTo>
                    <a:pt x="633561" y="17787"/>
                  </a:lnTo>
                  <a:lnTo>
                    <a:pt x="611139" y="7905"/>
                  </a:lnTo>
                  <a:lnTo>
                    <a:pt x="585884" y="1976"/>
                  </a:lnTo>
                  <a:lnTo>
                    <a:pt x="557784" y="0"/>
                  </a:lnTo>
                  <a:close/>
                </a:path>
                <a:path w="1395730" h="375919">
                  <a:moveTo>
                    <a:pt x="601726" y="238632"/>
                  </a:moveTo>
                  <a:lnTo>
                    <a:pt x="576919" y="283835"/>
                  </a:lnTo>
                  <a:lnTo>
                    <a:pt x="540242" y="308562"/>
                  </a:lnTo>
                  <a:lnTo>
                    <a:pt x="512445" y="313308"/>
                  </a:lnTo>
                  <a:lnTo>
                    <a:pt x="641756" y="313308"/>
                  </a:lnTo>
                  <a:lnTo>
                    <a:pt x="649430" y="304053"/>
                  </a:lnTo>
                  <a:lnTo>
                    <a:pt x="664608" y="278850"/>
                  </a:lnTo>
                  <a:lnTo>
                    <a:pt x="677037" y="250062"/>
                  </a:lnTo>
                  <a:lnTo>
                    <a:pt x="601726" y="238632"/>
                  </a:lnTo>
                  <a:close/>
                </a:path>
                <a:path w="1395730" h="375919">
                  <a:moveTo>
                    <a:pt x="679361" y="64515"/>
                  </a:moveTo>
                  <a:lnTo>
                    <a:pt x="556260" y="64515"/>
                  </a:lnTo>
                  <a:lnTo>
                    <a:pt x="569720" y="65399"/>
                  </a:lnTo>
                  <a:lnTo>
                    <a:pt x="581739" y="68056"/>
                  </a:lnTo>
                  <a:lnTo>
                    <a:pt x="615791" y="97345"/>
                  </a:lnTo>
                  <a:lnTo>
                    <a:pt x="624459" y="124713"/>
                  </a:lnTo>
                  <a:lnTo>
                    <a:pt x="696087" y="117728"/>
                  </a:lnTo>
                  <a:lnTo>
                    <a:pt x="690987" y="91916"/>
                  </a:lnTo>
                  <a:lnTo>
                    <a:pt x="682148" y="68960"/>
                  </a:lnTo>
                  <a:lnTo>
                    <a:pt x="679361" y="64515"/>
                  </a:lnTo>
                  <a:close/>
                </a:path>
                <a:path w="1395730" h="375919">
                  <a:moveTo>
                    <a:pt x="192024" y="0"/>
                  </a:moveTo>
                  <a:lnTo>
                    <a:pt x="141474" y="6842"/>
                  </a:lnTo>
                  <a:lnTo>
                    <a:pt x="94907" y="27304"/>
                  </a:lnTo>
                  <a:lnTo>
                    <a:pt x="55170" y="60610"/>
                  </a:lnTo>
                  <a:lnTo>
                    <a:pt x="25158" y="105917"/>
                  </a:lnTo>
                  <a:lnTo>
                    <a:pt x="6288" y="160004"/>
                  </a:lnTo>
                  <a:lnTo>
                    <a:pt x="0" y="219328"/>
                  </a:lnTo>
                  <a:lnTo>
                    <a:pt x="2347" y="255242"/>
                  </a:lnTo>
                  <a:lnTo>
                    <a:pt x="21120" y="313447"/>
                  </a:lnTo>
                  <a:lnTo>
                    <a:pt x="58134" y="353363"/>
                  </a:lnTo>
                  <a:lnTo>
                    <a:pt x="110236" y="373417"/>
                  </a:lnTo>
                  <a:lnTo>
                    <a:pt x="141744" y="375919"/>
                  </a:lnTo>
                  <a:lnTo>
                    <a:pt x="170409" y="373897"/>
                  </a:lnTo>
                  <a:lnTo>
                    <a:pt x="222081" y="357757"/>
                  </a:lnTo>
                  <a:lnTo>
                    <a:pt x="265753" y="325661"/>
                  </a:lnTo>
                  <a:lnTo>
                    <a:pt x="275996" y="313308"/>
                  </a:lnTo>
                  <a:lnTo>
                    <a:pt x="146684" y="313308"/>
                  </a:lnTo>
                  <a:lnTo>
                    <a:pt x="131723" y="311810"/>
                  </a:lnTo>
                  <a:lnTo>
                    <a:pt x="94538" y="289432"/>
                  </a:lnTo>
                  <a:lnTo>
                    <a:pt x="74905" y="242623"/>
                  </a:lnTo>
                  <a:lnTo>
                    <a:pt x="73596" y="222122"/>
                  </a:lnTo>
                  <a:lnTo>
                    <a:pt x="74603" y="202120"/>
                  </a:lnTo>
                  <a:lnTo>
                    <a:pt x="82661" y="162115"/>
                  </a:lnTo>
                  <a:lnTo>
                    <a:pt x="98435" y="123442"/>
                  </a:lnTo>
                  <a:lnTo>
                    <a:pt x="132702" y="83312"/>
                  </a:lnTo>
                  <a:lnTo>
                    <a:pt x="175309" y="65684"/>
                  </a:lnTo>
                  <a:lnTo>
                    <a:pt x="190500" y="64515"/>
                  </a:lnTo>
                  <a:lnTo>
                    <a:pt x="313601" y="64515"/>
                  </a:lnTo>
                  <a:lnTo>
                    <a:pt x="303787" y="48863"/>
                  </a:lnTo>
                  <a:lnTo>
                    <a:pt x="287401" y="31622"/>
                  </a:lnTo>
                  <a:lnTo>
                    <a:pt x="267801" y="17787"/>
                  </a:lnTo>
                  <a:lnTo>
                    <a:pt x="245379" y="7905"/>
                  </a:lnTo>
                  <a:lnTo>
                    <a:pt x="220124" y="1976"/>
                  </a:lnTo>
                  <a:lnTo>
                    <a:pt x="192024" y="0"/>
                  </a:lnTo>
                  <a:close/>
                </a:path>
                <a:path w="1395730" h="375919">
                  <a:moveTo>
                    <a:pt x="235965" y="238632"/>
                  </a:moveTo>
                  <a:lnTo>
                    <a:pt x="211159" y="283835"/>
                  </a:lnTo>
                  <a:lnTo>
                    <a:pt x="174482" y="308562"/>
                  </a:lnTo>
                  <a:lnTo>
                    <a:pt x="146684" y="313308"/>
                  </a:lnTo>
                  <a:lnTo>
                    <a:pt x="275996" y="313308"/>
                  </a:lnTo>
                  <a:lnTo>
                    <a:pt x="283670" y="304053"/>
                  </a:lnTo>
                  <a:lnTo>
                    <a:pt x="298848" y="278850"/>
                  </a:lnTo>
                  <a:lnTo>
                    <a:pt x="311277" y="250062"/>
                  </a:lnTo>
                  <a:lnTo>
                    <a:pt x="235965" y="238632"/>
                  </a:lnTo>
                  <a:close/>
                </a:path>
                <a:path w="1395730" h="375919">
                  <a:moveTo>
                    <a:pt x="313601" y="64515"/>
                  </a:moveTo>
                  <a:lnTo>
                    <a:pt x="190500" y="64515"/>
                  </a:lnTo>
                  <a:lnTo>
                    <a:pt x="203960" y="65399"/>
                  </a:lnTo>
                  <a:lnTo>
                    <a:pt x="215979" y="68056"/>
                  </a:lnTo>
                  <a:lnTo>
                    <a:pt x="250031" y="97345"/>
                  </a:lnTo>
                  <a:lnTo>
                    <a:pt x="258699" y="124713"/>
                  </a:lnTo>
                  <a:lnTo>
                    <a:pt x="330327" y="117728"/>
                  </a:lnTo>
                  <a:lnTo>
                    <a:pt x="325227" y="91916"/>
                  </a:lnTo>
                  <a:lnTo>
                    <a:pt x="316388" y="68960"/>
                  </a:lnTo>
                  <a:lnTo>
                    <a:pt x="313601" y="64515"/>
                  </a:lnTo>
                  <a:close/>
                </a:path>
              </a:pathLst>
            </a:custGeom>
            <a:solidFill>
              <a:srgbClr val="AE9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4204" y="456056"/>
              <a:ext cx="1395730" cy="375920"/>
            </a:xfrm>
            <a:custGeom>
              <a:avLst/>
              <a:gdLst/>
              <a:ahLst/>
              <a:cxnLst/>
              <a:rect l="l" t="t" r="r" b="b"/>
              <a:pathLst>
                <a:path w="1395730" h="375919">
                  <a:moveTo>
                    <a:pt x="1050290" y="6222"/>
                  </a:moveTo>
                  <a:lnTo>
                    <a:pt x="1124839" y="6222"/>
                  </a:lnTo>
                  <a:lnTo>
                    <a:pt x="1170940" y="281050"/>
                  </a:lnTo>
                  <a:lnTo>
                    <a:pt x="1321435" y="6222"/>
                  </a:lnTo>
                  <a:lnTo>
                    <a:pt x="1395476" y="6222"/>
                  </a:lnTo>
                  <a:lnTo>
                    <a:pt x="1195323" y="369442"/>
                  </a:lnTo>
                  <a:lnTo>
                    <a:pt x="1115441" y="369442"/>
                  </a:lnTo>
                  <a:lnTo>
                    <a:pt x="1050290" y="6222"/>
                  </a:lnTo>
                  <a:close/>
                </a:path>
                <a:path w="1395730" h="375919">
                  <a:moveTo>
                    <a:pt x="757047" y="6222"/>
                  </a:moveTo>
                  <a:lnTo>
                    <a:pt x="1043304" y="6222"/>
                  </a:lnTo>
                  <a:lnTo>
                    <a:pt x="1030604" y="66928"/>
                  </a:lnTo>
                  <a:lnTo>
                    <a:pt x="925576" y="66928"/>
                  </a:lnTo>
                  <a:lnTo>
                    <a:pt x="862329" y="369442"/>
                  </a:lnTo>
                  <a:lnTo>
                    <a:pt x="787527" y="369442"/>
                  </a:lnTo>
                  <a:lnTo>
                    <a:pt x="850900" y="66928"/>
                  </a:lnTo>
                  <a:lnTo>
                    <a:pt x="744347" y="66928"/>
                  </a:lnTo>
                  <a:lnTo>
                    <a:pt x="757047" y="6222"/>
                  </a:lnTo>
                  <a:close/>
                </a:path>
                <a:path w="1395730" h="375919">
                  <a:moveTo>
                    <a:pt x="557784" y="0"/>
                  </a:moveTo>
                  <a:lnTo>
                    <a:pt x="611139" y="7905"/>
                  </a:lnTo>
                  <a:lnTo>
                    <a:pt x="653160" y="31622"/>
                  </a:lnTo>
                  <a:lnTo>
                    <a:pt x="682148" y="68960"/>
                  </a:lnTo>
                  <a:lnTo>
                    <a:pt x="696087" y="117728"/>
                  </a:lnTo>
                  <a:lnTo>
                    <a:pt x="624459" y="124713"/>
                  </a:lnTo>
                  <a:lnTo>
                    <a:pt x="620815" y="109922"/>
                  </a:lnTo>
                  <a:lnTo>
                    <a:pt x="615791" y="97345"/>
                  </a:lnTo>
                  <a:lnTo>
                    <a:pt x="581739" y="68056"/>
                  </a:lnTo>
                  <a:lnTo>
                    <a:pt x="556260" y="64515"/>
                  </a:lnTo>
                  <a:lnTo>
                    <a:pt x="541069" y="65684"/>
                  </a:lnTo>
                  <a:lnTo>
                    <a:pt x="498475" y="83312"/>
                  </a:lnTo>
                  <a:lnTo>
                    <a:pt x="464185" y="123442"/>
                  </a:lnTo>
                  <a:lnTo>
                    <a:pt x="448421" y="162115"/>
                  </a:lnTo>
                  <a:lnTo>
                    <a:pt x="440420" y="202120"/>
                  </a:lnTo>
                  <a:lnTo>
                    <a:pt x="439420" y="222122"/>
                  </a:lnTo>
                  <a:lnTo>
                    <a:pt x="440709" y="242623"/>
                  </a:lnTo>
                  <a:lnTo>
                    <a:pt x="460248" y="289432"/>
                  </a:lnTo>
                  <a:lnTo>
                    <a:pt x="497466" y="311810"/>
                  </a:lnTo>
                  <a:lnTo>
                    <a:pt x="512445" y="313308"/>
                  </a:lnTo>
                  <a:lnTo>
                    <a:pt x="526635" y="312120"/>
                  </a:lnTo>
                  <a:lnTo>
                    <a:pt x="565658" y="294385"/>
                  </a:lnTo>
                  <a:lnTo>
                    <a:pt x="594965" y="255970"/>
                  </a:lnTo>
                  <a:lnTo>
                    <a:pt x="601726" y="238632"/>
                  </a:lnTo>
                  <a:lnTo>
                    <a:pt x="677037" y="250062"/>
                  </a:lnTo>
                  <a:lnTo>
                    <a:pt x="649430" y="304053"/>
                  </a:lnTo>
                  <a:lnTo>
                    <a:pt x="610870" y="343662"/>
                  </a:lnTo>
                  <a:lnTo>
                    <a:pt x="562943" y="367839"/>
                  </a:lnTo>
                  <a:lnTo>
                    <a:pt x="507491" y="375919"/>
                  </a:lnTo>
                  <a:lnTo>
                    <a:pt x="475986" y="373417"/>
                  </a:lnTo>
                  <a:lnTo>
                    <a:pt x="423927" y="353363"/>
                  </a:lnTo>
                  <a:lnTo>
                    <a:pt x="386923" y="313447"/>
                  </a:lnTo>
                  <a:lnTo>
                    <a:pt x="368115" y="255242"/>
                  </a:lnTo>
                  <a:lnTo>
                    <a:pt x="365759" y="219328"/>
                  </a:lnTo>
                  <a:lnTo>
                    <a:pt x="367331" y="189017"/>
                  </a:lnTo>
                  <a:lnTo>
                    <a:pt x="379904" y="132300"/>
                  </a:lnTo>
                  <a:lnTo>
                    <a:pt x="404693" y="81776"/>
                  </a:lnTo>
                  <a:lnTo>
                    <a:pt x="439554" y="42445"/>
                  </a:lnTo>
                  <a:lnTo>
                    <a:pt x="483417" y="15376"/>
                  </a:lnTo>
                  <a:lnTo>
                    <a:pt x="531995" y="1712"/>
                  </a:lnTo>
                  <a:lnTo>
                    <a:pt x="557784" y="0"/>
                  </a:lnTo>
                  <a:close/>
                </a:path>
                <a:path w="1395730" h="375919">
                  <a:moveTo>
                    <a:pt x="192024" y="0"/>
                  </a:moveTo>
                  <a:lnTo>
                    <a:pt x="245379" y="7905"/>
                  </a:lnTo>
                  <a:lnTo>
                    <a:pt x="287401" y="31622"/>
                  </a:lnTo>
                  <a:lnTo>
                    <a:pt x="316388" y="68960"/>
                  </a:lnTo>
                  <a:lnTo>
                    <a:pt x="330327" y="117728"/>
                  </a:lnTo>
                  <a:lnTo>
                    <a:pt x="258699" y="124713"/>
                  </a:lnTo>
                  <a:lnTo>
                    <a:pt x="255055" y="109922"/>
                  </a:lnTo>
                  <a:lnTo>
                    <a:pt x="250031" y="97345"/>
                  </a:lnTo>
                  <a:lnTo>
                    <a:pt x="215979" y="68056"/>
                  </a:lnTo>
                  <a:lnTo>
                    <a:pt x="190500" y="64515"/>
                  </a:lnTo>
                  <a:lnTo>
                    <a:pt x="175309" y="65684"/>
                  </a:lnTo>
                  <a:lnTo>
                    <a:pt x="132702" y="83312"/>
                  </a:lnTo>
                  <a:lnTo>
                    <a:pt x="98435" y="123442"/>
                  </a:lnTo>
                  <a:lnTo>
                    <a:pt x="82661" y="162115"/>
                  </a:lnTo>
                  <a:lnTo>
                    <a:pt x="74603" y="202120"/>
                  </a:lnTo>
                  <a:lnTo>
                    <a:pt x="73596" y="222122"/>
                  </a:lnTo>
                  <a:lnTo>
                    <a:pt x="74905" y="242623"/>
                  </a:lnTo>
                  <a:lnTo>
                    <a:pt x="94538" y="289432"/>
                  </a:lnTo>
                  <a:lnTo>
                    <a:pt x="131723" y="311810"/>
                  </a:lnTo>
                  <a:lnTo>
                    <a:pt x="146684" y="313308"/>
                  </a:lnTo>
                  <a:lnTo>
                    <a:pt x="160875" y="312120"/>
                  </a:lnTo>
                  <a:lnTo>
                    <a:pt x="199898" y="294385"/>
                  </a:lnTo>
                  <a:lnTo>
                    <a:pt x="229205" y="255970"/>
                  </a:lnTo>
                  <a:lnTo>
                    <a:pt x="235965" y="238632"/>
                  </a:lnTo>
                  <a:lnTo>
                    <a:pt x="311277" y="250062"/>
                  </a:lnTo>
                  <a:lnTo>
                    <a:pt x="283670" y="304053"/>
                  </a:lnTo>
                  <a:lnTo>
                    <a:pt x="245109" y="343662"/>
                  </a:lnTo>
                  <a:lnTo>
                    <a:pt x="197184" y="367839"/>
                  </a:lnTo>
                  <a:lnTo>
                    <a:pt x="141744" y="375919"/>
                  </a:lnTo>
                  <a:lnTo>
                    <a:pt x="110236" y="373417"/>
                  </a:lnTo>
                  <a:lnTo>
                    <a:pt x="58134" y="353363"/>
                  </a:lnTo>
                  <a:lnTo>
                    <a:pt x="21120" y="313447"/>
                  </a:lnTo>
                  <a:lnTo>
                    <a:pt x="2347" y="255242"/>
                  </a:lnTo>
                  <a:lnTo>
                    <a:pt x="0" y="219328"/>
                  </a:lnTo>
                  <a:lnTo>
                    <a:pt x="1571" y="189017"/>
                  </a:lnTo>
                  <a:lnTo>
                    <a:pt x="14149" y="132300"/>
                  </a:lnTo>
                  <a:lnTo>
                    <a:pt x="38948" y="81776"/>
                  </a:lnTo>
                  <a:lnTo>
                    <a:pt x="73823" y="42445"/>
                  </a:lnTo>
                  <a:lnTo>
                    <a:pt x="117700" y="15376"/>
                  </a:lnTo>
                  <a:lnTo>
                    <a:pt x="166244" y="1712"/>
                  </a:lnTo>
                  <a:lnTo>
                    <a:pt x="192024" y="0"/>
                  </a:lnTo>
                  <a:close/>
                </a:path>
              </a:pathLst>
            </a:custGeom>
            <a:ln w="6096">
              <a:solidFill>
                <a:srgbClr val="8D7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tabLst>
                <a:tab pos="396875" algn="l"/>
              </a:tabLst>
            </a:pPr>
            <a:r>
              <a:rPr sz="1900" i="0" spc="38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pc="-5" dirty="0"/>
              <a:t>An electronic magnification </a:t>
            </a:r>
            <a:r>
              <a:rPr dirty="0"/>
              <a:t>system for </a:t>
            </a:r>
            <a:r>
              <a:rPr spc="-5" dirty="0"/>
              <a:t>reading </a:t>
            </a:r>
            <a:r>
              <a:rPr dirty="0"/>
              <a:t>&amp;  </a:t>
            </a:r>
            <a:r>
              <a:rPr i="1" spc="-5" dirty="0"/>
              <a:t>writing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624" y="1976755"/>
            <a:ext cx="530225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675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Incorporates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both projection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RDM</a:t>
            </a:r>
            <a:endParaRPr sz="24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575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consists of three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240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components: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5624" y="2988691"/>
            <a:ext cx="243204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380" dirty="0">
                <a:solidFill>
                  <a:srgbClr val="CEB866"/>
                </a:solidFill>
                <a:latin typeface="Arial"/>
                <a:cs typeface="Arial"/>
              </a:rPr>
              <a:t>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6270" y="2927730"/>
            <a:ext cx="34664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05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i="1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era  </a:t>
            </a:r>
            <a:r>
              <a:rPr sz="2400" i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itor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movable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r>
              <a:rPr sz="240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5624" y="4537329"/>
            <a:ext cx="77247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tabLst>
                <a:tab pos="396875" algn="l"/>
              </a:tabLst>
            </a:pPr>
            <a:r>
              <a:rPr sz="1900" spc="38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Best for pt. Having constricted </a:t>
            </a:r>
            <a:r>
              <a:rPr sz="2400" i="1" spc="-105" dirty="0">
                <a:solidFill>
                  <a:srgbClr val="FFFFFF"/>
                </a:solidFill>
                <a:latin typeface="Arial"/>
                <a:cs typeface="Arial"/>
              </a:rPr>
              <a:t>VF,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decreased </a:t>
            </a:r>
            <a:r>
              <a:rPr sz="2400" i="1" spc="-70" dirty="0">
                <a:solidFill>
                  <a:srgbClr val="FFFFFF"/>
                </a:solidFill>
                <a:latin typeface="Arial"/>
                <a:cs typeface="Arial"/>
              </a:rPr>
              <a:t>VA 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decreased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contrast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sensitivity secondary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glaucoma,  </a:t>
            </a:r>
            <a:r>
              <a:rPr sz="2400" i="1" spc="-110" dirty="0">
                <a:solidFill>
                  <a:srgbClr val="FFFFFF"/>
                </a:solidFill>
                <a:latin typeface="Arial"/>
                <a:cs typeface="Arial"/>
              </a:rPr>
              <a:t>RP,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 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948" y="1908809"/>
            <a:ext cx="78771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tabLst>
                <a:tab pos="396875" algn="l"/>
              </a:tabLst>
            </a:pPr>
            <a:r>
              <a:rPr sz="1900" i="0" spc="38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b="1" i="0" spc="-5" dirty="0">
                <a:latin typeface="Arial"/>
                <a:cs typeface="Arial"/>
              </a:rPr>
              <a:t>Angular </a:t>
            </a:r>
            <a:r>
              <a:rPr i="0" dirty="0">
                <a:latin typeface="Arial"/>
                <a:cs typeface="Arial"/>
              </a:rPr>
              <a:t>: </a:t>
            </a:r>
            <a:r>
              <a:rPr i="0" spc="-5" dirty="0">
                <a:latin typeface="Arial"/>
                <a:cs typeface="Arial"/>
              </a:rPr>
              <a:t>it </a:t>
            </a:r>
            <a:r>
              <a:rPr i="0" spc="-10" dirty="0">
                <a:latin typeface="Arial"/>
                <a:cs typeface="Arial"/>
              </a:rPr>
              <a:t>is </a:t>
            </a:r>
            <a:r>
              <a:rPr i="0" dirty="0">
                <a:latin typeface="Arial"/>
                <a:cs typeface="Arial"/>
              </a:rPr>
              <a:t>the </a:t>
            </a:r>
            <a:r>
              <a:rPr i="0" spc="-5" dirty="0">
                <a:latin typeface="Arial"/>
                <a:cs typeface="Arial"/>
              </a:rPr>
              <a:t>apparent size </a:t>
            </a:r>
            <a:r>
              <a:rPr i="0" dirty="0">
                <a:latin typeface="Arial"/>
                <a:cs typeface="Arial"/>
              </a:rPr>
              <a:t>of the </a:t>
            </a:r>
            <a:r>
              <a:rPr i="0" spc="-5" dirty="0">
                <a:latin typeface="Arial"/>
                <a:cs typeface="Arial"/>
              </a:rPr>
              <a:t>object compared  with </a:t>
            </a:r>
            <a:r>
              <a:rPr i="0" dirty="0">
                <a:latin typeface="Arial"/>
                <a:cs typeface="Arial"/>
              </a:rPr>
              <a:t>true </a:t>
            </a:r>
            <a:r>
              <a:rPr i="0" spc="-5" dirty="0">
                <a:latin typeface="Arial"/>
                <a:cs typeface="Arial"/>
              </a:rPr>
              <a:t>size </a:t>
            </a:r>
            <a:r>
              <a:rPr i="0" dirty="0">
                <a:latin typeface="Arial"/>
                <a:cs typeface="Arial"/>
              </a:rPr>
              <a:t>of the </a:t>
            </a:r>
            <a:r>
              <a:rPr i="0" spc="-5" dirty="0">
                <a:latin typeface="Arial"/>
                <a:cs typeface="Arial"/>
              </a:rPr>
              <a:t>object seen without </a:t>
            </a:r>
            <a:r>
              <a:rPr i="0" dirty="0">
                <a:latin typeface="Arial"/>
                <a:cs typeface="Arial"/>
              </a:rPr>
              <a:t>the</a:t>
            </a:r>
            <a:r>
              <a:rPr i="0" spc="4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device.eg.</a:t>
            </a:r>
            <a:endParaRPr sz="1900">
              <a:latin typeface="Arial"/>
              <a:cs typeface="Arial"/>
            </a:endParaRPr>
          </a:p>
          <a:p>
            <a:pPr marL="396875">
              <a:lnSpc>
                <a:spcPct val="100000"/>
              </a:lnSpc>
            </a:pPr>
            <a:r>
              <a:rPr i="0" spc="-30" dirty="0">
                <a:latin typeface="Arial"/>
                <a:cs typeface="Arial"/>
              </a:rPr>
              <a:t>Telescopic</a:t>
            </a:r>
            <a:r>
              <a:rPr i="0" spc="2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1499616" y="3072383"/>
            <a:ext cx="6073140" cy="2427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0745" y="5671820"/>
            <a:ext cx="3272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Angular magnification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 =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ω’/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ω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948" y="1908809"/>
            <a:ext cx="7697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tabLst>
                <a:tab pos="396875" algn="l"/>
              </a:tabLst>
            </a:pPr>
            <a:r>
              <a:rPr sz="1900" i="0" spc="38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b="1" i="0" spc="-5" dirty="0">
                <a:latin typeface="Arial"/>
                <a:cs typeface="Arial"/>
              </a:rPr>
              <a:t>Relative size</a:t>
            </a:r>
            <a:r>
              <a:rPr i="0" spc="-5" dirty="0">
                <a:latin typeface="Arial"/>
                <a:cs typeface="Arial"/>
              </a:rPr>
              <a:t>: by making </a:t>
            </a:r>
            <a:r>
              <a:rPr i="0" dirty="0">
                <a:latin typeface="Arial"/>
                <a:cs typeface="Arial"/>
              </a:rPr>
              <a:t>the </a:t>
            </a:r>
            <a:r>
              <a:rPr i="0" spc="-5" dirty="0">
                <a:latin typeface="Arial"/>
                <a:cs typeface="Arial"/>
              </a:rPr>
              <a:t>object appear bigger (no  accommodation required) </a:t>
            </a:r>
            <a:r>
              <a:rPr i="0" dirty="0">
                <a:latin typeface="Arial"/>
                <a:cs typeface="Arial"/>
              </a:rPr>
              <a:t>eg.</a:t>
            </a:r>
            <a:r>
              <a:rPr i="0" spc="30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CCTV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9744" y="3214116"/>
            <a:ext cx="7615428" cy="2631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948" y="1908809"/>
            <a:ext cx="6865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0"/>
              </a:spcBef>
              <a:tabLst>
                <a:tab pos="396875" algn="l"/>
              </a:tabLst>
            </a:pPr>
            <a:r>
              <a:rPr sz="1900" i="0" spc="38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b="1" i="0" spc="-5" dirty="0">
                <a:latin typeface="Arial"/>
                <a:cs typeface="Arial"/>
              </a:rPr>
              <a:t>Relative </a:t>
            </a:r>
            <a:r>
              <a:rPr b="1" i="0" dirty="0">
                <a:latin typeface="Arial"/>
                <a:cs typeface="Arial"/>
              </a:rPr>
              <a:t>distance</a:t>
            </a:r>
            <a:r>
              <a:rPr i="0" dirty="0">
                <a:latin typeface="Arial"/>
                <a:cs typeface="Arial"/>
              </a:rPr>
              <a:t>: </a:t>
            </a:r>
            <a:r>
              <a:rPr i="0" spc="-5" dirty="0">
                <a:latin typeface="Arial"/>
                <a:cs typeface="Arial"/>
              </a:rPr>
              <a:t>by bringing </a:t>
            </a:r>
            <a:r>
              <a:rPr i="0" dirty="0">
                <a:latin typeface="Arial"/>
                <a:cs typeface="Arial"/>
              </a:rPr>
              <a:t>the </a:t>
            </a:r>
            <a:r>
              <a:rPr i="0" spc="-5" dirty="0">
                <a:latin typeface="Arial"/>
                <a:cs typeface="Arial"/>
              </a:rPr>
              <a:t>object closer  (requires good accommodation) </a:t>
            </a:r>
            <a:r>
              <a:rPr i="0" dirty="0">
                <a:latin typeface="Arial"/>
                <a:cs typeface="Arial"/>
              </a:rPr>
              <a:t>eg.</a:t>
            </a:r>
            <a:r>
              <a:rPr i="0" spc="7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magnifiers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9872" y="3357371"/>
            <a:ext cx="8229600" cy="265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171" y="4957775"/>
            <a:ext cx="1290827" cy="18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00984" y="2805683"/>
            <a:ext cx="4666615" cy="411480"/>
            <a:chOff x="3300984" y="2805683"/>
            <a:chExt cx="4666615" cy="411480"/>
          </a:xfrm>
        </p:grpSpPr>
        <p:sp>
          <p:nvSpPr>
            <p:cNvPr id="4" name="object 4"/>
            <p:cNvSpPr/>
            <p:nvPr/>
          </p:nvSpPr>
          <p:spPr>
            <a:xfrm>
              <a:off x="3300984" y="2805683"/>
              <a:ext cx="4666488" cy="411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733" y="2835274"/>
              <a:ext cx="4632325" cy="3783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50152" y="3288791"/>
            <a:ext cx="1438910" cy="340360"/>
            <a:chOff x="6550152" y="3288791"/>
            <a:chExt cx="1438910" cy="340360"/>
          </a:xfrm>
        </p:grpSpPr>
        <p:sp>
          <p:nvSpPr>
            <p:cNvPr id="7" name="object 7"/>
            <p:cNvSpPr/>
            <p:nvPr/>
          </p:nvSpPr>
          <p:spPr>
            <a:xfrm>
              <a:off x="6550152" y="3288791"/>
              <a:ext cx="1438655" cy="339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3774" y="3318001"/>
              <a:ext cx="1405254" cy="3070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239000" y="214884"/>
            <a:ext cx="1905000" cy="1894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4983" y="563880"/>
            <a:ext cx="1917700" cy="403860"/>
            <a:chOff x="1014983" y="563880"/>
            <a:chExt cx="1917700" cy="403860"/>
          </a:xfrm>
        </p:grpSpPr>
        <p:sp>
          <p:nvSpPr>
            <p:cNvPr id="3" name="object 3"/>
            <p:cNvSpPr/>
            <p:nvPr/>
          </p:nvSpPr>
          <p:spPr>
            <a:xfrm>
              <a:off x="1014983" y="563880"/>
              <a:ext cx="1917191" cy="4038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8364" y="593725"/>
              <a:ext cx="1883778" cy="3696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7022" y="1236675"/>
            <a:ext cx="808482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Useful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 near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396240" marR="5080" indent="-384175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Designed to be held close to the reading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material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enlarge</a:t>
            </a:r>
            <a:r>
              <a:rPr sz="24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image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396240" marR="382905" indent="-384175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396240" algn="l"/>
                <a:tab pos="396875" algn="l"/>
                <a:tab pos="566928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eye lens distance should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minimum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achieve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larger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magnification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396240" algn="l"/>
                <a:tab pos="396875" algn="l"/>
              </a:tabLst>
            </a:pP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types: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57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magnifier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57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magnifiers.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3500" y="4072128"/>
            <a:ext cx="2755392" cy="2292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1511" y="214884"/>
            <a:ext cx="2497836" cy="1749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4983" y="594359"/>
            <a:ext cx="2943225" cy="403860"/>
            <a:chOff x="1014983" y="594359"/>
            <a:chExt cx="2943225" cy="403860"/>
          </a:xfrm>
        </p:grpSpPr>
        <p:sp>
          <p:nvSpPr>
            <p:cNvPr id="3" name="object 3"/>
            <p:cNvSpPr/>
            <p:nvPr/>
          </p:nvSpPr>
          <p:spPr>
            <a:xfrm>
              <a:off x="1014983" y="594359"/>
              <a:ext cx="2942843" cy="4038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8771" y="624204"/>
              <a:ext cx="2909023" cy="3696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9948" y="1905761"/>
            <a:ext cx="756920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Available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from + 4.0 to + 40.0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Font typeface="Arial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396875" indent="-384810">
              <a:lnSpc>
                <a:spcPct val="100000"/>
              </a:lnSpc>
              <a:buClr>
                <a:srgbClr val="CEB866"/>
              </a:buClr>
              <a:buSzPct val="79166"/>
              <a:buFont typeface="Arial"/>
              <a:buChar char=""/>
              <a:tabLst>
                <a:tab pos="396875" algn="l"/>
                <a:tab pos="397510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Available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three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designs: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57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Aspheric – reduces thickness and peripheral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distortion</a:t>
            </a:r>
            <a:endParaRPr sz="2400">
              <a:latin typeface="Times New Roman"/>
              <a:cs typeface="Times New Roman"/>
            </a:endParaRPr>
          </a:p>
          <a:p>
            <a:pPr marL="771525" marR="221615" indent="-285115">
              <a:lnSpc>
                <a:spcPct val="100000"/>
              </a:lnSpc>
              <a:spcBef>
                <a:spcPts val="580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Aplantic – flat and wide distortion free field and</a:t>
            </a:r>
            <a:r>
              <a:rPr sz="24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good  clarity</a:t>
            </a:r>
            <a:endParaRPr sz="2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575"/>
              </a:spcBef>
              <a:tabLst>
                <a:tab pos="771525" algn="l"/>
              </a:tabLst>
            </a:pPr>
            <a:r>
              <a:rPr sz="2250" spc="10" dirty="0">
                <a:solidFill>
                  <a:srgbClr val="CEB866"/>
                </a:solidFill>
                <a:latin typeface="Verdana"/>
                <a:cs typeface="Verdana"/>
              </a:rPr>
              <a:t>›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Biaspheric – eliminating aberrations from both</a:t>
            </a:r>
            <a:r>
              <a:rPr sz="24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surfaces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96875" algn="l"/>
                <a:tab pos="4048125" algn="l"/>
              </a:tabLst>
            </a:pPr>
            <a:r>
              <a:rPr sz="1900" spc="380" dirty="0">
                <a:solidFill>
                  <a:srgbClr val="CEB866"/>
                </a:solidFill>
                <a:latin typeface="Arial"/>
                <a:cs typeface="Arial"/>
              </a:rPr>
              <a:t>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patients accept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upto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6x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magnification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71615" y="214884"/>
            <a:ext cx="2857499" cy="206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00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951</Words>
  <Application>Microsoft Office PowerPoint</Application>
  <PresentationFormat>On-screen Show (4:3)</PresentationFormat>
  <Paragraphs>210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MAGNIFICATION</vt:lpstr>
      <vt:lpstr>Slide 2</vt:lpstr>
      <vt:lpstr>What is magnification ?</vt:lpstr>
      <vt:lpstr> Angular : it is the apparent size of the object compared  with true size of the object seen without the device.eg. Telescopic system</vt:lpstr>
      <vt:lpstr> Relative size: by making the object appear bigger (no  accommodation required) eg. CCTV</vt:lpstr>
      <vt:lpstr> Relative distance: by bringing the object closer  (requires good accommodation) eg. magnifiers</vt:lpstr>
      <vt:lpstr>Slide 7</vt:lpstr>
      <vt:lpstr>Slide 8</vt:lpstr>
      <vt:lpstr>Slide 9</vt:lpstr>
      <vt:lpstr>Aspheric</vt:lpstr>
      <vt:lpstr>Slide 11</vt:lpstr>
      <vt:lpstr>Slide 12</vt:lpstr>
      <vt:lpstr>Slide 13</vt:lpstr>
      <vt:lpstr>Slide 14</vt:lpstr>
      <vt:lpstr>It is a cylinder reading bar which lies flat on a  page. It elongate the letter but does not separate  them</vt:lpstr>
      <vt:lpstr>Slide 16</vt:lpstr>
      <vt:lpstr> Loupes are magnifying devices. A clip-on loupe attaches to  glasses, and allows a person to be hands free while viewing text,  the computer screen, sheet music, or hand work. Stronger loupes  (over +10D, or diopters) can be used only with one eye, whereas  weaker loupes can be used for both</vt:lpstr>
      <vt:lpstr>Slide 18</vt:lpstr>
      <vt:lpstr>i.e. the amount of add needed to read 1M print is the inverse of the visual acuity fraction.</vt:lpstr>
      <vt:lpstr>Slide 20</vt:lpstr>
      <vt:lpstr>Slide 21</vt:lpstr>
      <vt:lpstr>Slide 22</vt:lpstr>
      <vt:lpstr> Work on the principle of angular magnification</vt:lpstr>
      <vt:lpstr> Principal</vt:lpstr>
      <vt:lpstr>Slide 25</vt:lpstr>
      <vt:lpstr>Slide 26</vt:lpstr>
      <vt:lpstr>Slide 27</vt:lpstr>
      <vt:lpstr>Slide 28</vt:lpstr>
      <vt:lpstr>Slide 29</vt:lpstr>
      <vt:lpstr>Slide 30</vt:lpstr>
      <vt:lpstr> Spectacle-mounted telescopes are permanently attached to the  lens of your eyeglasses.</vt:lpstr>
      <vt:lpstr>Slide 32</vt:lpstr>
      <vt:lpstr>Slide 33</vt:lpstr>
      <vt:lpstr>Slide 34</vt:lpstr>
      <vt:lpstr>Slide 35</vt:lpstr>
      <vt:lpstr> Closed circuit television  system-CCTV</vt:lpstr>
      <vt:lpstr> An electronic magnification system for reading &amp;  writing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MAGNIFICATION</dc:title>
  <cp:lastModifiedBy>user</cp:lastModifiedBy>
  <cp:revision>1</cp:revision>
  <dcterms:created xsi:type="dcterms:W3CDTF">2020-05-30T09:43:21Z</dcterms:created>
  <dcterms:modified xsi:type="dcterms:W3CDTF">2020-05-30T09:46:18Z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2020-05-30T00:00:00Z</vt:filetime>
  </property>
</Properties>
</file>