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Google Shape;181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83" name="Google Shape;182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Google Shape;2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01" name="Google Shape;23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Google Shape;28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14" name="Google Shape;28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Google Shape;28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16" name="Google Shape;29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Google Shape;29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23" name="Google Shape;29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Google Shape;29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27" name="Google Shape;30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Google Shape;30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30" name="Google Shape;30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Google Shape;31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38" name="Google Shape;31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Google Shape;31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42" name="Google Shape;31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Google Shape;32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46" name="Google Shape;32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Google Shape;32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50" name="Google Shape;32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Google Shape;33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54" name="Google Shape;33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Google Shape;2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590" name="Google Shape;24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Google Shape;34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58" name="Google Shape;34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Google Shape;346;g70f1b8eb1376888b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62" name="Google Shape;347;g70f1b8eb1376888b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Google Shape;352;g70f1b8eb1376888b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665" name="Google Shape;353;g70f1b8eb1376888b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Google Shape;2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582" name="Google Shape;2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Google Shape;2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585" name="Google Shape;25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Google Shape;2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593" name="Google Shape;25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Google Shape;26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04" name="Google Shape;26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Google Shape;2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07" name="Google Shape;26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Google Shape;2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09" name="Google Shape;27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Google Shape;2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612" name="Google Shape;27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Google Shape;188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45729" name="Google Shape;189;p2"/>
          <p:cNvCxnSpPr>
            <a:cxnSpLocks/>
          </p:cNvCxnSpPr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8595" name="Google Shape;190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048596" name="Google Shape;191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048597" name="Google Shape;19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Google Shape;22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1048672" name="Google Shape;229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marL="91440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marL="137160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marL="182880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marL="228600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marL="274320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marL="320040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marL="365760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marL="411480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>
            <a:endParaRPr/>
          </a:p>
        </p:txBody>
      </p:sp>
      <p:sp>
        <p:nvSpPr>
          <p:cNvPr id="1048673" name="Google Shape;23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Google Shape;23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8" name="Google Shape;194;p3"/>
          <p:cNvCxnSpPr>
            <a:cxnSpLocks/>
          </p:cNvCxnSpPr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8586" name="Google Shape;195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048587" name="Google Shape;19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Google Shape;198;p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048580" name="Google Shape;19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Google Shape;20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9pPr>
          </a:lstStyle>
          <a:p>
            <a:endParaRPr/>
          </a:p>
        </p:txBody>
      </p:sp>
      <p:sp>
        <p:nvSpPr>
          <p:cNvPr id="1048618" name="Google Shape;202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48619" name="Google Shape;203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48620" name="Google Shape;20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Google Shape;206;p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8632" name="Google Shape;20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9pPr>
          </a:lstStyle>
          <a:p>
            <a:endParaRPr/>
          </a:p>
        </p:txBody>
      </p:sp>
      <p:sp>
        <p:nvSpPr>
          <p:cNvPr id="1048633" name="Google Shape;208;p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>
            <a:endParaRPr/>
          </a:p>
        </p:txBody>
      </p:sp>
      <p:sp>
        <p:nvSpPr>
          <p:cNvPr id="1048634" name="Google Shape;20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Google Shape;21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lvl9pPr>
          </a:lstStyle>
          <a:p>
            <a:endParaRPr/>
          </a:p>
        </p:txBody>
      </p:sp>
      <p:sp>
        <p:nvSpPr>
          <p:cNvPr id="1048667" name="Google Shape;21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Google Shape;214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48675" name="Google Shape;215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48676" name="Google Shape;21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Google Shape;218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45730" name="Google Shape;219;p9"/>
          <p:cNvCxnSpPr>
            <a:cxnSpLocks/>
          </p:cNvCxnSpPr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8678" name="Google Shape;220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48679" name="Google Shape;22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48680" name="Google Shape;22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048681" name="Google Shape;22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Google Shape;22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lvl1pPr>
          </a:lstStyle>
          <a:p>
            <a:endParaRPr/>
          </a:p>
        </p:txBody>
      </p:sp>
      <p:sp>
        <p:nvSpPr>
          <p:cNvPr id="1048670" name="Google Shape;22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184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1048577" name="Google Shape;185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1048578" name="Google Shape;18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5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Google Shape;3145733;p1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b="1"/>
              <a:t>Factors affecting primary productivity </a:t>
            </a:r>
            <a:endParaRPr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42635-3F0F-7691-3109-21E9F9D49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Google Shape;287;p22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1602500" y="774027"/>
            <a:ext cx="4836100" cy="4065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Google Shape;292;p23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152400" y="152400"/>
            <a:ext cx="7782276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Google Shape;29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b="1"/>
              <a:t>Factors affecting primary productivity 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endParaRPr b="1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b="1"/>
              <a:t>Water </a:t>
            </a:r>
            <a:endParaRPr b="1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b="1"/>
              <a:t>Sunlight </a:t>
            </a:r>
            <a:endParaRPr b="1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b="1"/>
              <a:t>Temperature</a:t>
            </a:r>
            <a:endParaRPr b="1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b="1"/>
              <a:t>Nutrient </a:t>
            </a:r>
            <a:endParaRPr b="1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b="1"/>
              <a:t>Organic substance </a:t>
            </a:r>
            <a:endParaRPr b="1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b="1"/>
              <a:t>Salinity </a:t>
            </a:r>
            <a:endParaRPr b="1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b="1"/>
              <a:t>Grazing </a:t>
            </a:r>
            <a:endParaRPr b="1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Google Shape;302;p25"/>
          <p:cNvSpPr txBox="1"/>
          <p:nvPr/>
        </p:nvSpPr>
        <p:spPr>
          <a:xfrm>
            <a:off x="428449" y="0"/>
            <a:ext cx="8262900" cy="16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8625" name="Google Shape;303;p25"/>
          <p:cNvSpPr txBox="1"/>
          <p:nvPr/>
        </p:nvSpPr>
        <p:spPr>
          <a:xfrm>
            <a:off x="428450" y="0"/>
            <a:ext cx="8715600" cy="4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" sz="2100" b="1" i="0" u="none" strike="noStrike" cap="none">
                <a:solidFill>
                  <a:srgbClr val="4C1130"/>
                </a:solidFill>
                <a:latin typeface="Arial"/>
                <a:ea typeface="Arial"/>
                <a:cs typeface="Arial"/>
                <a:sym typeface="Arial"/>
              </a:rPr>
              <a:t>LIGHT</a:t>
            </a:r>
            <a:r>
              <a:rPr lang="en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Photosynthesis is directly proportional to light intensity of solar radiation. 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About 80% incident visible light reaches 120m depth in a clear offshore waters and 10-20 m in turbid inshore waters.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the incident light that falls on the surface of the sea only 0.02 to 2% of light will be used by most plants. 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 inhibition occurred at light greater than saturation levels.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Photoinhibition</a:t>
            </a:r>
            <a:r>
              <a:rPr lang="en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:Photoinhibition has been defined as the inhibition of photosynthesis caused by excessive radiance; it may damage the photosynthetic apparatus, causing the (photo)destruction of the photosynthesizing pigments. 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" sz="2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Photoadaptation</a:t>
            </a:r>
            <a:r>
              <a:rPr lang="en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:Photoadaptation is the adaptation of phytoplanktons to suitable light intensities. </a:t>
            </a: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Google Shape;308;p26"/>
          <p:cNvSpPr txBox="1"/>
          <p:nvPr/>
        </p:nvSpPr>
        <p:spPr>
          <a:xfrm>
            <a:off x="0" y="0"/>
            <a:ext cx="9144000" cy="26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●"/>
            </a:pPr>
            <a:r>
              <a:rPr lang="en" sz="2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Solar radiation attenuates with depth (as a function of particulate and dissolved materials) so that there is delimited zone where phytoplankton photosynthesis can occur-</a:t>
            </a:r>
            <a:r>
              <a:rPr lang="en" sz="23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euphotic zone. </a:t>
            </a:r>
            <a:endParaRPr sz="23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●"/>
            </a:pPr>
            <a:r>
              <a:rPr lang="en" sz="2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Plant growth or occurs when photosynthesis exceeds respiration. </a:t>
            </a:r>
            <a:endParaRPr sz="2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●"/>
            </a:pPr>
            <a:r>
              <a:rPr lang="en" sz="2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depth at which photosynthesis and respiration equal is called </a:t>
            </a:r>
            <a:r>
              <a:rPr lang="en" sz="23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compensation depth (CD). </a:t>
            </a:r>
            <a:endParaRPr sz="23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●"/>
            </a:pPr>
            <a:r>
              <a:rPr lang="en" sz="2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Below the CD there is no net production even though photosynthesis still occurs; the CD varies with incident radiation and transparency. </a:t>
            </a:r>
            <a:endParaRPr sz="2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●"/>
            </a:pPr>
            <a:r>
              <a:rPr lang="en" sz="2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area above the CD is aften referred to as euphotic zone with an average depth of 80 m (varied between-0-100m depending upon the suspended particles matter load.</a:t>
            </a:r>
            <a:endParaRPr sz="2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" sz="2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 sz="2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Google Shape;313;p2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b="1"/>
              <a:t>TEMPERATURE </a:t>
            </a:r>
            <a:endParaRPr b="1"/>
          </a:p>
        </p:txBody>
      </p:sp>
      <p:sp>
        <p:nvSpPr>
          <p:cNvPr id="1048636" name="Google Shape;314;p27"/>
          <p:cNvSpPr txBox="1">
            <a:spLocks noGrp="1"/>
          </p:cNvSpPr>
          <p:nvPr>
            <p:ph type="body" idx="1"/>
          </p:nvPr>
        </p:nvSpPr>
        <p:spPr>
          <a:xfrm>
            <a:off x="311700" y="1044722"/>
            <a:ext cx="8520600" cy="45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It is known that many algal species have increased gross primary productivity (GPP) at higher temperatures , but net primary productivity (NPP) can be affected by different light environments and larger increases in respiration rates.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Metabolic processes such as primary productivity and respiration typically increase with temperature, known as the Q10 effect (the rate of change in processes over 10°C).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Metabolic processes are enhanced by rising temperature, and usually double with every 10°C rise in temperature (i.e., have a Q10 of 2).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At very high light intensities, photoinhibition can be intensified with rising temperatures, resulting in a large decline in photosynthesis.</a:t>
            </a:r>
            <a:endParaRPr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Google Shape;31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b="1"/>
              <a:t>SALINITY </a:t>
            </a:r>
            <a:endParaRPr b="1"/>
          </a:p>
        </p:txBody>
      </p:sp>
      <p:sp>
        <p:nvSpPr>
          <p:cNvPr id="1048640" name="Google Shape;320;p2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Salinity is the main factor for the process of giving life to plants and can cause retardation of central metabolic activities such as photosynthesis .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 Microalgae differ in their adaptability to salinity and based on their tolerance as they are grouped as halophilic and halotolerant.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Species richness is decreased with increasing salinity.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As water becomes more salty its ability to hold oxygen decreases. </a:t>
            </a:r>
            <a:endParaRPr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Google Shape;32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b="1"/>
              <a:t>NUTRIENTS </a:t>
            </a:r>
            <a:endParaRPr b="1"/>
          </a:p>
        </p:txBody>
      </p:sp>
      <p:sp>
        <p:nvSpPr>
          <p:cNvPr id="1048644" name="Google Shape;326;p2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The principle limiting nutrients in the aquatic environments are </a:t>
            </a:r>
            <a:r>
              <a:rPr lang="en" b="1">
                <a:solidFill>
                  <a:schemeClr val="accent5"/>
                </a:solidFill>
              </a:rPr>
              <a:t>nitrogen, phosphorus and silicon(</a:t>
            </a:r>
            <a:r>
              <a:rPr lang="en" b="1"/>
              <a:t>marine).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It is generally seen that if their concentration is low, phytoplankton cannot increase their biomass and photosynthesis remains low.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On the other hand, when nutrient concentration increases (eg., due to agricultural run off in coastal areas or upwelling effect) total photosynthesis and therefore phytoplankton bloom will increase.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Silicon is a nutrient only for specific plankton taxa-diatoms (autotrophic phytoplankton), silicoflaggellates, and radiolaria (heterotrophic zooplankton) — which use it to make hard parts. </a:t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Google Shape;33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b="1"/>
              <a:t>MINOR NUTRIENTS </a:t>
            </a:r>
            <a:endParaRPr b="1"/>
          </a:p>
        </p:txBody>
      </p:sp>
      <p:sp>
        <p:nvSpPr>
          <p:cNvPr id="1048648" name="Google Shape;332;p3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Minor nutrients such as Fe, Mn, Cu, Zn, vanadium, cobalt and molybdenum are known to limit primary production.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Lower concentration of Iron is known to limit plant growth particularly in Neritic waters.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Neritic species such as </a:t>
            </a:r>
            <a:r>
              <a:rPr lang="en" b="1" i="1"/>
              <a:t>Skeletonema costatum</a:t>
            </a:r>
            <a:r>
              <a:rPr lang="en" b="1"/>
              <a:t> requires high concentrations iron along with PO4 and NO3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Calcium, magnesium, potassium, sodium ions are required by plants in trace quantities.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These elements will help to keep ionic regulation of cells and the formation of hard parts, enzymatic activity etc.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Google Shape;337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b="1"/>
              <a:t>ORGANIC SUBSTANCES </a:t>
            </a:r>
            <a:endParaRPr b="1"/>
          </a:p>
        </p:txBody>
      </p:sp>
      <p:sp>
        <p:nvSpPr>
          <p:cNvPr id="1048652" name="Google Shape;338;p3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Organic substances are known to influence the plant growth.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 Organic substances such as carbohydrates, amino acids, fatty acids, organic acids, vitamins are present at lower concentration in the sea waters.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Organic substance is mainly produced by decomposition and excretion of organisms.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Diatoms, coccolithophorids and dinoflagellats, bacteria, fungi etc, present below the euphotic zone can utilize dissolved organic matter in the water.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 Some algae can utilize organic carbon such as glucose and lactate. 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Some diatoms, flagellates can utilize nitrogen as aminoacid, urea, uric acid etc. </a:t>
            </a: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Google Shape;243;p14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b="1"/>
              <a:t>Primary production</a:t>
            </a:r>
            <a:endParaRPr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Google Shape;343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b="1"/>
              <a:t>GRAZING </a:t>
            </a:r>
            <a:endParaRPr b="1"/>
          </a:p>
        </p:txBody>
      </p:sp>
      <p:sp>
        <p:nvSpPr>
          <p:cNvPr id="1048656" name="Google Shape;344;p3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The microzooplankton effectively graze these phytoplanktons , preventing their biomass from accumulating and sinking directly. </a:t>
            </a:r>
            <a:endParaRPr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Google Shape;349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REFERENCE </a:t>
            </a:r>
            <a:endParaRPr b="1"/>
          </a:p>
        </p:txBody>
      </p:sp>
      <p:sp>
        <p:nvSpPr>
          <p:cNvPr id="1048660" name="Google Shape;350;p3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https://www.nature.com/scitable/knowledge/library/the-biological-productivity-of-the-ocean-70631104/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http://ecoursesonline.iasri.res.in/course/view.php?id=582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https://sciencing.com/factors-affecting-primary-productivity-13659267.html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https://www.tandfonline.com/doi/pdf/10.1080/07438148409354524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https://www.ncbi.nlm.nih.gov/pmc/articles/PMC3772813/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https://course-notes.org/print/12970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Google Shape;355;p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97160" name="Google Shape;356;p34"/>
          <p:cNvPicPr preferRelativeResize="0">
            <a:picLocks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724" y="526350"/>
            <a:ext cx="8276300" cy="40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Google Shape;248;p15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1586689" y="514351"/>
            <a:ext cx="5457825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Google Shape;253;p1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/>
          </a:p>
        </p:txBody>
      </p:sp>
      <p:pic>
        <p:nvPicPr>
          <p:cNvPr id="2097153" name="Google Shape;254;p16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Google Shape;259;p1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7711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/>
          </a:p>
        </p:txBody>
      </p:sp>
      <p:pic>
        <p:nvPicPr>
          <p:cNvPr id="2097154" name="Google Shape;260;p17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18738" y="0"/>
            <a:ext cx="91065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Google Shape;265;p1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/>
          </a:p>
        </p:txBody>
      </p:sp>
      <p:pic>
        <p:nvPicPr>
          <p:cNvPr id="2097155" name="Google Shape;266;p18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3760" y="0"/>
            <a:ext cx="913648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Google Shape;271;p19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b="1"/>
              <a:t>Primary productivity 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Google Shape;276;p20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2055100" y="0"/>
            <a:ext cx="463972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Google Shape;281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/>
          </a:p>
        </p:txBody>
      </p:sp>
      <p:pic>
        <p:nvPicPr>
          <p:cNvPr id="2097157" name="Google Shape;282;p21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>
            <a:fillRect/>
          </a:stretch>
        </p:blipFill>
        <p:spPr>
          <a:xfrm>
            <a:off x="0" y="2117"/>
            <a:ext cx="9144001" cy="5139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Microsoft Office PowerPoint</Application>
  <PresentationFormat>On-screen Show (16:9)</PresentationFormat>
  <Paragraphs>64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Old Standard TT</vt:lpstr>
      <vt:lpstr>Paperback</vt:lpstr>
      <vt:lpstr>Factors affecting primary productivity </vt:lpstr>
      <vt:lpstr>Primary production</vt:lpstr>
      <vt:lpstr>PowerPoint Presentation</vt:lpstr>
      <vt:lpstr>PowerPoint Presentation</vt:lpstr>
      <vt:lpstr>PowerPoint Presentation</vt:lpstr>
      <vt:lpstr>PowerPoint Presentation</vt:lpstr>
      <vt:lpstr>Primary productivity </vt:lpstr>
      <vt:lpstr>PowerPoint Presentation</vt:lpstr>
      <vt:lpstr>PowerPoint Presentation</vt:lpstr>
      <vt:lpstr>PowerPoint Presentation</vt:lpstr>
      <vt:lpstr>PowerPoint Presentation</vt:lpstr>
      <vt:lpstr>Factors affecting primary productivity   Water  Sunlight  Temperature Nutrient  Organic substance  Salinity  Grazing  </vt:lpstr>
      <vt:lpstr>PowerPoint Presentation</vt:lpstr>
      <vt:lpstr>PowerPoint Presentation</vt:lpstr>
      <vt:lpstr>TEMPERATURE </vt:lpstr>
      <vt:lpstr>SALINITY </vt:lpstr>
      <vt:lpstr>NUTRIENTS </vt:lpstr>
      <vt:lpstr>MINOR NUTRIENTS </vt:lpstr>
      <vt:lpstr>ORGANIC SUBSTANCES </vt:lpstr>
      <vt:lpstr>GRAZING </vt:lpstr>
      <vt:lpstr>REFERENCE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primary productivity </dc:title>
  <dc:creator>LLD-AL20</dc:creator>
  <cp:lastModifiedBy>Prachi Bagde</cp:lastModifiedBy>
  <cp:revision>1</cp:revision>
  <dcterms:created xsi:type="dcterms:W3CDTF">2020-07-08T04:57:05Z</dcterms:created>
  <dcterms:modified xsi:type="dcterms:W3CDTF">2023-07-13T05:17:06Z</dcterms:modified>
</cp:coreProperties>
</file>