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lgerian" panose="04020705040A02060702" pitchFamily="82" charset="0"/>
              </a:rPr>
              <a:t>Lakes</a:t>
            </a:r>
            <a:endParaRPr lang="en-US" b="1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24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8519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74638"/>
            <a:ext cx="4267200" cy="94456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0386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C00000"/>
                </a:solidFill>
              </a:rPr>
              <a:t>River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is said to be a natural stream of water usually fresh water flowing towards an ocean. In some cases river flows into the ground or dries up completely before reaching another body of water. </a:t>
            </a:r>
            <a:endParaRPr lang="en-US" sz="2400" dirty="0" smtClean="0"/>
          </a:p>
          <a:p>
            <a:pPr algn="just"/>
            <a:r>
              <a:rPr lang="en-US" sz="2400" dirty="0" smtClean="0"/>
              <a:t>Usually </a:t>
            </a:r>
            <a:r>
              <a:rPr lang="en-US" sz="2400" dirty="0"/>
              <a:t>larger streams are called rivers while smaller streams are called </a:t>
            </a:r>
            <a:r>
              <a:rPr lang="en-US" sz="2400" dirty="0">
                <a:solidFill>
                  <a:srgbClr val="C00000"/>
                </a:solidFill>
              </a:rPr>
              <a:t>creeks, brooks, rivulets, rills, </a:t>
            </a:r>
            <a:r>
              <a:rPr lang="en-US" sz="2400" dirty="0" smtClean="0">
                <a:solidFill>
                  <a:srgbClr val="C00000"/>
                </a:solidFill>
              </a:rPr>
              <a:t>and </a:t>
            </a:r>
            <a:r>
              <a:rPr lang="en-US" sz="2400" dirty="0">
                <a:solidFill>
                  <a:srgbClr val="C00000"/>
                </a:solidFill>
              </a:rPr>
              <a:t>many other terms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 A river is a component of the </a:t>
            </a:r>
            <a:r>
              <a:rPr lang="en-US" sz="2400" dirty="0">
                <a:solidFill>
                  <a:srgbClr val="C00000"/>
                </a:solidFill>
              </a:rPr>
              <a:t>hydrological cycle</a:t>
            </a:r>
            <a:r>
              <a:rPr lang="en-US" sz="2400" dirty="0"/>
              <a:t>. The water within a river is generally collected from precipitation, through surface run off, ground water recharge and release of stored water in natural reservoirs such as glacier</a:t>
            </a:r>
            <a:r>
              <a:rPr lang="en-US" sz="2400" dirty="0" smtClean="0"/>
              <a:t>.</a:t>
            </a:r>
          </a:p>
          <a:p>
            <a:pPr marL="0" indent="0" algn="just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549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381000"/>
            <a:ext cx="2209800" cy="868362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8763000" cy="5257800"/>
          </a:xfrm>
        </p:spPr>
        <p:txBody>
          <a:bodyPr>
            <a:normAutofit fontScale="92500"/>
          </a:bodyPr>
          <a:lstStyle/>
          <a:p>
            <a:pPr algn="just"/>
            <a:r>
              <a:rPr lang="en-US" b="1" dirty="0" err="1">
                <a:solidFill>
                  <a:srgbClr val="002060"/>
                </a:solidFill>
              </a:rPr>
              <a:t>Forel</a:t>
            </a:r>
            <a:r>
              <a:rPr lang="en-US" b="1" dirty="0">
                <a:solidFill>
                  <a:srgbClr val="002060"/>
                </a:solidFill>
              </a:rPr>
              <a:t> (1982) defined </a:t>
            </a:r>
            <a:r>
              <a:rPr lang="en-US" dirty="0">
                <a:solidFill>
                  <a:srgbClr val="002060"/>
                </a:solidFill>
              </a:rPr>
              <a:t>lake as a body of standing water and occupying basin and lacking continuity with the sea.</a:t>
            </a:r>
            <a:r>
              <a:rPr lang="en-US" dirty="0"/>
              <a:t> </a:t>
            </a:r>
            <a:r>
              <a:rPr lang="en-US" dirty="0">
                <a:solidFill>
                  <a:srgbClr val="7030A0"/>
                </a:solidFill>
              </a:rPr>
              <a:t>He also defined pond as a lake of small depth</a:t>
            </a:r>
            <a:r>
              <a:rPr lang="en-US" dirty="0"/>
              <a:t>, and a swamp has been defined as a pond of small depth and occupied by rooted vegetation. </a:t>
            </a:r>
            <a:endParaRPr lang="en-US" dirty="0" smtClean="0"/>
          </a:p>
          <a:p>
            <a:pPr algn="just"/>
            <a:r>
              <a:rPr lang="en-US" b="1" dirty="0">
                <a:solidFill>
                  <a:srgbClr val="002060"/>
                </a:solidFill>
              </a:rPr>
              <a:t>Carpenter (1928) formulated </a:t>
            </a:r>
            <a:r>
              <a:rPr lang="en-US" dirty="0"/>
              <a:t>that the true difference between lake and pond is depth and not area accordingly a pond is a quiet body of water where floating vegetation extends to the middle of basin in which the biota is very similar to littoral zone of lake.</a:t>
            </a:r>
            <a:endParaRPr lang="en-US" dirty="0" smtClean="0"/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6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Lake Zonation</a:t>
            </a:r>
            <a:br>
              <a:rPr lang="en-US" b="1" dirty="0">
                <a:solidFill>
                  <a:srgbClr val="002060"/>
                </a:solidFill>
              </a:rPr>
            </a:b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9154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The </a:t>
            </a:r>
            <a:r>
              <a:rPr lang="en-US" b="1" dirty="0">
                <a:solidFill>
                  <a:srgbClr val="C00000"/>
                </a:solidFill>
              </a:rPr>
              <a:t>following depth zones are recognized in lakes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  <a:endParaRPr lang="en-US" dirty="0" smtClean="0"/>
          </a:p>
          <a:p>
            <a:pPr marL="0" indent="0" algn="just">
              <a:buNone/>
            </a:pPr>
            <a:r>
              <a:rPr lang="en-US" dirty="0"/>
              <a:t>a. </a:t>
            </a:r>
            <a:r>
              <a:rPr lang="en-US" b="1" dirty="0">
                <a:solidFill>
                  <a:srgbClr val="0070C0"/>
                </a:solidFill>
              </a:rPr>
              <a:t>littoral zone </a:t>
            </a:r>
            <a:r>
              <a:rPr lang="en-US" dirty="0"/>
              <a:t>extends from the shore just above the influence of waves and spray to a depth where light is barely sufficient for rooted plants to grow.</a:t>
            </a:r>
          </a:p>
          <a:p>
            <a:pPr marL="0" indent="0" algn="just">
              <a:buNone/>
            </a:pPr>
            <a:r>
              <a:rPr lang="en-US" dirty="0"/>
              <a:t>b. </a:t>
            </a:r>
            <a:r>
              <a:rPr lang="en-US" b="1" dirty="0">
                <a:solidFill>
                  <a:srgbClr val="0070C0"/>
                </a:solidFill>
              </a:rPr>
              <a:t>photic (euphotic) zone </a:t>
            </a:r>
            <a:r>
              <a:rPr lang="en-US" dirty="0"/>
              <a:t>is the lighted and usually well-mixed portion that extends from the lake surface down to where the light level is 1% of that at the surface.</a:t>
            </a:r>
          </a:p>
          <a:p>
            <a:pPr marL="0" indent="0" algn="just">
              <a:buNone/>
            </a:pPr>
            <a:r>
              <a:rPr lang="en-US" dirty="0"/>
              <a:t>c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aphotic </a:t>
            </a:r>
            <a:r>
              <a:rPr lang="en-US" b="1" dirty="0">
                <a:solidFill>
                  <a:srgbClr val="0070C0"/>
                </a:solidFill>
              </a:rPr>
              <a:t>zone</a:t>
            </a:r>
            <a:r>
              <a:rPr lang="en-US" dirty="0"/>
              <a:t> is positioned below the littoral and photic zones to bottom of the lake, where light levels are too low for photosynthesis. Respiration occurs at all depths so the aphotic zone is a region of oxygen consumption. This deep, unlit region is also known as the </a:t>
            </a:r>
            <a:r>
              <a:rPr lang="en-US" dirty="0" err="1"/>
              <a:t>profundal</a:t>
            </a:r>
            <a:r>
              <a:rPr lang="en-US" dirty="0"/>
              <a:t> zone.</a:t>
            </a:r>
          </a:p>
        </p:txBody>
      </p:sp>
    </p:spTree>
    <p:extLst>
      <p:ext uri="{BB962C8B-B14F-4D97-AF65-F5344CB8AC3E}">
        <p14:creationId xmlns:p14="http://schemas.microsoft.com/office/powerpoint/2010/main" val="544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067800" cy="5668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/>
              <a:t>d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compensation </a:t>
            </a:r>
            <a:r>
              <a:rPr lang="en-US" b="1" dirty="0">
                <a:solidFill>
                  <a:srgbClr val="0070C0"/>
                </a:solidFill>
              </a:rPr>
              <a:t>depth </a:t>
            </a:r>
            <a:r>
              <a:rPr lang="en-US" u="sng" dirty="0"/>
              <a:t>is the depth at which rates of photosynthesis and respiration are equal.</a:t>
            </a:r>
          </a:p>
          <a:p>
            <a:pPr marL="0" indent="0" algn="just">
              <a:buNone/>
            </a:pPr>
            <a:r>
              <a:rPr lang="en-US" dirty="0"/>
              <a:t>e</a:t>
            </a:r>
            <a:r>
              <a:rPr lang="en-US" dirty="0" smtClean="0"/>
              <a:t>. </a:t>
            </a:r>
            <a:r>
              <a:rPr lang="en-US" b="1" dirty="0" err="1" smtClean="0">
                <a:solidFill>
                  <a:srgbClr val="0070C0"/>
                </a:solidFill>
              </a:rPr>
              <a:t>sublittoral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>
                <a:solidFill>
                  <a:srgbClr val="0070C0"/>
                </a:solidFill>
              </a:rPr>
              <a:t>zone, </a:t>
            </a:r>
            <a:r>
              <a:rPr lang="en-US" dirty="0"/>
              <a:t>which is the deepest area of plant growth, is a transition between the littoral and </a:t>
            </a:r>
            <a:r>
              <a:rPr lang="en-US" dirty="0" err="1"/>
              <a:t>profundal</a:t>
            </a:r>
            <a:r>
              <a:rPr lang="en-US" dirty="0"/>
              <a:t> zones.</a:t>
            </a:r>
          </a:p>
          <a:p>
            <a:pPr marL="0" indent="0" algn="just">
              <a:buNone/>
            </a:pPr>
            <a:r>
              <a:rPr lang="en-US" dirty="0"/>
              <a:t>f</a:t>
            </a:r>
            <a:r>
              <a:rPr lang="en-US" dirty="0" smtClean="0"/>
              <a:t>. </a:t>
            </a:r>
            <a:r>
              <a:rPr lang="en-US" b="1" dirty="0" smtClean="0">
                <a:solidFill>
                  <a:srgbClr val="0070C0"/>
                </a:solidFill>
              </a:rPr>
              <a:t>pelagic </a:t>
            </a:r>
            <a:r>
              <a:rPr lang="en-US" b="1" dirty="0">
                <a:solidFill>
                  <a:srgbClr val="0070C0"/>
                </a:solidFill>
              </a:rPr>
              <a:t>zone (limnetic zone)</a:t>
            </a:r>
            <a:r>
              <a:rPr lang="en-US" dirty="0"/>
              <a:t> is the surface water layer in offshore areas beyond the influence of the shoreline.</a:t>
            </a:r>
          </a:p>
          <a:p>
            <a:pPr marL="0" indent="0" algn="just">
              <a:buNone/>
            </a:pPr>
            <a:r>
              <a:rPr lang="en-US" dirty="0"/>
              <a:t>Boundaries between these zones vary daily and seasonally with changing solar intensity and transparency of the water. There is a decrease in water transparency with algal blooms, sediment inflows from rivers or shore erosion, and surface waves. </a:t>
            </a:r>
          </a:p>
        </p:txBody>
      </p:sp>
    </p:spTree>
    <p:extLst>
      <p:ext uri="{BB962C8B-B14F-4D97-AF65-F5344CB8AC3E}">
        <p14:creationId xmlns:p14="http://schemas.microsoft.com/office/powerpoint/2010/main" val="21419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85800"/>
            <a:ext cx="8839200" cy="548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431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71"/>
            <a:ext cx="9144000" cy="6845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87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100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Streams and Rivers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/>
          </a:bodyPr>
          <a:lstStyle/>
          <a:p>
            <a:pPr algn="just"/>
            <a:r>
              <a:rPr lang="en-US" sz="2400" dirty="0">
                <a:solidFill>
                  <a:srgbClr val="C00000"/>
                </a:solidFill>
              </a:rPr>
              <a:t>Streams</a:t>
            </a:r>
            <a:r>
              <a:rPr lang="en-US" sz="2400" dirty="0"/>
              <a:t> are zones where a rapid flow of shallow water produces a shearing stress on the stream bed, resulting in a rocky or gravel substratum covered by fully oxygenated water. Streams </a:t>
            </a:r>
            <a:r>
              <a:rPr lang="en-US" sz="2400" dirty="0" smtClean="0"/>
              <a:t>may </a:t>
            </a:r>
            <a:r>
              <a:rPr lang="en-US" sz="2400" dirty="0"/>
              <a:t>vary in size from </a:t>
            </a:r>
            <a:r>
              <a:rPr lang="en-US" sz="2400" dirty="0">
                <a:solidFill>
                  <a:srgbClr val="C00000"/>
                </a:solidFill>
              </a:rPr>
              <a:t>tiny rivulet to rivers</a:t>
            </a:r>
            <a:r>
              <a:rPr lang="en-US" sz="2400" dirty="0" smtClean="0">
                <a:solidFill>
                  <a:srgbClr val="C00000"/>
                </a:solidFill>
              </a:rPr>
              <a:t>.</a:t>
            </a:r>
          </a:p>
          <a:p>
            <a:pPr algn="just"/>
            <a:r>
              <a:rPr lang="en-US" sz="2400" dirty="0"/>
              <a:t>As time goes the stream </a:t>
            </a:r>
            <a:r>
              <a:rPr lang="en-US" sz="2400" dirty="0">
                <a:solidFill>
                  <a:srgbClr val="C00000"/>
                </a:solidFill>
              </a:rPr>
              <a:t>may develop into river or increase its size,</a:t>
            </a:r>
            <a:r>
              <a:rPr lang="en-US" sz="2400" dirty="0"/>
              <a:t> whereas the size of </a:t>
            </a:r>
            <a:r>
              <a:rPr lang="en-US" sz="2400" dirty="0">
                <a:solidFill>
                  <a:srgbClr val="C00000"/>
                </a:solidFill>
              </a:rPr>
              <a:t>reservoirs decreases as time passes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727" y="3732786"/>
            <a:ext cx="4110038" cy="27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771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Physical </a:t>
            </a:r>
            <a:r>
              <a:rPr lang="en-US" sz="3600" b="1" dirty="0" smtClean="0"/>
              <a:t>conditions of 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2060"/>
                </a:solidFill>
              </a:rPr>
              <a:t>Streams </a:t>
            </a:r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>
            <a:noAutofit/>
          </a:bodyPr>
          <a:lstStyle/>
          <a:p>
            <a:pPr algn="just"/>
            <a:r>
              <a:rPr lang="en-US" sz="2400" dirty="0"/>
              <a:t>The annual change in stream temperature is </a:t>
            </a:r>
            <a:r>
              <a:rPr lang="en-US" sz="2400" dirty="0">
                <a:solidFill>
                  <a:srgbClr val="FF0000"/>
                </a:solidFill>
              </a:rPr>
              <a:t>10 to 20°C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r>
              <a:rPr lang="en-US" sz="2400" dirty="0"/>
              <a:t>The </a:t>
            </a:r>
            <a:r>
              <a:rPr lang="en-US" sz="2400" dirty="0">
                <a:solidFill>
                  <a:srgbClr val="FF0000"/>
                </a:solidFill>
              </a:rPr>
              <a:t>velocity of stream water varies with the landforms</a:t>
            </a:r>
            <a:r>
              <a:rPr lang="en-US" sz="2400" dirty="0"/>
              <a:t>. In plains, streams are slow and sluggish throughout their length. In mountain stretches the speed of water may be rapid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Extreme of turbidity occur in running water series and </a:t>
            </a:r>
            <a:r>
              <a:rPr lang="en-US" sz="2400" dirty="0" smtClean="0"/>
              <a:t>streams </a:t>
            </a:r>
            <a:r>
              <a:rPr lang="en-US" sz="2400" dirty="0"/>
              <a:t>with rock beds the turbidity is minimal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u="sng" dirty="0">
                <a:solidFill>
                  <a:srgbClr val="002060"/>
                </a:solidFill>
              </a:rPr>
              <a:t>Stream systems increase their length, width and depth with increasing age. This is in distinct contrast to the reduction processes characteristic of all standing water units.</a:t>
            </a:r>
          </a:p>
        </p:txBody>
      </p:sp>
    </p:spTree>
    <p:extLst>
      <p:ext uri="{BB962C8B-B14F-4D97-AF65-F5344CB8AC3E}">
        <p14:creationId xmlns:p14="http://schemas.microsoft.com/office/powerpoint/2010/main" val="1667848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81000"/>
            <a:ext cx="3962400" cy="10668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2060"/>
                </a:solidFill>
              </a:rPr>
              <a:t>Chemical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305800" cy="2819400"/>
          </a:xfrm>
        </p:spPr>
        <p:txBody>
          <a:bodyPr>
            <a:normAutofit/>
          </a:bodyPr>
          <a:lstStyle/>
          <a:p>
            <a:pPr algn="just"/>
            <a:r>
              <a:rPr lang="en-US" sz="2400" dirty="0"/>
              <a:t>The </a:t>
            </a:r>
            <a:r>
              <a:rPr lang="en-US" sz="2400" dirty="0">
                <a:solidFill>
                  <a:srgbClr val="C00000"/>
                </a:solidFill>
              </a:rPr>
              <a:t>dissolved oxygen </a:t>
            </a:r>
            <a:r>
              <a:rPr lang="en-US" sz="2400" dirty="0"/>
              <a:t>supply in uncontaminated stream is high at all levels often near saturation. The polluted streams show low dissolved oxygen due to </a:t>
            </a:r>
            <a:r>
              <a:rPr lang="en-US" sz="2400" dirty="0" smtClean="0"/>
              <a:t>accumulation </a:t>
            </a:r>
            <a:r>
              <a:rPr lang="en-US" sz="2400" dirty="0"/>
              <a:t>of organic wastes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/>
              <a:t>Current in streams tends to keep the </a:t>
            </a:r>
            <a:r>
              <a:rPr lang="en-US" sz="2400" b="1" dirty="0"/>
              <a:t>pH</a:t>
            </a:r>
            <a:r>
              <a:rPr lang="en-US" sz="2400" dirty="0"/>
              <a:t> in uniform over considerable distances. It keeps any acidity due to accumulating </a:t>
            </a:r>
            <a:r>
              <a:rPr lang="en-US" sz="2400" dirty="0">
                <a:solidFill>
                  <a:srgbClr val="C00000"/>
                </a:solidFill>
              </a:rPr>
              <a:t>free CO2  </a:t>
            </a:r>
            <a:r>
              <a:rPr lang="en-US" sz="2400" dirty="0"/>
              <a:t>reduced. Streams waters do not develop the more intense acidities.</a:t>
            </a:r>
            <a:endParaRPr lang="en-US" sz="2400" dirty="0" smtClean="0"/>
          </a:p>
          <a:p>
            <a:pPr algn="just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27231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676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Lakes</vt:lpstr>
      <vt:lpstr>Lakes</vt:lpstr>
      <vt:lpstr>Lake Zonation </vt:lpstr>
      <vt:lpstr>PowerPoint Presentation</vt:lpstr>
      <vt:lpstr>PowerPoint Presentation</vt:lpstr>
      <vt:lpstr>PowerPoint Presentation</vt:lpstr>
      <vt:lpstr> Streams and Rivers</vt:lpstr>
      <vt:lpstr>Physical conditions of  Streams  </vt:lpstr>
      <vt:lpstr>Chemical conditions</vt:lpstr>
      <vt:lpstr>RIVER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Lakes</dc:title>
  <dc:creator>CHANDAN HALDAR</dc:creator>
  <cp:lastModifiedBy>CHANDAN HALDAR</cp:lastModifiedBy>
  <cp:revision>15</cp:revision>
  <dcterms:created xsi:type="dcterms:W3CDTF">2006-08-16T00:00:00Z</dcterms:created>
  <dcterms:modified xsi:type="dcterms:W3CDTF">2020-04-14T11:58:14Z</dcterms:modified>
</cp:coreProperties>
</file>