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r>
              <a:rPr lang="en-IN" b="1" dirty="0" smtClean="0"/>
              <a:t> </a:t>
            </a:r>
            <a:r>
              <a:rPr lang="en-IN" b="1" dirty="0" smtClean="0"/>
              <a:t>Sheath blight disease 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486400"/>
          </a:xfrm>
        </p:spPr>
        <p:txBody>
          <a:bodyPr>
            <a:normAutofit/>
          </a:bodyPr>
          <a:lstStyle/>
          <a:p>
            <a:r>
              <a:rPr lang="en-IN" sz="2400" dirty="0" smtClean="0"/>
              <a:t>This is a fungal disease</a:t>
            </a:r>
          </a:p>
          <a:p>
            <a:pPr marL="0" indent="0">
              <a:buNone/>
            </a:pPr>
            <a:r>
              <a:rPr lang="en-IN" b="1" dirty="0" smtClean="0"/>
              <a:t>Symptoms</a:t>
            </a:r>
          </a:p>
          <a:p>
            <a:r>
              <a:rPr lang="en-IN" sz="2400" dirty="0"/>
              <a:t>The fungus </a:t>
            </a:r>
            <a:r>
              <a:rPr lang="en-IN" sz="2400" dirty="0" smtClean="0"/>
              <a:t>causes spots or lesions mostly on leaf sheaths and leaf blades.</a:t>
            </a:r>
          </a:p>
          <a:p>
            <a:r>
              <a:rPr lang="en-IN" sz="2400" dirty="0" smtClean="0"/>
              <a:t>Firstly the spots are greenish grey, ellipsoid or ovoid and then the spots enlarge and become greyish white with brown margins and irregular in outline.</a:t>
            </a:r>
          </a:p>
          <a:p>
            <a:r>
              <a:rPr lang="en-IN" sz="2400" dirty="0" smtClean="0"/>
              <a:t>In advanced stage brown </a:t>
            </a:r>
            <a:r>
              <a:rPr lang="en-IN" sz="2400" dirty="0" err="1" smtClean="0"/>
              <a:t>sclerotia</a:t>
            </a:r>
            <a:r>
              <a:rPr lang="en-IN" sz="2400" dirty="0" smtClean="0"/>
              <a:t> are </a:t>
            </a:r>
          </a:p>
          <a:p>
            <a:pPr marL="0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formed on the spots</a:t>
            </a:r>
          </a:p>
          <a:p>
            <a:r>
              <a:rPr lang="en-IN" sz="2400" dirty="0" smtClean="0"/>
              <a:t>Eventually the whole sheath rots, </a:t>
            </a:r>
          </a:p>
          <a:p>
            <a:pPr marL="0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leafs become totally blighted and the </a:t>
            </a:r>
          </a:p>
          <a:p>
            <a:pPr marL="0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plant dies</a:t>
            </a:r>
            <a:endParaRPr lang="en-IN" sz="2400" dirty="0"/>
          </a:p>
        </p:txBody>
      </p:sp>
      <p:pic>
        <p:nvPicPr>
          <p:cNvPr id="1026" name="Picture 1" descr="Image result for Sheath bligh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05" t="8968" r="5417" b="4937"/>
          <a:stretch/>
        </p:blipFill>
        <p:spPr bwMode="auto">
          <a:xfrm>
            <a:off x="5791200" y="4114800"/>
            <a:ext cx="3061855" cy="232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7336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sz="3600" b="1" dirty="0" err="1" smtClean="0"/>
              <a:t>Etiology</a:t>
            </a:r>
            <a:endParaRPr lang="en-IN" sz="3600" b="1" dirty="0" smtClean="0"/>
          </a:p>
          <a:p>
            <a:pPr marL="0" indent="0">
              <a:buNone/>
            </a:pPr>
            <a:r>
              <a:rPr lang="en-IN" sz="2800" i="1" dirty="0" err="1" smtClean="0"/>
              <a:t>Rhizoctonia</a:t>
            </a:r>
            <a:r>
              <a:rPr lang="en-IN" sz="2800" i="1" dirty="0" smtClean="0"/>
              <a:t> </a:t>
            </a:r>
            <a:r>
              <a:rPr lang="en-IN" sz="2800" i="1" dirty="0" err="1"/>
              <a:t>solani</a:t>
            </a:r>
            <a:r>
              <a:rPr lang="en-IN" sz="2800" i="1" dirty="0"/>
              <a:t> </a:t>
            </a:r>
            <a:r>
              <a:rPr lang="en-IN" sz="2800" i="1" dirty="0" smtClean="0"/>
              <a:t> </a:t>
            </a:r>
            <a:r>
              <a:rPr lang="en-IN" sz="2800" dirty="0" smtClean="0"/>
              <a:t>(</a:t>
            </a:r>
            <a:r>
              <a:rPr lang="en-IN" sz="2800" dirty="0"/>
              <a:t>Sub-division:</a:t>
            </a:r>
            <a:r>
              <a:rPr lang="en-IN" sz="2800" b="1" dirty="0"/>
              <a:t> </a:t>
            </a:r>
            <a:r>
              <a:rPr lang="en-IN" sz="2800" dirty="0" err="1"/>
              <a:t>Deuteromycotina</a:t>
            </a:r>
            <a:r>
              <a:rPr lang="en-IN" sz="2800" dirty="0"/>
              <a:t>)</a:t>
            </a:r>
          </a:p>
          <a:p>
            <a:pPr marL="0" indent="0">
              <a:buNone/>
            </a:pPr>
            <a:r>
              <a:rPr lang="en-IN" sz="2800" dirty="0" smtClean="0"/>
              <a:t>Sexual </a:t>
            </a:r>
            <a:r>
              <a:rPr lang="en-IN" sz="2800" dirty="0"/>
              <a:t>stage: </a:t>
            </a:r>
            <a:r>
              <a:rPr lang="en-IN" sz="2800" i="1" dirty="0" err="1" smtClean="0"/>
              <a:t>Thanatephorus</a:t>
            </a:r>
            <a:r>
              <a:rPr lang="en-IN" sz="2800" i="1" dirty="0" smtClean="0"/>
              <a:t> </a:t>
            </a:r>
            <a:r>
              <a:rPr lang="en-IN" sz="2800" i="1" dirty="0" err="1" smtClean="0"/>
              <a:t>cucumeris</a:t>
            </a:r>
            <a:endParaRPr lang="en-IN" sz="2800" i="1" dirty="0" smtClean="0"/>
          </a:p>
          <a:p>
            <a:pPr marL="0" indent="0">
              <a:buNone/>
            </a:pPr>
            <a:endParaRPr lang="en-IN" sz="2400" i="1" dirty="0"/>
          </a:p>
          <a:p>
            <a:pPr marL="0" indent="0">
              <a:buNone/>
            </a:pPr>
            <a:r>
              <a:rPr lang="en-IN" sz="3600" b="1" dirty="0" smtClean="0"/>
              <a:t>Disease cycle</a:t>
            </a:r>
          </a:p>
          <a:p>
            <a:r>
              <a:rPr lang="en-IN" sz="2800" b="1" dirty="0"/>
              <a:t>Primary infection – </a:t>
            </a:r>
            <a:r>
              <a:rPr lang="en-IN" sz="2800" dirty="0" err="1"/>
              <a:t>Sclerotia</a:t>
            </a:r>
            <a:r>
              <a:rPr lang="en-IN" sz="2800" dirty="0"/>
              <a:t> present in the soil</a:t>
            </a:r>
          </a:p>
          <a:p>
            <a:r>
              <a:rPr lang="en-IN" sz="2800" b="1" dirty="0" smtClean="0"/>
              <a:t>Secondary </a:t>
            </a:r>
            <a:r>
              <a:rPr lang="en-IN" sz="2800" b="1" dirty="0"/>
              <a:t>infection – </a:t>
            </a:r>
            <a:r>
              <a:rPr lang="en-IN" sz="2800" dirty="0" err="1" smtClean="0"/>
              <a:t>sclerotia</a:t>
            </a:r>
            <a:r>
              <a:rPr lang="en-IN" sz="2800" dirty="0" smtClean="0"/>
              <a:t> floating in the irrigation water and infecting the plants</a:t>
            </a:r>
          </a:p>
          <a:p>
            <a:pPr marL="0" indent="0">
              <a:buNone/>
            </a:pPr>
            <a:endParaRPr lang="en-IN" sz="2800" dirty="0" smtClean="0"/>
          </a:p>
          <a:p>
            <a:pPr marL="0" indent="0">
              <a:buNone/>
            </a:pPr>
            <a:r>
              <a:rPr lang="en-IN" sz="3500" b="1" dirty="0"/>
              <a:t>Epidemiology</a:t>
            </a:r>
            <a:r>
              <a:rPr lang="en-IN" sz="2800" dirty="0"/>
              <a:t> </a:t>
            </a:r>
          </a:p>
          <a:p>
            <a:pPr lvl="0"/>
            <a:r>
              <a:rPr lang="en-IN" sz="2800" dirty="0"/>
              <a:t>High relative humidity (96-97 %), and warm temperature (30-32 </a:t>
            </a:r>
            <a:r>
              <a:rPr lang="en-IN" sz="2800" baseline="30000" dirty="0"/>
              <a:t>0</a:t>
            </a:r>
            <a:r>
              <a:rPr lang="en-IN" sz="2800" dirty="0"/>
              <a:t>C)</a:t>
            </a:r>
          </a:p>
          <a:p>
            <a:pPr lvl="0"/>
            <a:r>
              <a:rPr lang="en-IN" sz="2800" dirty="0"/>
              <a:t>Closer planting and heavy doses of nitrogenous fertilizers.</a:t>
            </a:r>
          </a:p>
          <a:p>
            <a:pPr marL="0" indent="0">
              <a:buNone/>
            </a:pP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48991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30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b="1" dirty="0" smtClean="0"/>
              <a:t>Management</a:t>
            </a:r>
            <a:endParaRPr lang="en-IN" dirty="0"/>
          </a:p>
          <a:p>
            <a:pPr lvl="0"/>
            <a:r>
              <a:rPr lang="en-IN" sz="2400" dirty="0"/>
              <a:t>Avoid excess doses of </a:t>
            </a:r>
            <a:r>
              <a:rPr lang="en-IN" sz="2400" dirty="0" smtClean="0"/>
              <a:t>fertilizers and adopt </a:t>
            </a:r>
            <a:r>
              <a:rPr lang="en-IN" sz="2400" dirty="0"/>
              <a:t>optimum spacing.</a:t>
            </a:r>
          </a:p>
          <a:p>
            <a:pPr lvl="0"/>
            <a:r>
              <a:rPr lang="en-IN" sz="2400" dirty="0" smtClean="0"/>
              <a:t>Elimination of  </a:t>
            </a:r>
            <a:r>
              <a:rPr lang="en-IN" sz="2400" dirty="0"/>
              <a:t>weed hosts.</a:t>
            </a:r>
          </a:p>
          <a:p>
            <a:pPr lvl="0"/>
            <a:r>
              <a:rPr lang="en-IN" sz="2400" dirty="0" smtClean="0"/>
              <a:t>Avoid </a:t>
            </a:r>
            <a:r>
              <a:rPr lang="en-IN" sz="2400" dirty="0"/>
              <a:t>flow of irrigation water from infected fields to healthy fields.</a:t>
            </a:r>
          </a:p>
          <a:p>
            <a:pPr lvl="0"/>
            <a:r>
              <a:rPr lang="en-IN" sz="2400" dirty="0"/>
              <a:t>Deep ploughing in summer and burning of stubbles.</a:t>
            </a:r>
          </a:p>
          <a:p>
            <a:pPr lvl="0"/>
            <a:r>
              <a:rPr lang="en-IN" sz="2400" dirty="0"/>
              <a:t>Grow disease tolerant varieties </a:t>
            </a:r>
            <a:endParaRPr lang="en-IN" sz="2400" dirty="0" smtClean="0"/>
          </a:p>
          <a:p>
            <a:pPr lvl="0"/>
            <a:r>
              <a:rPr lang="en-IN" sz="2400" dirty="0" smtClean="0"/>
              <a:t>Application of </a:t>
            </a:r>
            <a:r>
              <a:rPr lang="en-IN" sz="2400" dirty="0" err="1" smtClean="0"/>
              <a:t>Validamycin</a:t>
            </a:r>
            <a:r>
              <a:rPr lang="en-IN" sz="2400" dirty="0" smtClean="0"/>
              <a:t> @0.2%</a:t>
            </a:r>
            <a:endParaRPr lang="en-IN" sz="2400" dirty="0"/>
          </a:p>
          <a:p>
            <a:pPr lvl="0"/>
            <a:r>
              <a:rPr lang="en-IN" sz="2400" dirty="0" smtClean="0"/>
              <a:t>Seed </a:t>
            </a:r>
            <a:r>
              <a:rPr lang="en-IN" sz="2400" dirty="0"/>
              <a:t>treatment with </a:t>
            </a:r>
            <a:r>
              <a:rPr lang="en-IN" sz="2400" i="1" dirty="0"/>
              <a:t>Pseudomonas </a:t>
            </a:r>
            <a:r>
              <a:rPr lang="en-IN" sz="2400" i="1" dirty="0" err="1"/>
              <a:t>fluorescens</a:t>
            </a:r>
            <a:r>
              <a:rPr lang="en-IN" sz="2400" i="1" dirty="0"/>
              <a:t> </a:t>
            </a:r>
            <a:r>
              <a:rPr lang="en-IN" sz="2400" dirty="0" smtClean="0"/>
              <a:t>@ </a:t>
            </a:r>
            <a:r>
              <a:rPr lang="en-IN" sz="2400" dirty="0"/>
              <a:t>10g/kg of seed </a:t>
            </a:r>
            <a:endParaRPr lang="en-IN" sz="2400" dirty="0" smtClean="0"/>
          </a:p>
          <a:p>
            <a:pPr lvl="0"/>
            <a:r>
              <a:rPr lang="en-IN" sz="2400" dirty="0" smtClean="0"/>
              <a:t>Soil </a:t>
            </a:r>
            <a:r>
              <a:rPr lang="en-IN" sz="2400" dirty="0"/>
              <a:t>application of </a:t>
            </a:r>
            <a:r>
              <a:rPr lang="en-IN" sz="2400" i="1" dirty="0"/>
              <a:t>P</a:t>
            </a:r>
            <a:r>
              <a:rPr lang="en-IN" sz="2400" i="1" dirty="0" smtClean="0"/>
              <a:t>. </a:t>
            </a:r>
            <a:r>
              <a:rPr lang="en-IN" sz="2400" i="1" dirty="0" err="1" smtClean="0"/>
              <a:t>fluorescens</a:t>
            </a:r>
            <a:r>
              <a:rPr lang="en-IN" sz="2400" i="1" dirty="0" smtClean="0"/>
              <a:t> </a:t>
            </a:r>
            <a:r>
              <a:rPr lang="en-IN" sz="2400" i="1" dirty="0"/>
              <a:t>@ </a:t>
            </a:r>
            <a:r>
              <a:rPr lang="en-IN" sz="2400" dirty="0"/>
              <a:t>of 2.5 kg/ha after 30 days of transplanting .</a:t>
            </a:r>
          </a:p>
        </p:txBody>
      </p:sp>
    </p:spTree>
    <p:extLst>
      <p:ext uri="{BB962C8B-B14F-4D97-AF65-F5344CB8AC3E}">
        <p14:creationId xmlns:p14="http://schemas.microsoft.com/office/powerpoint/2010/main" val="351740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IN" b="1" dirty="0" smtClean="0"/>
              <a:t> </a:t>
            </a:r>
            <a:r>
              <a:rPr lang="en-IN" b="1" dirty="0" smtClean="0"/>
              <a:t>False smut of rice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6324600" cy="5410200"/>
          </a:xfrm>
        </p:spPr>
        <p:txBody>
          <a:bodyPr>
            <a:normAutofit lnSpcReduction="10000"/>
          </a:bodyPr>
          <a:lstStyle/>
          <a:p>
            <a:r>
              <a:rPr lang="en-IN" sz="2400" dirty="0" smtClean="0"/>
              <a:t>This is a fungal disease</a:t>
            </a:r>
          </a:p>
          <a:p>
            <a:r>
              <a:rPr lang="en-IN" sz="2400" dirty="0" smtClean="0"/>
              <a:t>First reported </a:t>
            </a:r>
            <a:r>
              <a:rPr lang="en-IN" sz="2400" smtClean="0"/>
              <a:t>from Tamil Nadu </a:t>
            </a:r>
            <a:r>
              <a:rPr lang="en-IN" sz="2400" dirty="0" smtClean="0"/>
              <a:t>but is mainly prevalent in east Indian states</a:t>
            </a:r>
          </a:p>
          <a:p>
            <a:pPr marL="0" indent="0">
              <a:buNone/>
            </a:pPr>
            <a:r>
              <a:rPr lang="en-IN" sz="3600" b="1" dirty="0" smtClean="0"/>
              <a:t>Symptoms</a:t>
            </a:r>
            <a:r>
              <a:rPr lang="en-IN" dirty="0" smtClean="0"/>
              <a:t> </a:t>
            </a:r>
          </a:p>
          <a:p>
            <a:r>
              <a:rPr lang="en-IN" sz="2400" dirty="0"/>
              <a:t>The fungus transforms individual grains </a:t>
            </a:r>
            <a:r>
              <a:rPr lang="en-IN" sz="2400" dirty="0" smtClean="0"/>
              <a:t>into </a:t>
            </a:r>
            <a:r>
              <a:rPr lang="en-IN" sz="2400" dirty="0"/>
              <a:t>greenish spore balls of velvety</a:t>
            </a:r>
            <a:r>
              <a:rPr lang="en-IN" sz="2400" b="1" dirty="0"/>
              <a:t> </a:t>
            </a:r>
            <a:r>
              <a:rPr lang="en-IN" sz="2400" dirty="0"/>
              <a:t>appearance which are small at first and </a:t>
            </a:r>
            <a:r>
              <a:rPr lang="en-IN" sz="2400" dirty="0" smtClean="0"/>
              <a:t>become longer </a:t>
            </a:r>
            <a:r>
              <a:rPr lang="en-IN" sz="2400" dirty="0"/>
              <a:t>at later stages. </a:t>
            </a:r>
            <a:endParaRPr lang="en-IN" sz="2400" dirty="0" smtClean="0"/>
          </a:p>
          <a:p>
            <a:r>
              <a:rPr lang="en-IN" sz="2400" dirty="0" smtClean="0"/>
              <a:t>Only a few grains in a ear are affected</a:t>
            </a:r>
          </a:p>
          <a:p>
            <a:r>
              <a:rPr lang="en-IN" sz="2400" dirty="0" smtClean="0"/>
              <a:t>The glumes are covered superficially with the green mass of spores</a:t>
            </a:r>
          </a:p>
          <a:p>
            <a:r>
              <a:rPr lang="en-IN" sz="2400" dirty="0" smtClean="0"/>
              <a:t>At </a:t>
            </a:r>
            <a:r>
              <a:rPr lang="en-IN" sz="2400" dirty="0"/>
              <a:t>early stages the</a:t>
            </a:r>
            <a:r>
              <a:rPr lang="en-IN" sz="2400" b="1" dirty="0"/>
              <a:t> </a:t>
            </a:r>
            <a:r>
              <a:rPr lang="en-IN" sz="2400" dirty="0"/>
              <a:t>spore balls are covered by a membrane which bursts with further growth</a:t>
            </a:r>
          </a:p>
        </p:txBody>
      </p:sp>
      <p:sp>
        <p:nvSpPr>
          <p:cNvPr id="4" name="AutoShape 2" descr="Image result for false smut of ri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5" name="AutoShape 4" descr="Image result for false smut of ric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6" name="AutoShape 6" descr="Image result for false smut of ric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31" name="Picture 7" descr="D:\CUTM\f smu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276600"/>
            <a:ext cx="235267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5363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255" y="381000"/>
            <a:ext cx="8153400" cy="6096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b="1" dirty="0" smtClean="0"/>
              <a:t>Causal organism</a:t>
            </a:r>
          </a:p>
          <a:p>
            <a:pPr marL="0" indent="0">
              <a:buNone/>
            </a:pPr>
            <a:r>
              <a:rPr lang="en-IN" sz="2800" i="1" dirty="0" err="1"/>
              <a:t>Ustilaginoidea</a:t>
            </a:r>
            <a:r>
              <a:rPr lang="en-IN" sz="2800" i="1" dirty="0"/>
              <a:t> </a:t>
            </a:r>
            <a:r>
              <a:rPr lang="en-IN" sz="2800" i="1" dirty="0" err="1"/>
              <a:t>virens</a:t>
            </a:r>
            <a:r>
              <a:rPr lang="en-IN" sz="2800" i="1" dirty="0"/>
              <a:t> </a:t>
            </a:r>
            <a:r>
              <a:rPr lang="en-IN" sz="2800" dirty="0" smtClean="0"/>
              <a:t>(Subdivision- </a:t>
            </a:r>
            <a:r>
              <a:rPr lang="en-IN" sz="2800" dirty="0" err="1" smtClean="0"/>
              <a:t>Deuteromycotina</a:t>
            </a:r>
            <a:r>
              <a:rPr lang="en-IN" sz="2800" dirty="0"/>
              <a:t>)</a:t>
            </a:r>
          </a:p>
          <a:p>
            <a:pPr marL="0" indent="0">
              <a:buNone/>
            </a:pPr>
            <a:r>
              <a:rPr lang="en-IN" sz="2800" dirty="0" smtClean="0"/>
              <a:t>P.S</a:t>
            </a:r>
            <a:r>
              <a:rPr lang="en-IN" sz="2800" dirty="0"/>
              <a:t>: </a:t>
            </a:r>
            <a:r>
              <a:rPr lang="en-IN" sz="2800" i="1" dirty="0" err="1"/>
              <a:t>Claviceps</a:t>
            </a:r>
            <a:r>
              <a:rPr lang="en-IN" sz="2800" i="1" dirty="0"/>
              <a:t> </a:t>
            </a:r>
            <a:r>
              <a:rPr lang="en-IN" sz="2800" i="1" dirty="0" err="1"/>
              <a:t>oryzae</a:t>
            </a:r>
            <a:r>
              <a:rPr lang="en-IN" sz="2800" i="1" dirty="0"/>
              <a:t> - </a:t>
            </a:r>
            <a:r>
              <a:rPr lang="en-IN" sz="2800" i="1" dirty="0" err="1" smtClean="0"/>
              <a:t>sativa</a:t>
            </a:r>
            <a:r>
              <a:rPr lang="en-IN" sz="2800" i="1" dirty="0" smtClean="0"/>
              <a:t> </a:t>
            </a:r>
            <a:r>
              <a:rPr lang="en-IN" sz="2800" dirty="0" smtClean="0"/>
              <a:t>(</a:t>
            </a:r>
            <a:r>
              <a:rPr lang="en-IN" sz="2800" dirty="0" err="1" smtClean="0"/>
              <a:t>Ascomycotina</a:t>
            </a:r>
            <a:r>
              <a:rPr lang="en-IN" sz="2800" dirty="0"/>
              <a:t>)</a:t>
            </a:r>
          </a:p>
          <a:p>
            <a:r>
              <a:rPr lang="en-IN" sz="2400" dirty="0" smtClean="0"/>
              <a:t>Rough, olive green </a:t>
            </a:r>
            <a:r>
              <a:rPr lang="en-IN" sz="2400" dirty="0" err="1" smtClean="0"/>
              <a:t>conidiospores</a:t>
            </a:r>
            <a:r>
              <a:rPr lang="en-IN" sz="2400" dirty="0" smtClean="0"/>
              <a:t> are formed laterally or terminally on short </a:t>
            </a:r>
            <a:r>
              <a:rPr lang="en-IN" sz="2400" dirty="0" err="1" smtClean="0"/>
              <a:t>sterigmata</a:t>
            </a:r>
            <a:r>
              <a:rPr lang="en-IN" sz="2400" dirty="0" smtClean="0"/>
              <a:t> on hyphae</a:t>
            </a:r>
          </a:p>
          <a:p>
            <a:r>
              <a:rPr lang="en-IN" sz="2400" dirty="0" smtClean="0"/>
              <a:t>They germinate to give pear shaped secondary conidia</a:t>
            </a:r>
          </a:p>
          <a:p>
            <a:endParaRPr lang="en-IN" sz="2400" dirty="0"/>
          </a:p>
          <a:p>
            <a:endParaRPr lang="en-IN" sz="2400" dirty="0" smtClean="0"/>
          </a:p>
          <a:p>
            <a:pPr marL="0" indent="0">
              <a:buNone/>
            </a:pPr>
            <a:endParaRPr lang="en-IN" sz="2400" dirty="0" smtClean="0"/>
          </a:p>
          <a:p>
            <a:pPr marL="0" indent="0">
              <a:buNone/>
            </a:pPr>
            <a:endParaRPr lang="en-IN" sz="2400" dirty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err="1" smtClean="0"/>
              <a:t>Sclerotia</a:t>
            </a:r>
            <a:r>
              <a:rPr lang="en-IN" sz="2400" dirty="0" smtClean="0"/>
              <a:t> forms as the survival structure</a:t>
            </a:r>
            <a:endParaRPr lang="en-IN" sz="2400" dirty="0"/>
          </a:p>
        </p:txBody>
      </p:sp>
      <p:pic>
        <p:nvPicPr>
          <p:cNvPr id="2050" name="Picture 2" descr="D:\CUTM\downloa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490" y="3276600"/>
            <a:ext cx="430311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9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/>
          <a:lstStyle/>
          <a:p>
            <a:pPr marL="0" indent="0">
              <a:buNone/>
            </a:pPr>
            <a:r>
              <a:rPr lang="en-IN" b="1" dirty="0" smtClean="0"/>
              <a:t>Disease Cycle</a:t>
            </a:r>
          </a:p>
          <a:p>
            <a:r>
              <a:rPr lang="en-IN" sz="2600" b="1" dirty="0"/>
              <a:t>Primary infection – </a:t>
            </a:r>
            <a:r>
              <a:rPr lang="en-IN" sz="2600" dirty="0" err="1" smtClean="0"/>
              <a:t>Sclerotia</a:t>
            </a:r>
            <a:r>
              <a:rPr lang="en-IN" sz="2600" dirty="0" smtClean="0"/>
              <a:t> overwintering in soil</a:t>
            </a:r>
            <a:endParaRPr lang="en-IN" sz="2600" dirty="0"/>
          </a:p>
          <a:p>
            <a:r>
              <a:rPr lang="en-IN" sz="2600" b="1" dirty="0" smtClean="0"/>
              <a:t>Secondary </a:t>
            </a:r>
            <a:r>
              <a:rPr lang="en-IN" sz="2600" b="1" dirty="0"/>
              <a:t>infection – </a:t>
            </a:r>
            <a:r>
              <a:rPr lang="en-IN" sz="2600" dirty="0"/>
              <a:t>A</a:t>
            </a:r>
            <a:r>
              <a:rPr lang="en-IN" sz="2600" dirty="0" smtClean="0"/>
              <a:t>ir borne </a:t>
            </a:r>
            <a:r>
              <a:rPr lang="en-IN" sz="2600" dirty="0" err="1" smtClean="0"/>
              <a:t>Chlamydospores</a:t>
            </a:r>
            <a:endParaRPr lang="en-IN" sz="2600" dirty="0" smtClean="0"/>
          </a:p>
          <a:p>
            <a:pPr marL="0" indent="0">
              <a:buNone/>
            </a:pPr>
            <a:r>
              <a:rPr lang="en-IN" b="1" dirty="0" smtClean="0"/>
              <a:t>Favourable </a:t>
            </a:r>
            <a:r>
              <a:rPr lang="en-IN" b="1" dirty="0"/>
              <a:t>Condition</a:t>
            </a:r>
            <a:endParaRPr lang="en-IN" dirty="0"/>
          </a:p>
          <a:p>
            <a:r>
              <a:rPr lang="en-IN" sz="2600" dirty="0"/>
              <a:t>Rainfall and cloudy weather during the flowering and maturity periods </a:t>
            </a:r>
            <a:r>
              <a:rPr lang="en-IN" sz="2600" dirty="0" smtClean="0"/>
              <a:t>of the grains favours disease incidence</a:t>
            </a:r>
            <a:r>
              <a:rPr lang="en-IN" sz="2800" dirty="0" smtClean="0"/>
              <a:t>.</a:t>
            </a:r>
            <a:endParaRPr lang="en-IN" sz="2800" dirty="0"/>
          </a:p>
          <a:p>
            <a:pPr marL="0" indent="0">
              <a:buNone/>
            </a:pPr>
            <a:r>
              <a:rPr lang="en-IN" b="1" dirty="0" smtClean="0"/>
              <a:t>Management</a:t>
            </a:r>
          </a:p>
          <a:p>
            <a:r>
              <a:rPr lang="en-IN" sz="2600" dirty="0" smtClean="0"/>
              <a:t>Seed disinfection with copper </a:t>
            </a:r>
            <a:r>
              <a:rPr lang="en-IN" sz="2600" dirty="0" err="1" smtClean="0"/>
              <a:t>oxychloride</a:t>
            </a:r>
            <a:r>
              <a:rPr lang="en-IN" sz="2600" dirty="0" smtClean="0"/>
              <a:t> reduces disease incidence</a:t>
            </a:r>
          </a:p>
          <a:p>
            <a:pPr lvl="0"/>
            <a:r>
              <a:rPr lang="en-IN" sz="2600" dirty="0" smtClean="0"/>
              <a:t>Application of  </a:t>
            </a:r>
            <a:r>
              <a:rPr lang="en-IN" sz="2600" dirty="0" err="1"/>
              <a:t>Carbendazim</a:t>
            </a:r>
            <a:r>
              <a:rPr lang="en-IN" sz="2600" dirty="0"/>
              <a:t> + </a:t>
            </a:r>
            <a:r>
              <a:rPr lang="en-IN" sz="2600" dirty="0" err="1"/>
              <a:t>Mancozeb</a:t>
            </a:r>
            <a:r>
              <a:rPr lang="en-IN" sz="2600" dirty="0"/>
              <a:t> @0.2% at panicle emergence stage</a:t>
            </a:r>
          </a:p>
          <a:p>
            <a:endParaRPr lang="en-IN" sz="2400" b="1" dirty="0" smtClean="0"/>
          </a:p>
          <a:p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3183892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394</Words>
  <Application>Microsoft Office PowerPoint</Application>
  <PresentationFormat>On-screen Show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Sheath blight disease </vt:lpstr>
      <vt:lpstr>PowerPoint Presentation</vt:lpstr>
      <vt:lpstr>PowerPoint Presentation</vt:lpstr>
      <vt:lpstr> False smut of rice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Sheath blight disease </dc:title>
  <dc:creator>RIA</dc:creator>
  <cp:lastModifiedBy>RIA</cp:lastModifiedBy>
  <cp:revision>1</cp:revision>
  <dcterms:created xsi:type="dcterms:W3CDTF">2006-08-16T00:00:00Z</dcterms:created>
  <dcterms:modified xsi:type="dcterms:W3CDTF">2020-05-30T04:20:33Z</dcterms:modified>
</cp:coreProperties>
</file>