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IN" b="1" dirty="0" smtClean="0"/>
              <a:t>Rice </a:t>
            </a:r>
            <a:r>
              <a:rPr lang="en-IN" b="1" dirty="0" err="1"/>
              <a:t>T</a:t>
            </a:r>
            <a:r>
              <a:rPr lang="en-IN" b="1" dirty="0" err="1" smtClean="0"/>
              <a:t>ungro</a:t>
            </a:r>
            <a:r>
              <a:rPr lang="en-IN" b="1" dirty="0" smtClean="0"/>
              <a:t> disease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6019800" cy="5334000"/>
          </a:xfrm>
        </p:spPr>
        <p:txBody>
          <a:bodyPr>
            <a:normAutofit/>
          </a:bodyPr>
          <a:lstStyle/>
          <a:p>
            <a:r>
              <a:rPr lang="en-IN" sz="2400" dirty="0" smtClean="0"/>
              <a:t>This is a viral disease</a:t>
            </a:r>
          </a:p>
          <a:p>
            <a:pPr marL="0" indent="0">
              <a:buNone/>
            </a:pPr>
            <a:r>
              <a:rPr lang="en-IN" sz="3600" b="1" dirty="0" smtClean="0"/>
              <a:t>Symptoms</a:t>
            </a:r>
            <a:r>
              <a:rPr lang="en-IN" dirty="0" smtClean="0"/>
              <a:t> </a:t>
            </a:r>
          </a:p>
          <a:p>
            <a:r>
              <a:rPr lang="en-IN" sz="2400" dirty="0" smtClean="0"/>
              <a:t>Stunting of the plants occur with reduced </a:t>
            </a:r>
            <a:r>
              <a:rPr lang="en-IN" sz="2400" dirty="0" err="1" smtClean="0"/>
              <a:t>tillering</a:t>
            </a:r>
            <a:endParaRPr lang="en-IN" sz="2400" dirty="0" smtClean="0"/>
          </a:p>
          <a:p>
            <a:r>
              <a:rPr lang="en-IN" sz="2400" dirty="0" smtClean="0"/>
              <a:t>Discoloration of leaves from yellow to orange </a:t>
            </a:r>
            <a:r>
              <a:rPr lang="en-IN" sz="2400" dirty="0" err="1" smtClean="0"/>
              <a:t>color</a:t>
            </a:r>
            <a:r>
              <a:rPr lang="en-IN" sz="2400" dirty="0" smtClean="0"/>
              <a:t> and rusty spots spreading from leaf tip to downwards</a:t>
            </a:r>
          </a:p>
          <a:p>
            <a:r>
              <a:rPr lang="en-IN" sz="2400" dirty="0" smtClean="0"/>
              <a:t>Young leaves become mottled and slightly twisted while old leaves become rusty </a:t>
            </a:r>
            <a:r>
              <a:rPr lang="en-IN" sz="2400" dirty="0" err="1" smtClean="0"/>
              <a:t>colored</a:t>
            </a:r>
            <a:endParaRPr lang="en-IN" sz="2400" dirty="0" smtClean="0"/>
          </a:p>
          <a:p>
            <a:r>
              <a:rPr lang="en-IN" sz="2400" dirty="0" smtClean="0"/>
              <a:t>In severe infection in early stages the plant dies before flowering</a:t>
            </a:r>
            <a:endParaRPr lang="en-IN" sz="2400" dirty="0"/>
          </a:p>
        </p:txBody>
      </p:sp>
      <p:pic>
        <p:nvPicPr>
          <p:cNvPr id="3074" name="Picture 4" descr="Image result for Tungr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45" t="2806" r="10660" b="-1"/>
          <a:stretch/>
        </p:blipFill>
        <p:spPr bwMode="auto">
          <a:xfrm>
            <a:off x="6411186" y="2667000"/>
            <a:ext cx="2403765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0273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Content Placeholder 3" descr="D:\CUTM\tungro-plant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1" b="3899"/>
          <a:stretch/>
        </p:blipFill>
        <p:spPr bwMode="auto">
          <a:xfrm>
            <a:off x="3244080" y="1266048"/>
            <a:ext cx="2851920" cy="4860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5146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3237"/>
            <a:ext cx="8229600" cy="5668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IN" b="1" dirty="0" smtClean="0"/>
              <a:t>Causal organism</a:t>
            </a:r>
          </a:p>
          <a:p>
            <a:r>
              <a:rPr lang="en-IN" sz="3000" dirty="0" smtClean="0"/>
              <a:t>Rice </a:t>
            </a:r>
            <a:r>
              <a:rPr lang="en-IN" sz="3000" dirty="0" err="1"/>
              <a:t>Tungro</a:t>
            </a:r>
            <a:r>
              <a:rPr lang="en-IN" sz="3000" dirty="0"/>
              <a:t> Bacilliform Virus (RTBV) and Rice </a:t>
            </a:r>
            <a:r>
              <a:rPr lang="en-IN" sz="3000" dirty="0" err="1"/>
              <a:t>Tungro</a:t>
            </a:r>
            <a:r>
              <a:rPr lang="en-IN" sz="3000" dirty="0"/>
              <a:t> Spherical Virus (RTSV</a:t>
            </a:r>
            <a:r>
              <a:rPr lang="en-IN" sz="3000" dirty="0" smtClean="0"/>
              <a:t>)</a:t>
            </a:r>
          </a:p>
          <a:p>
            <a:r>
              <a:rPr lang="en-IN" sz="3000" dirty="0" smtClean="0"/>
              <a:t>RTBV contains ds DNA and RTSV contains </a:t>
            </a:r>
            <a:r>
              <a:rPr lang="en-IN" sz="3000" smtClean="0"/>
              <a:t>ssRNA</a:t>
            </a:r>
            <a:endParaRPr lang="en-IN" sz="3000" dirty="0"/>
          </a:p>
          <a:p>
            <a:pPr marL="0" indent="0">
              <a:buNone/>
            </a:pPr>
            <a:endParaRPr lang="en-IN" b="1" dirty="0"/>
          </a:p>
          <a:p>
            <a:pPr marL="0" indent="0">
              <a:buNone/>
            </a:pPr>
            <a:r>
              <a:rPr lang="en-IN" b="1" dirty="0"/>
              <a:t>Disease Cycle</a:t>
            </a:r>
            <a:endParaRPr lang="en-IN" dirty="0"/>
          </a:p>
          <a:p>
            <a:r>
              <a:rPr lang="en-IN" sz="3000" b="1" dirty="0"/>
              <a:t>Primary infection – </a:t>
            </a:r>
            <a:r>
              <a:rPr lang="en-IN" sz="3000" dirty="0" smtClean="0"/>
              <a:t>virus surviving in collateral </a:t>
            </a:r>
            <a:r>
              <a:rPr lang="en-IN" sz="3000" dirty="0"/>
              <a:t>hosts (</a:t>
            </a:r>
            <a:r>
              <a:rPr lang="en-IN" sz="3000" i="1" dirty="0" err="1"/>
              <a:t>Eleusine</a:t>
            </a:r>
            <a:r>
              <a:rPr lang="en-IN" sz="3000" i="1" dirty="0"/>
              <a:t> </a:t>
            </a:r>
            <a:r>
              <a:rPr lang="en-IN" sz="3000" i="1" dirty="0" err="1"/>
              <a:t>indica</a:t>
            </a:r>
            <a:r>
              <a:rPr lang="en-IN" sz="3000" i="1" dirty="0"/>
              <a:t>, </a:t>
            </a:r>
            <a:r>
              <a:rPr lang="en-IN" sz="3000" i="1" dirty="0" err="1"/>
              <a:t>Echinochloa</a:t>
            </a:r>
            <a:r>
              <a:rPr lang="en-IN" sz="3000" i="1" dirty="0"/>
              <a:t> </a:t>
            </a:r>
            <a:r>
              <a:rPr lang="en-IN" sz="3000" i="1" dirty="0" err="1"/>
              <a:t>colonum</a:t>
            </a:r>
            <a:r>
              <a:rPr lang="en-IN" sz="3000" i="1" dirty="0"/>
              <a:t>, </a:t>
            </a:r>
            <a:r>
              <a:rPr lang="en-IN" sz="3000" i="1" dirty="0" err="1"/>
              <a:t>Echinochloa</a:t>
            </a:r>
            <a:r>
              <a:rPr lang="en-IN" sz="3000" i="1" dirty="0"/>
              <a:t> </a:t>
            </a:r>
            <a:r>
              <a:rPr lang="en-IN" sz="3000" i="1" dirty="0" err="1"/>
              <a:t>crusgalli</a:t>
            </a:r>
            <a:r>
              <a:rPr lang="en-IN" sz="3000" i="1" dirty="0"/>
              <a:t>)</a:t>
            </a:r>
            <a:endParaRPr lang="en-IN" sz="3000" dirty="0"/>
          </a:p>
          <a:p>
            <a:r>
              <a:rPr lang="en-IN" sz="3000" i="1" dirty="0"/>
              <a:t> </a:t>
            </a:r>
            <a:endParaRPr lang="en-IN" sz="3000" dirty="0"/>
          </a:p>
          <a:p>
            <a:r>
              <a:rPr lang="en-IN" sz="3000" b="1" dirty="0" smtClean="0"/>
              <a:t>Secondary </a:t>
            </a:r>
            <a:r>
              <a:rPr lang="en-IN" sz="3000" b="1" dirty="0"/>
              <a:t>infection </a:t>
            </a:r>
            <a:r>
              <a:rPr lang="en-IN" sz="3000" dirty="0" smtClean="0"/>
              <a:t>– carried by leafhoppers, the most efficient being  </a:t>
            </a:r>
            <a:r>
              <a:rPr lang="en-IN" sz="3000" i="1" dirty="0" err="1"/>
              <a:t>Nephotettix</a:t>
            </a:r>
            <a:r>
              <a:rPr lang="en-IN" sz="3000" i="1" dirty="0"/>
              <a:t> </a:t>
            </a:r>
            <a:r>
              <a:rPr lang="en-IN" sz="3000" i="1" dirty="0" err="1" smtClean="0"/>
              <a:t>virescens</a:t>
            </a:r>
            <a:r>
              <a:rPr lang="en-IN" sz="3000" i="1" dirty="0" smtClean="0"/>
              <a:t>. </a:t>
            </a:r>
            <a:r>
              <a:rPr lang="en-IN" sz="3000" dirty="0" smtClean="0"/>
              <a:t>Other vectors are</a:t>
            </a:r>
            <a:r>
              <a:rPr lang="en-IN" sz="3000" i="1" dirty="0" smtClean="0"/>
              <a:t>  </a:t>
            </a:r>
            <a:r>
              <a:rPr lang="en-IN" sz="3000" i="1" dirty="0"/>
              <a:t>N. </a:t>
            </a:r>
            <a:r>
              <a:rPr lang="en-IN" sz="3000" i="1" dirty="0" err="1"/>
              <a:t>nigropictus</a:t>
            </a:r>
            <a:r>
              <a:rPr lang="en-IN" sz="3000" i="1" dirty="0"/>
              <a:t>, N. </a:t>
            </a:r>
            <a:r>
              <a:rPr lang="en-IN" sz="3000" i="1" dirty="0" err="1"/>
              <a:t>parvus</a:t>
            </a:r>
            <a:r>
              <a:rPr lang="en-IN" sz="3000" i="1" dirty="0"/>
              <a:t>, </a:t>
            </a:r>
            <a:r>
              <a:rPr lang="en-IN" sz="3000" i="1" dirty="0" err="1"/>
              <a:t>N.malayanus</a:t>
            </a:r>
            <a:r>
              <a:rPr lang="en-IN" sz="3000" i="1" dirty="0"/>
              <a:t> </a:t>
            </a:r>
            <a:r>
              <a:rPr lang="en-IN" sz="3000" dirty="0" smtClean="0"/>
              <a:t>transmit </a:t>
            </a:r>
            <a:r>
              <a:rPr lang="en-IN" sz="3000" dirty="0"/>
              <a:t>the </a:t>
            </a:r>
            <a:r>
              <a:rPr lang="en-IN" sz="3000" dirty="0" smtClean="0"/>
              <a:t>virus</a:t>
            </a:r>
            <a:endParaRPr lang="en-IN" sz="3000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37169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lnSpcReduction="10000"/>
          </a:bodyPr>
          <a:lstStyle/>
          <a:p>
            <a:r>
              <a:rPr lang="en-IN" b="1" dirty="0"/>
              <a:t>Management</a:t>
            </a:r>
            <a:endParaRPr lang="en-IN" dirty="0"/>
          </a:p>
          <a:p>
            <a:pPr marL="0" indent="0">
              <a:buNone/>
            </a:pPr>
            <a:endParaRPr lang="en-IN" dirty="0"/>
          </a:p>
          <a:p>
            <a:pPr lvl="0"/>
            <a:r>
              <a:rPr lang="en-IN" sz="3000" dirty="0"/>
              <a:t>Destroy weed hosts of the virus and vectors.</a:t>
            </a:r>
          </a:p>
          <a:p>
            <a:pPr lvl="0"/>
            <a:r>
              <a:rPr lang="en-IN" sz="3000" dirty="0"/>
              <a:t>Grow disease tolerant cultivars like MTU 9992, 1002, 1003, 1005, </a:t>
            </a:r>
            <a:r>
              <a:rPr lang="en-IN" sz="3000" dirty="0" err="1"/>
              <a:t>Suraksha</a:t>
            </a:r>
            <a:r>
              <a:rPr lang="en-IN" sz="3000" dirty="0"/>
              <a:t>, </a:t>
            </a:r>
            <a:r>
              <a:rPr lang="en-IN" sz="3000" dirty="0" err="1"/>
              <a:t>Vikramarya</a:t>
            </a:r>
            <a:r>
              <a:rPr lang="en-IN" sz="3000" dirty="0"/>
              <a:t>, </a:t>
            </a:r>
            <a:r>
              <a:rPr lang="en-IN" sz="3000" dirty="0" err="1"/>
              <a:t>Bharani</a:t>
            </a:r>
            <a:r>
              <a:rPr lang="en-IN" sz="3000" dirty="0"/>
              <a:t>, IR 36, IET 2508, RP 4-14, IET 1444, IR50 and Co45.</a:t>
            </a:r>
          </a:p>
          <a:p>
            <a:pPr lvl="0"/>
            <a:r>
              <a:rPr lang="en-IN" sz="3000" dirty="0"/>
              <a:t>Control the vectors in the nursery by application of </a:t>
            </a:r>
            <a:r>
              <a:rPr lang="en-IN" sz="3000" dirty="0" err="1"/>
              <a:t>carbofuran</a:t>
            </a:r>
            <a:r>
              <a:rPr lang="en-IN" sz="3000" dirty="0"/>
              <a:t> granules </a:t>
            </a:r>
            <a:r>
              <a:rPr lang="en-IN" sz="3000" dirty="0" smtClean="0"/>
              <a:t>@</a:t>
            </a:r>
            <a:r>
              <a:rPr lang="en-IN" sz="3000" dirty="0"/>
              <a:t>10kg/ac in main </a:t>
            </a:r>
            <a:r>
              <a:rPr lang="en-IN" sz="3000" dirty="0" smtClean="0"/>
              <a:t>field</a:t>
            </a:r>
            <a:endParaRPr lang="en-IN" sz="3000" dirty="0"/>
          </a:p>
          <a:p>
            <a:pPr lvl="0"/>
            <a:r>
              <a:rPr lang="en-IN" sz="3000" dirty="0"/>
              <a:t>Spray </a:t>
            </a:r>
            <a:r>
              <a:rPr lang="en-IN" sz="3000" dirty="0" err="1"/>
              <a:t>Dimethoate</a:t>
            </a:r>
            <a:r>
              <a:rPr lang="en-IN" sz="3000" dirty="0"/>
              <a:t> @ 0.2% in the main field 15 and 30 days after transplanting to control leaf hoppers.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68362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err="1" smtClean="0"/>
              <a:t>Khaira</a:t>
            </a:r>
            <a:r>
              <a:rPr lang="en-IN" b="1" dirty="0" smtClean="0"/>
              <a:t> disease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pic>
        <p:nvPicPr>
          <p:cNvPr id="1026" name="Picture 2" descr="C:\Users\RIA\Desktop\download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828800"/>
            <a:ext cx="4891088" cy="3663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92383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187</Words>
  <Application>Microsoft Office PowerPoint</Application>
  <PresentationFormat>On-screen Show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Rice Tungro disease</vt:lpstr>
      <vt:lpstr>PowerPoint Presentation</vt:lpstr>
      <vt:lpstr>PowerPoint Presentation</vt:lpstr>
      <vt:lpstr>PowerPoint Presentation</vt:lpstr>
      <vt:lpstr>Khaira disease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Rice Tungro disease</dc:title>
  <dc:creator>RIA</dc:creator>
  <cp:lastModifiedBy>RIA</cp:lastModifiedBy>
  <cp:revision>1</cp:revision>
  <dcterms:created xsi:type="dcterms:W3CDTF">2006-08-16T00:00:00Z</dcterms:created>
  <dcterms:modified xsi:type="dcterms:W3CDTF">2020-05-30T04:21:32Z</dcterms:modified>
</cp:coreProperties>
</file>