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IN" sz="3200" b="1" smtClean="0">
                <a:latin typeface="Times New Roman" pitchFamily="18" charset="0"/>
                <a:cs typeface="Times New Roman" pitchFamily="18" charset="0"/>
              </a:rPr>
              <a:t>ANTHRACNOSE OR RED LEAF SPOT</a:t>
            </a:r>
            <a:br>
              <a:rPr lang="en-IN" sz="3200" b="1" smtClean="0">
                <a:latin typeface="Times New Roman" pitchFamily="18" charset="0"/>
                <a:cs typeface="Times New Roman" pitchFamily="18" charset="0"/>
              </a:rPr>
            </a:br>
            <a:r>
              <a:rPr lang="en-IN" sz="3200" b="1" smtClean="0">
                <a:latin typeface="Times New Roman" pitchFamily="18" charset="0"/>
                <a:cs typeface="Times New Roman" pitchFamily="18" charset="0"/>
              </a:rPr>
              <a:t>OF SORGHUM</a:t>
            </a:r>
            <a:endParaRPr lang="en-IN" sz="32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47500" lnSpcReduction="20000"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N" sz="4200" b="1" dirty="0" smtClean="0">
                <a:latin typeface="Times New Roman" pitchFamily="18" charset="0"/>
                <a:cs typeface="Times New Roman" pitchFamily="18" charset="0"/>
              </a:rPr>
              <a:t>ECONOMIC IMPORTANCE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This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is wide spread and prevalent in all sorghum growing areas. 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India anthracnose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is severe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in Andhra Pradesh, Madhya Pradesh, Rajasthan, Tamil Nadu and Delhi.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N" sz="4200" b="1" dirty="0" smtClean="0">
                <a:latin typeface="Times New Roman" pitchFamily="18" charset="0"/>
                <a:cs typeface="Times New Roman" pitchFamily="18" charset="0"/>
              </a:rPr>
              <a:t>SYMPTOMS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fungus causes both leaf spot (anthracnose) and stalk rot (red rot) in sorghum. 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disease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appears as small red coloured spots on both surfaces of the leaf. 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centre of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spot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is white in colour encircled by red, purple or brown margin. 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Numerous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small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black dots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are seen on the white surface of the lesions which are the fruiting bodies (</a:t>
            </a:r>
            <a:r>
              <a:rPr lang="en-IN" dirty="0" err="1">
                <a:latin typeface="Times New Roman" pitchFamily="18" charset="0"/>
                <a:cs typeface="Times New Roman" pitchFamily="18" charset="0"/>
              </a:rPr>
              <a:t>acervuli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of the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fungus. 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Many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lesions coalesce and kill large leaf portions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In midrib region,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elongate elliptical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, red or purple regions with black </a:t>
            </a:r>
            <a:r>
              <a:rPr lang="en-IN" dirty="0" err="1">
                <a:latin typeface="Times New Roman" pitchFamily="18" charset="0"/>
                <a:cs typeface="Times New Roman" pitchFamily="18" charset="0"/>
              </a:rPr>
              <a:t>acervuli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 are formed. 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Stalk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inflorescence infection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can be characterized externally by the development of circular cankers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Infected stem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when split open shows discoloration, which may be continuous over a large area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or more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generally discontinuous giving the stem a marbled appearance. 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stem lesion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also shows </a:t>
            </a:r>
            <a:r>
              <a:rPr lang="en-IN" dirty="0" err="1">
                <a:latin typeface="Times New Roman" pitchFamily="18" charset="0"/>
                <a:cs typeface="Times New Roman" pitchFamily="18" charset="0"/>
              </a:rPr>
              <a:t>acervuli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527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IN" b="1" smtClean="0">
                <a:latin typeface="Times New Roman" pitchFamily="18" charset="0"/>
                <a:cs typeface="Times New Roman" pitchFamily="18" charset="0"/>
              </a:rPr>
              <a:t>SYMPTOMS</a:t>
            </a:r>
          </a:p>
        </p:txBody>
      </p:sp>
      <p:pic>
        <p:nvPicPr>
          <p:cNvPr id="1843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8625" y="1643063"/>
            <a:ext cx="2071688" cy="2928937"/>
          </a:xfrm>
        </p:spPr>
      </p:pic>
      <p:pic>
        <p:nvPicPr>
          <p:cNvPr id="1843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0" y="1643063"/>
            <a:ext cx="2314575" cy="294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Rectangle 7"/>
          <p:cNvSpPr>
            <a:spLocks noChangeArrowheads="1"/>
          </p:cNvSpPr>
          <p:nvPr/>
        </p:nvSpPr>
        <p:spPr bwMode="auto">
          <a:xfrm>
            <a:off x="428625" y="4643438"/>
            <a:ext cx="44291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en-IN">
                <a:latin typeface="Times New Roman" pitchFamily="18" charset="0"/>
                <a:cs typeface="Times New Roman" pitchFamily="18" charset="0"/>
              </a:rPr>
              <a:t>ANTHRACNOSE LEAF SPOT ON SORGHUM LEAF</a:t>
            </a:r>
          </a:p>
        </p:txBody>
      </p:sp>
      <p:sp>
        <p:nvSpPr>
          <p:cNvPr id="18438" name="Rectangle 8"/>
          <p:cNvSpPr>
            <a:spLocks noChangeArrowheads="1"/>
          </p:cNvSpPr>
          <p:nvPr/>
        </p:nvSpPr>
        <p:spPr bwMode="auto">
          <a:xfrm>
            <a:off x="5357813" y="4643438"/>
            <a:ext cx="20002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IN">
                <a:latin typeface="Times New Roman" pitchFamily="18" charset="0"/>
                <a:cs typeface="Times New Roman" pitchFamily="18" charset="0"/>
              </a:rPr>
              <a:t>STALK ROT</a:t>
            </a:r>
          </a:p>
        </p:txBody>
      </p:sp>
      <p:pic>
        <p:nvPicPr>
          <p:cNvPr id="18439" name="Picture 2" descr="C:\Users\Laptop\Desktop\images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3188" y="1643063"/>
            <a:ext cx="2143125" cy="2928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5104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IN" smtClean="0"/>
              <a:t> </a:t>
            </a:r>
            <a:r>
              <a:rPr lang="en-IN" b="1" smtClean="0">
                <a:latin typeface="Times New Roman" pitchFamily="18" charset="0"/>
                <a:cs typeface="Times New Roman" pitchFamily="18" charset="0"/>
              </a:rPr>
              <a:t>PAHOGEN</a:t>
            </a:r>
          </a:p>
        </p:txBody>
      </p:sp>
      <p:pic>
        <p:nvPicPr>
          <p:cNvPr id="19459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2938" y="1143000"/>
            <a:ext cx="2428875" cy="3286125"/>
          </a:xfrm>
        </p:spPr>
      </p:pic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642938" y="4500563"/>
            <a:ext cx="55006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IN">
                <a:latin typeface="Calibri" pitchFamily="34" charset="0"/>
              </a:rPr>
              <a:t>                                    </a:t>
            </a:r>
            <a:r>
              <a:rPr lang="en-IN">
                <a:latin typeface="Times New Roman" pitchFamily="18" charset="0"/>
                <a:cs typeface="Times New Roman" pitchFamily="18" charset="0"/>
              </a:rPr>
              <a:t>BLACK ACERVULI</a:t>
            </a:r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auto">
          <a:xfrm>
            <a:off x="6286500" y="4500563"/>
            <a:ext cx="2571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IN">
                <a:latin typeface="Calibri" pitchFamily="34" charset="0"/>
              </a:rPr>
              <a:t>FALCATE CONIDIA</a:t>
            </a:r>
          </a:p>
        </p:txBody>
      </p:sp>
      <p:pic>
        <p:nvPicPr>
          <p:cNvPr id="19462" name="Picture 2" descr="C:\Users\Laptop\Desktop\images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1214438"/>
            <a:ext cx="2619375" cy="321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3" descr="C:\Users\Laptop\Desktop\1462211856_616660815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1143000"/>
            <a:ext cx="2967037" cy="328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8882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313"/>
            <a:ext cx="8543925" cy="6429375"/>
          </a:xfrm>
        </p:spPr>
        <p:txBody>
          <a:bodyPr rtlCol="0">
            <a:normAutofit fontScale="47500" lnSpcReduction="20000"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N" sz="4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ETIOLOGY</a:t>
            </a:r>
            <a:r>
              <a:rPr lang="en-IN" sz="4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N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CAUSAL </a:t>
            </a:r>
            <a:r>
              <a:rPr lang="en-IN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ORGANISIM:Colletotrichum</a:t>
            </a:r>
            <a:r>
              <a:rPr lang="en-IN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graminicola</a:t>
            </a:r>
            <a:endParaRPr lang="en-IN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>
                <a:latin typeface="Times New Roman" pitchFamily="18" charset="0"/>
                <a:cs typeface="Times New Roman" pitchFamily="18" charset="0"/>
              </a:rPr>
              <a:t>The mycelium of the fungus is localized in the spot. 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Acervuli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with long dark setae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arise through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epidermis. 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conidiophores are short, single celled and colourless. 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Conidia are short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, hyaline, </a:t>
            </a:r>
            <a:r>
              <a:rPr lang="en-IN" b="1" dirty="0">
                <a:latin typeface="Times New Roman" pitchFamily="18" charset="0"/>
                <a:cs typeface="Times New Roman" pitchFamily="18" charset="0"/>
              </a:rPr>
              <a:t>single celled, </a:t>
            </a:r>
            <a:r>
              <a:rPr lang="en-IN" b="1" dirty="0" err="1">
                <a:latin typeface="Times New Roman" pitchFamily="18" charset="0"/>
                <a:cs typeface="Times New Roman" pitchFamily="18" charset="0"/>
              </a:rPr>
              <a:t>vacuolate</a:t>
            </a:r>
            <a:r>
              <a:rPr lang="en-IN" b="1" dirty="0">
                <a:latin typeface="Times New Roman" pitchFamily="18" charset="0"/>
                <a:cs typeface="Times New Roman" pitchFamily="18" charset="0"/>
              </a:rPr>
              <a:t> and falcate in shape.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N" sz="4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DISEASE CYCLE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Fungus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has wide host range and survives on </a:t>
            </a:r>
            <a:r>
              <a:rPr lang="en-IN" b="1" dirty="0">
                <a:latin typeface="Times New Roman" pitchFamily="18" charset="0"/>
                <a:cs typeface="Times New Roman" pitchFamily="18" charset="0"/>
              </a:rPr>
              <a:t>Johnson grass, Sudan grass, maize, </a:t>
            </a: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barley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IN" b="1" dirty="0">
                <a:latin typeface="Times New Roman" pitchFamily="18" charset="0"/>
                <a:cs typeface="Times New Roman" pitchFamily="18" charset="0"/>
              </a:rPr>
              <a:t>wheat</a:t>
            </a: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b="1" dirty="0">
                <a:latin typeface="Times New Roman" pitchFamily="18" charset="0"/>
                <a:cs typeface="Times New Roman" pitchFamily="18" charset="0"/>
              </a:rPr>
              <a:t>Also survives in seed and infected plant debris. </a:t>
            </a:r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Primary </a:t>
            </a:r>
            <a:r>
              <a:rPr lang="en-IN" b="1" dirty="0">
                <a:latin typeface="Times New Roman" pitchFamily="18" charset="0"/>
                <a:cs typeface="Times New Roman" pitchFamily="18" charset="0"/>
              </a:rPr>
              <a:t>infection is from </a:t>
            </a: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conidia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produced on the infected plant debris and infected seed. 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Disease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spread within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season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is through air borne conidia, which are produced on first infected plants.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N" sz="4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FAVOURABLE CONDITIONS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Continuous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rain, temperature of 28-30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C and high humidity aggravates the disease.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N" sz="4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Destruction of infected plant debris and collateral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hosts.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Crop rotation with non-host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crops.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Grow resistant varieties like SPV 162, CSV 17, Texas Milo and </a:t>
            </a:r>
            <a:r>
              <a:rPr lang="en-IN" dirty="0" err="1">
                <a:latin typeface="Times New Roman" pitchFamily="18" charset="0"/>
                <a:cs typeface="Times New Roman" pitchFamily="18" charset="0"/>
              </a:rPr>
              <a:t>Tift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dirty="0" err="1">
                <a:latin typeface="Times New Roman" pitchFamily="18" charset="0"/>
                <a:cs typeface="Times New Roman" pitchFamily="18" charset="0"/>
              </a:rPr>
              <a:t>sudan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 etc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Treat the seeds with </a:t>
            </a:r>
            <a:r>
              <a:rPr lang="en-IN" dirty="0" err="1">
                <a:latin typeface="Times New Roman" pitchFamily="18" charset="0"/>
                <a:cs typeface="Times New Roman" pitchFamily="18" charset="0"/>
              </a:rPr>
              <a:t>Captan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IN" dirty="0" err="1">
                <a:latin typeface="Times New Roman" pitchFamily="18" charset="0"/>
                <a:cs typeface="Times New Roman" pitchFamily="18" charset="0"/>
              </a:rPr>
              <a:t>Thiram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 @3 g/kg.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Spray the crop with </a:t>
            </a:r>
            <a:r>
              <a:rPr lang="en-IN" dirty="0" err="1">
                <a:latin typeface="Times New Roman" pitchFamily="18" charset="0"/>
                <a:cs typeface="Times New Roman" pitchFamily="18" charset="0"/>
              </a:rPr>
              <a:t>Mancozeb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 @0.25% or carbendazim@0.1%</a:t>
            </a:r>
          </a:p>
        </p:txBody>
      </p:sp>
    </p:spTree>
    <p:extLst>
      <p:ext uri="{BB962C8B-B14F-4D97-AF65-F5344CB8AC3E}">
        <p14:creationId xmlns:p14="http://schemas.microsoft.com/office/powerpoint/2010/main" val="2212037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400</Words>
  <Application>Microsoft Office PowerPoint</Application>
  <PresentationFormat>On-screen Show (4:3)</PresentationFormat>
  <Paragraphs>40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ANTHRACNOSE OR RED LEAF SPOT OF SORGHUM</vt:lpstr>
      <vt:lpstr>SYMPTOMS</vt:lpstr>
      <vt:lpstr> PAHOGEN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ANTHRACNOSE OR RED LEAF SPOT OF SORGHUM</dc:title>
  <dc:creator>RIA</dc:creator>
  <cp:lastModifiedBy>RIA</cp:lastModifiedBy>
  <cp:revision>1</cp:revision>
  <dcterms:created xsi:type="dcterms:W3CDTF">2006-08-16T00:00:00Z</dcterms:created>
  <dcterms:modified xsi:type="dcterms:W3CDTF">2020-05-30T04:32:04Z</dcterms:modified>
</cp:coreProperties>
</file>