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udio/unknown"/>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 id="2147483769" r:id="rId2"/>
  </p:sldMasterIdLst>
  <p:notesMasterIdLst>
    <p:notesMasterId r:id="rId14"/>
  </p:notesMasterIdLst>
  <p:sldIdLst>
    <p:sldId id="307" r:id="rId3"/>
    <p:sldId id="299" r:id="rId4"/>
    <p:sldId id="266" r:id="rId5"/>
    <p:sldId id="302" r:id="rId6"/>
    <p:sldId id="268" r:id="rId7"/>
    <p:sldId id="335" r:id="rId8"/>
    <p:sldId id="336" r:id="rId9"/>
    <p:sldId id="261" r:id="rId10"/>
    <p:sldId id="278" r:id="rId11"/>
    <p:sldId id="306" r:id="rId12"/>
    <p:sldId id="30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7480"/>
    <a:srgbClr val="3F00F0"/>
    <a:srgbClr val="04525A"/>
    <a:srgbClr val="0CCFE4"/>
    <a:srgbClr val="000099"/>
    <a:srgbClr val="000066"/>
    <a:srgbClr val="DDDFDF"/>
    <a:srgbClr val="CED2D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5655" autoAdjust="0"/>
    <p:restoredTop sz="96290" autoAdjust="0"/>
  </p:normalViewPr>
  <p:slideViewPr>
    <p:cSldViewPr snapToGrid="0">
      <p:cViewPr>
        <p:scale>
          <a:sx n="66" d="100"/>
          <a:sy n="66" d="100"/>
        </p:scale>
        <p:origin x="-1272" y="-222"/>
      </p:cViewPr>
      <p:guideLst>
        <p:guide orient="horz" pos="2160"/>
        <p:guide pos="2880"/>
      </p:guideLst>
    </p:cSldViewPr>
  </p:slideViewPr>
  <p:outlineViewPr>
    <p:cViewPr>
      <p:scale>
        <a:sx n="33" d="100"/>
        <a:sy n="33" d="100"/>
      </p:scale>
      <p:origin x="0" y="2414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9C5A34F-04DE-44C0-A3E4-8DB8C0B95B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99FA0943-2E79-4500-AFBD-C3D18A508D70}" type="slidenum">
              <a:rPr lang="en-US"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bin"/></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bin"/></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audio" Target="../media/audio13.bin"/><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audio" Target="../media/audio15.bin"/><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6.bin"/></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7.bin"/></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8.bin"/></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9.bin"/></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0.bin"/></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bin"/></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1.bin"/></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2.bin"/></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3.bin"/></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4.bin"/></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bin"/></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bin"/></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bin"/></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bin"/></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bin"/></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bin"/></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5A41B4EF-C44E-441E-B093-7BF42D26F560}" type="datetime1">
              <a:rPr lang="en-US"/>
              <a:pPr/>
              <a:t>10/31/2012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C91EBD-9D6F-4019-82C3-0A92F5C33709}"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8A3BDB3-B816-4923-BB43-6D022204DE4C}" type="datetime1">
              <a:rPr lang="en-US"/>
              <a:pPr/>
              <a:t>10/31/2012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6BABDE-B00C-47EA-B3C7-B30C74E2B6B0}"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C578B03-41AB-41C6-A096-EC6001309145}" type="datetime1">
              <a:rPr lang="en-US"/>
              <a:pPr/>
              <a:t>10/31/2012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8E5D91-E974-40FC-B148-6D1539ECA62F}"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1EAEE"/>
                </a:solidFill>
              </a:defRPr>
            </a:lvl1pPr>
          </a:lstStyle>
          <a:p>
            <a:fld id="{5A3B679A-8EEA-40EC-B6A5-425FA1B11EC8}" type="datetime1">
              <a:rPr lang="en-US"/>
              <a:pPr/>
              <a:t>10/31/2012</a:t>
            </a:fld>
            <a:endParaRPr lang="en-US"/>
          </a:p>
        </p:txBody>
      </p:sp>
      <p:sp>
        <p:nvSpPr>
          <p:cNvPr id="5" name="Footer Placeholder 18"/>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26"/>
          <p:cNvSpPr>
            <a:spLocks noGrp="1"/>
          </p:cNvSpPr>
          <p:nvPr>
            <p:ph type="sldNum" sz="quarter" idx="12"/>
          </p:nvPr>
        </p:nvSpPr>
        <p:spPr/>
        <p:txBody>
          <a:bodyPr/>
          <a:lstStyle>
            <a:lvl1pPr>
              <a:defRPr/>
            </a:lvl1pPr>
          </a:lstStyle>
          <a:p>
            <a:pPr>
              <a:defRPr/>
            </a:pPr>
            <a:fld id="{62A6BE3B-5BAD-4B4D-9482-D0CA4F01B7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sndAc>
      <p:stSnd>
        <p:snd r:embed="rId2" name="arrow.wav" builtIn="1"/>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15CD272-BE34-4580-A8C1-0644186C9C8B}" type="datetime1">
              <a:rPr lang="en-US"/>
              <a:pPr/>
              <a:t>10/31/2012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6AF31237-34C6-4F55-820E-028FE08B9916}"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fld id="{0DA4359A-C150-4E0E-B175-D3B86F67E22A}" type="datetime1">
              <a:rPr lang="en-US"/>
              <a:pPr/>
              <a:t>10/31/2012</a:t>
            </a:fld>
            <a:endParaRPr lang="en-US"/>
          </a:p>
        </p:txBody>
      </p:sp>
      <p:sp>
        <p:nvSpPr>
          <p:cNvPr id="5" name="Footer Placeholder 4"/>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2048A332-A5D6-4095-BB96-4A3942550A4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sndAc>
      <p:stSnd>
        <p:snd r:embed="rId2" name="arrow.wav" builtIn="1"/>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76A94565-0B54-4375-BCE8-298E3A003B77}" type="datetime1">
              <a:rPr lang="en-US"/>
              <a:pPr/>
              <a:t>10/31/2012</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pPr>
              <a:defRPr/>
            </a:pPr>
            <a:fld id="{D2B91A3D-240A-4854-BECE-8AAD4F5A897B}"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785EA4D2-DE3B-4FF1-A09A-51CB3241E823}" type="datetime1">
              <a:rPr lang="en-US"/>
              <a:pPr/>
              <a:t>10/31/2012</a:t>
            </a:fld>
            <a:endParaRPr lang="en-US"/>
          </a:p>
        </p:txBody>
      </p:sp>
      <p:sp>
        <p:nvSpPr>
          <p:cNvPr id="8" name="Footer Placeholder 21"/>
          <p:cNvSpPr>
            <a:spLocks noGrp="1"/>
          </p:cNvSpPr>
          <p:nvPr>
            <p:ph type="ftr" sz="quarter" idx="11"/>
          </p:nvPr>
        </p:nvSpPr>
        <p:spPr/>
        <p:txBody>
          <a:bodyPr/>
          <a:lstStyle>
            <a:lvl1pPr>
              <a:defRPr/>
            </a:lvl1pPr>
          </a:lstStyle>
          <a:p>
            <a:endParaRPr lang="en-US"/>
          </a:p>
        </p:txBody>
      </p:sp>
      <p:sp>
        <p:nvSpPr>
          <p:cNvPr id="9" name="Slide Number Placeholder 17"/>
          <p:cNvSpPr>
            <a:spLocks noGrp="1"/>
          </p:cNvSpPr>
          <p:nvPr>
            <p:ph type="sldNum" sz="quarter" idx="12"/>
          </p:nvPr>
        </p:nvSpPr>
        <p:spPr/>
        <p:txBody>
          <a:bodyPr/>
          <a:lstStyle>
            <a:lvl1pPr>
              <a:defRPr/>
            </a:lvl1pPr>
          </a:lstStyle>
          <a:p>
            <a:pPr>
              <a:defRPr/>
            </a:pPr>
            <a:fld id="{1197152B-F24E-43E1-BA5F-9D95380C568E}"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C9A152D4-1C42-41E5-8C20-2E4563330A6B}" type="datetime1">
              <a:rPr lang="en-US"/>
              <a:pPr/>
              <a:t>10/31/2012</a:t>
            </a:fld>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pPr>
              <a:defRPr/>
            </a:pPr>
            <a:fld id="{00ECFA98-A4C1-4D7A-9D31-407F211A830B}"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FE339AA9-4423-4FE4-AF47-C8EE0474CD52}" type="datetime1">
              <a:rPr lang="en-US"/>
              <a:pPr/>
              <a:t>10/31/2012</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pPr>
              <a:defRPr/>
            </a:pPr>
            <a:fld id="{0060DE2B-D55B-4BAB-8C48-A3CDCB5B68D5}"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B7E4DCFA-1770-4AAA-88B2-BFE57ACAB66D}" type="datetime1">
              <a:rPr lang="en-US"/>
              <a:pPr/>
              <a:t>10/31/2012</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pPr>
              <a:defRPr/>
            </a:pPr>
            <a:fld id="{92934727-E57E-4B3C-BCFA-40583F4DE858}"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FCA1FD9-A886-4B53-8E0C-F8EBD6567508}" type="datetime1">
              <a:rPr lang="en-US"/>
              <a:pPr/>
              <a:t>10/31/2012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D25B71-0E4A-4796-8B82-53A1E1745AFC}"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1899BE37-40F3-450F-975B-211902640D83}" type="datetime1">
              <a:rPr lang="en-US"/>
              <a:pPr/>
              <a:t>10/31/2012</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BAA2E33-0422-41C7-B3CC-1B3E9C573DD9}"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8D0AE253-FC06-4BCA-8EF6-548FE4464288}" type="datetime1">
              <a:rPr lang="en-US"/>
              <a:pPr/>
              <a:t>10/31/2012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5201EB71-99CA-4D8E-BF40-E1520AF94AD6}"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91DD8CFC-E18A-487F-9B0A-1B520C9AF15E}" type="datetime1">
              <a:rPr lang="en-US"/>
              <a:pPr/>
              <a:t>10/31/2012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117580B7-916F-495E-848B-CD01F25F1659}"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905000" cy="457200"/>
          </a:xfrm>
        </p:spPr>
        <p:txBody>
          <a:bodyPr/>
          <a:lstStyle>
            <a:lvl1pPr>
              <a:defRPr/>
            </a:lvl1pPr>
          </a:lstStyle>
          <a:p>
            <a:fld id="{2C25B38F-3DE5-43A6-AE2D-95C6C1425959}" type="datetime1">
              <a:rPr lang="en-US"/>
              <a:pPr/>
              <a:t>10/31/2012</a:t>
            </a:fld>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pPr>
              <a:defRPr/>
            </a:pPr>
            <a:fld id="{B06EDF18-8AC4-40C9-A133-397E612C86BA}"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19730BD-CE6B-44AE-8440-0B59D4F597F8}" type="datetime1">
              <a:rPr lang="en-US"/>
              <a:pPr/>
              <a:t>10/31/2012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2D15FD-2F96-4F7E-96C6-5D7B257A4854}"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DA121C7-BC3F-42A7-90A6-E58551A64D94}" type="datetime1">
              <a:rPr lang="en-US"/>
              <a:pPr/>
              <a:t>10/31/2012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F4D1CB-1E38-4973-8055-2C9F441CF6B8}"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5EE81776-56FE-4836-8649-D6DA9C0E1B87}" type="datetime1">
              <a:rPr lang="en-US"/>
              <a:pPr/>
              <a:t>10/31/2012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4529873-F874-4FE9-AE5F-C668BDFC7A0D}"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D40021AE-ECCA-4B90-83A3-A738385FCF33}" type="datetime1">
              <a:rPr lang="en-US"/>
              <a:pPr/>
              <a:t>10/31/2012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07608AF-35BA-48A3-BD40-FF605B059AAF}"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DDDF77A-3647-440A-9F99-4D83BF17342C}" type="datetime1">
              <a:rPr lang="en-US"/>
              <a:pPr/>
              <a:t>10/31/2012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66C91A0-0DCF-4715-A5DA-BFC71A189835}"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C55F0EA-5087-473A-BA03-9E6E8F54E775}" type="datetime1">
              <a:rPr lang="en-US"/>
              <a:pPr/>
              <a:t>10/31/2012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E1E58-5AE9-4100-9FCE-4E47E17DD4C5}"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3C70E9D-AB97-4C36-80C5-265D478A9799}" type="datetime1">
              <a:rPr lang="en-US"/>
              <a:pPr/>
              <a:t>10/31/2012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32CA5F-CE78-4FFF-A7CD-CF7CA3A5CF96}" type="slidenum">
              <a:rPr lang="en-US"/>
              <a:pPr>
                <a:defRPr/>
              </a:pPr>
              <a:t>‹#›</a:t>
            </a:fld>
            <a:endParaRPr lang="en-US"/>
          </a:p>
        </p:txBody>
      </p:sp>
    </p:spTree>
  </p:cSld>
  <p:clrMapOvr>
    <a:masterClrMapping/>
  </p:clrMapOvr>
  <p:transition spd="med">
    <p:fade/>
    <p:sndAc>
      <p:stSnd>
        <p:snd r:embed="rId1" name="arrow.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fld id="{5A66E0C6-1E6B-4E79-A806-75C67CA972A2}" type="datetime1">
              <a:rPr lang="en-US"/>
              <a:pPr/>
              <a:t>10/31/2012</a:t>
            </a:fld>
            <a:endParaRPr lang="en-US"/>
          </a:p>
        </p:txBody>
      </p:sp>
      <p:sp>
        <p:nvSpPr>
          <p:cNvPr id="1075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p>
        </p:txBody>
      </p:sp>
      <p:sp>
        <p:nvSpPr>
          <p:cNvPr id="1075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B6F7B00-37C3-47B1-A2BE-AD06DC4B41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Lst>
  <p:transition spd="med">
    <p:fade/>
    <p:sndAc>
      <p:stSnd>
        <p:snd r:embed="rId13" name="arrow.wav" builtIn="1"/>
      </p:stSnd>
    </p:sndAc>
  </p:transition>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717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717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fld id="{0E57412F-62D1-4944-B2B3-812651A9E8A0}" type="datetime1">
              <a:rPr lang="en-US"/>
              <a:pPr/>
              <a:t>10/31/2012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8E343EB-4C28-45CC-8C9B-F1097ABA631F}" type="slidenum">
              <a:rPr lang="en-US"/>
              <a:pPr>
                <a:defRPr/>
              </a:pPr>
              <a:t>‹#›</a:t>
            </a:fld>
            <a:endParaRPr lang="en-US"/>
          </a:p>
        </p:txBody>
      </p:sp>
      <p:grpSp>
        <p:nvGrpSpPr>
          <p:cNvPr id="717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32" r:id="rId1"/>
    <p:sldLayoutId id="2147483831" r:id="rId2"/>
    <p:sldLayoutId id="2147483833" r:id="rId3"/>
    <p:sldLayoutId id="2147483830" r:id="rId4"/>
    <p:sldLayoutId id="2147483829" r:id="rId5"/>
    <p:sldLayoutId id="2147483828" r:id="rId6"/>
    <p:sldLayoutId id="2147483827" r:id="rId7"/>
    <p:sldLayoutId id="2147483826" r:id="rId8"/>
    <p:sldLayoutId id="2147483834" r:id="rId9"/>
    <p:sldLayoutId id="2147483825" r:id="rId10"/>
    <p:sldLayoutId id="2147483824" r:id="rId11"/>
    <p:sldLayoutId id="2147483835" r:id="rId12"/>
  </p:sldLayoutIdLst>
  <p:transition spd="med">
    <p:fade/>
    <p:sndAc>
      <p:stSnd>
        <p:snd r:embed="rId14" name="arrow.wav" builtIn="1"/>
      </p:stSnd>
    </p:sndAc>
  </p:transition>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H:\123\Shahzad%20Khalil.ppt" TargetMode="External"/><Relationship Id="rId2" Type="http://schemas.openxmlformats.org/officeDocument/2006/relationships/audio" Target="../media/audio24.bin"/><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4.bin"/><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4.bin"/><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2.xml"/><Relationship Id="rId7" Type="http://schemas.openxmlformats.org/officeDocument/2006/relationships/slide" Target="slide8.xml"/><Relationship Id="rId2" Type="http://schemas.openxmlformats.org/officeDocument/2006/relationships/audio" Target="../media/audio14.bin"/><Relationship Id="rId1" Type="http://schemas.openxmlformats.org/officeDocument/2006/relationships/slideLayout" Target="../slideLayouts/slideLayout13.xml"/><Relationship Id="rId6" Type="http://schemas.openxmlformats.org/officeDocument/2006/relationships/slide" Target="slide7.xml"/><Relationship Id="rId11" Type="http://schemas.openxmlformats.org/officeDocument/2006/relationships/slide" Target="slide4.xml"/><Relationship Id="rId5" Type="http://schemas.openxmlformats.org/officeDocument/2006/relationships/slide" Target="slide6.xml"/><Relationship Id="rId10" Type="http://schemas.openxmlformats.org/officeDocument/2006/relationships/slide" Target="slide5.xml"/><Relationship Id="rId4" Type="http://schemas.openxmlformats.org/officeDocument/2006/relationships/slide" Target="slide3.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4.bin"/><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4.bin"/><Relationship Id="rId1" Type="http://schemas.openxmlformats.org/officeDocument/2006/relationships/slideLayout" Target="../slideLayouts/slideLayout13.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audio" Target="../media/audio14.bin"/><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slide" Target="slide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4.bin"/><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4.bin"/><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4.bin"/><Relationship Id="rId1" Type="http://schemas.openxmlformats.org/officeDocument/2006/relationships/slideLayout" Target="../slideLayouts/slideLayout13.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4.bin"/><Relationship Id="rId1" Type="http://schemas.openxmlformats.org/officeDocument/2006/relationships/slideLayout" Target="../slideLayouts/slideLayout13.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6"/>
          <p:cNvSpPr>
            <a:spLocks noGrp="1"/>
          </p:cNvSpPr>
          <p:nvPr>
            <p:ph type="sldNum" sz="quarter" idx="12"/>
          </p:nvPr>
        </p:nvSpPr>
        <p:spPr/>
        <p:txBody>
          <a:bodyPr/>
          <a:lstStyle/>
          <a:p>
            <a:pPr>
              <a:defRPr/>
            </a:pPr>
            <a:fld id="{53143FE1-2758-4A92-97EE-45C0FC5796D3}" type="slidenum">
              <a:rPr lang="en-US"/>
              <a:pPr>
                <a:defRPr/>
              </a:pPr>
              <a:t>1</a:t>
            </a:fld>
            <a:endParaRPr lang="en-US"/>
          </a:p>
        </p:txBody>
      </p:sp>
      <p:sp>
        <p:nvSpPr>
          <p:cNvPr id="12290" name="Rectangle 2"/>
          <p:cNvSpPr>
            <a:spLocks noGrp="1" noChangeArrowheads="1"/>
          </p:cNvSpPr>
          <p:nvPr>
            <p:ph type="title"/>
          </p:nvPr>
        </p:nvSpPr>
        <p:spPr>
          <a:xfrm>
            <a:off x="1150938" y="863600"/>
            <a:ext cx="6870700" cy="874713"/>
          </a:xfrm>
        </p:spPr>
        <p:txBody>
          <a:bodyPr/>
          <a:lstStyle/>
          <a:p>
            <a:pPr algn="ctr" eaLnBrk="1" hangingPunct="1"/>
            <a:r>
              <a:rPr lang="en-US" smtClean="0"/>
              <a:t>Motor</a:t>
            </a:r>
          </a:p>
        </p:txBody>
      </p:sp>
      <p:sp>
        <p:nvSpPr>
          <p:cNvPr id="12292" name="Text Box 8"/>
          <p:cNvSpPr txBox="1">
            <a:spLocks noChangeArrowheads="1"/>
          </p:cNvSpPr>
          <p:nvPr/>
        </p:nvSpPr>
        <p:spPr bwMode="auto">
          <a:xfrm>
            <a:off x="1885950" y="3106738"/>
            <a:ext cx="2047875" cy="366712"/>
          </a:xfrm>
          <a:prstGeom prst="rect">
            <a:avLst/>
          </a:prstGeom>
          <a:noFill/>
          <a:ln w="9525">
            <a:noFill/>
            <a:miter lim="800000"/>
            <a:headEnd/>
            <a:tailEnd/>
          </a:ln>
        </p:spPr>
        <p:txBody>
          <a:bodyPr>
            <a:spAutoFit/>
          </a:bodyPr>
          <a:lstStyle/>
          <a:p>
            <a:pPr>
              <a:spcBef>
                <a:spcPct val="50000"/>
              </a:spcBef>
            </a:pPr>
            <a:endParaRPr lang="en-US"/>
          </a:p>
        </p:txBody>
      </p:sp>
      <p:sp>
        <p:nvSpPr>
          <p:cNvPr id="12293" name="Text Box 9"/>
          <p:cNvSpPr txBox="1">
            <a:spLocks noChangeArrowheads="1"/>
          </p:cNvSpPr>
          <p:nvPr/>
        </p:nvSpPr>
        <p:spPr bwMode="auto">
          <a:xfrm>
            <a:off x="1371600" y="3208338"/>
            <a:ext cx="2306638" cy="304800"/>
          </a:xfrm>
          <a:prstGeom prst="rect">
            <a:avLst/>
          </a:prstGeom>
          <a:solidFill>
            <a:srgbClr val="DDDFDF"/>
          </a:solidFill>
          <a:ln w="9525">
            <a:noFill/>
            <a:miter lim="800000"/>
            <a:headEnd/>
            <a:tailEnd/>
          </a:ln>
        </p:spPr>
        <p:txBody>
          <a:bodyPr>
            <a:spAutoFit/>
          </a:bodyPr>
          <a:lstStyle/>
          <a:p>
            <a:pPr>
              <a:spcBef>
                <a:spcPct val="50000"/>
              </a:spcBef>
            </a:pPr>
            <a:r>
              <a:rPr lang="en-US" sz="1400" b="1">
                <a:solidFill>
                  <a:srgbClr val="FF0000"/>
                </a:solidFill>
              </a:rPr>
              <a:t>ELECTRICAL ENERGY</a:t>
            </a:r>
          </a:p>
        </p:txBody>
      </p:sp>
      <p:sp>
        <p:nvSpPr>
          <p:cNvPr id="12294" name="Text Box 10"/>
          <p:cNvSpPr txBox="1">
            <a:spLocks noChangeArrowheads="1"/>
          </p:cNvSpPr>
          <p:nvPr/>
        </p:nvSpPr>
        <p:spPr bwMode="auto">
          <a:xfrm>
            <a:off x="5095875" y="3159125"/>
            <a:ext cx="2178050" cy="366713"/>
          </a:xfrm>
          <a:prstGeom prst="rect">
            <a:avLst/>
          </a:prstGeom>
          <a:solidFill>
            <a:srgbClr val="DDDFDF"/>
          </a:solidFill>
          <a:ln w="9525">
            <a:noFill/>
            <a:miter lim="800000"/>
            <a:headEnd/>
            <a:tailEnd/>
          </a:ln>
        </p:spPr>
        <p:txBody>
          <a:bodyPr>
            <a:spAutoFit/>
          </a:bodyPr>
          <a:lstStyle/>
          <a:p>
            <a:pPr>
              <a:spcBef>
                <a:spcPct val="50000"/>
              </a:spcBef>
            </a:pPr>
            <a:r>
              <a:rPr lang="en-US" b="1">
                <a:solidFill>
                  <a:schemeClr val="tx2"/>
                </a:solidFill>
              </a:rPr>
              <a:t>Mechanical Energy</a:t>
            </a:r>
          </a:p>
        </p:txBody>
      </p:sp>
      <p:sp>
        <p:nvSpPr>
          <p:cNvPr id="8" name="Isosceles Triangle 7">
            <a:hlinkClick r:id="rId3" action="ppaction://hlinkpres?slideindex=6&amp;slidetitle=TODAY’S TOPICS" tooltip="TODAY’S TOPICS"/>
          </p:cNvPr>
          <p:cNvSpPr/>
          <p:nvPr/>
        </p:nvSpPr>
        <p:spPr>
          <a:xfrm>
            <a:off x="4411663" y="61674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
        <p:nvSpPr>
          <p:cNvPr id="9" name="Isosceles Triangle 8">
            <a:hlinkClick r:id="" action="ppaction://hlinkshowjump?jump=nextslide"/>
          </p:cNvPr>
          <p:cNvSpPr/>
          <p:nvPr/>
        </p:nvSpPr>
        <p:spPr>
          <a:xfrm rot="10800000">
            <a:off x="3556000" y="6154738"/>
            <a:ext cx="595313" cy="4635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301" name="Line 13"/>
          <p:cNvSpPr>
            <a:spLocks noChangeShapeType="1"/>
          </p:cNvSpPr>
          <p:nvPr/>
        </p:nvSpPr>
        <p:spPr bwMode="auto">
          <a:xfrm>
            <a:off x="3686175" y="3352800"/>
            <a:ext cx="1408113" cy="0"/>
          </a:xfrm>
          <a:prstGeom prst="line">
            <a:avLst/>
          </a:prstGeom>
          <a:noFill/>
          <a:ln w="38100">
            <a:solidFill>
              <a:schemeClr val="tx1"/>
            </a:solidFill>
            <a:round/>
            <a:headEnd/>
            <a:tailEnd type="triangle" w="med" len="med"/>
          </a:ln>
          <a:effectLst/>
        </p:spPr>
        <p:txBody>
          <a:bodyPr/>
          <a:lstStyle/>
          <a:p>
            <a:endParaRPr lang="en-US"/>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3B96FE59-C5C8-4E94-9CE2-0962C844DB00}" type="slidenum">
              <a:rPr lang="en-US"/>
              <a:pPr>
                <a:defRPr/>
              </a:pPr>
              <a:t>10</a:t>
            </a:fld>
            <a:endParaRPr lang="en-US"/>
          </a:p>
        </p:txBody>
      </p:sp>
      <p:sp>
        <p:nvSpPr>
          <p:cNvPr id="55298" name="Rectangle 2"/>
          <p:cNvSpPr>
            <a:spLocks noGrp="1" noChangeArrowheads="1"/>
          </p:cNvSpPr>
          <p:nvPr>
            <p:ph type="title"/>
          </p:nvPr>
        </p:nvSpPr>
        <p:spPr/>
        <p:txBody>
          <a:bodyPr/>
          <a:lstStyle/>
          <a:p>
            <a:pPr algn="ctr" eaLnBrk="1" hangingPunct="1"/>
            <a:r>
              <a:rPr lang="en-US" smtClean="0"/>
              <a:t>Summary</a:t>
            </a:r>
          </a:p>
        </p:txBody>
      </p:sp>
      <p:sp>
        <p:nvSpPr>
          <p:cNvPr id="55299" name="Rectangle 3"/>
          <p:cNvSpPr>
            <a:spLocks noGrp="1" noChangeArrowheads="1"/>
          </p:cNvSpPr>
          <p:nvPr>
            <p:ph idx="1"/>
          </p:nvPr>
        </p:nvSpPr>
        <p:spPr/>
        <p:txBody>
          <a:bodyPr/>
          <a:lstStyle/>
          <a:p>
            <a:pPr marL="609600" indent="-609600" eaLnBrk="1" hangingPunct="1">
              <a:buFontTx/>
              <a:buNone/>
            </a:pPr>
            <a:r>
              <a:rPr lang="en-US" sz="2000" smtClean="0">
                <a:solidFill>
                  <a:srgbClr val="0000FF"/>
                </a:solidFill>
              </a:rPr>
              <a:t>The synchronous motor:</a:t>
            </a:r>
          </a:p>
          <a:p>
            <a:pPr marL="609600" indent="-609600" eaLnBrk="1" hangingPunct="1">
              <a:buFontTx/>
              <a:buAutoNum type="arabicPeriod"/>
            </a:pPr>
            <a:r>
              <a:rPr lang="en-US" sz="2000" smtClean="0">
                <a:solidFill>
                  <a:srgbClr val="0000FF"/>
                </a:solidFill>
              </a:rPr>
              <a:t>requires to be started by an external prime mover.</a:t>
            </a:r>
          </a:p>
          <a:p>
            <a:pPr marL="609600" indent="-609600" eaLnBrk="1" hangingPunct="1">
              <a:buFontTx/>
              <a:buAutoNum type="arabicPeriod"/>
            </a:pPr>
            <a:r>
              <a:rPr lang="en-US" sz="2000" smtClean="0">
                <a:solidFill>
                  <a:srgbClr val="0000FF"/>
                </a:solidFill>
              </a:rPr>
              <a:t>Runs only at synchronous speed, this is an advantage where continuous speed is required but a disadvantage where a variable speed is required.</a:t>
            </a:r>
          </a:p>
          <a:p>
            <a:pPr marL="609600" indent="-609600" eaLnBrk="1" hangingPunct="1">
              <a:buFontTx/>
              <a:buAutoNum type="arabicPeriod"/>
            </a:pPr>
            <a:r>
              <a:rPr lang="en-US" sz="2000" smtClean="0">
                <a:solidFill>
                  <a:srgbClr val="0000FF"/>
                </a:solidFill>
              </a:rPr>
              <a:t>Can be used to adjust the power factor of a system at the same time it is driving a mechanical load.</a:t>
            </a:r>
          </a:p>
        </p:txBody>
      </p:sp>
      <p:sp>
        <p:nvSpPr>
          <p:cNvPr id="55300" name="Rectangle 4"/>
          <p:cNvSpPr>
            <a:spLocks noChangeArrowheads="1"/>
          </p:cNvSpPr>
          <p:nvPr/>
        </p:nvSpPr>
        <p:spPr bwMode="auto">
          <a:xfrm>
            <a:off x="8054975" y="5907088"/>
            <a:ext cx="566738" cy="68262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5" name="Isosceles Triangle 4">
            <a:hlinkClick r:id="rId3" action="ppaction://hlinksldjump" tooltip="Synchronous Motor"/>
          </p:cNvPr>
          <p:cNvSpPr/>
          <p:nvPr/>
        </p:nvSpPr>
        <p:spPr>
          <a:xfrm>
            <a:off x="4078288" y="60658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B32DCC92-607C-4D77-AD1C-2D3146ED4A62}" type="slidenum">
              <a:rPr lang="en-US"/>
              <a:pPr>
                <a:defRPr/>
              </a:pPr>
              <a:t>11</a:t>
            </a:fld>
            <a:endParaRPr lang="en-US"/>
          </a:p>
        </p:txBody>
      </p:sp>
      <p:sp>
        <p:nvSpPr>
          <p:cNvPr id="56322" name="Rectangle 2"/>
          <p:cNvSpPr>
            <a:spLocks noGrp="1" noChangeArrowheads="1"/>
          </p:cNvSpPr>
          <p:nvPr>
            <p:ph type="title"/>
          </p:nvPr>
        </p:nvSpPr>
        <p:spPr>
          <a:xfrm>
            <a:off x="1006475" y="877888"/>
            <a:ext cx="6870700" cy="511175"/>
          </a:xfrm>
        </p:spPr>
        <p:txBody>
          <a:bodyPr/>
          <a:lstStyle/>
          <a:p>
            <a:pPr algn="ctr" eaLnBrk="1" hangingPunct="1"/>
            <a:r>
              <a:rPr lang="en-US" sz="3200" smtClean="0"/>
              <a:t>Maintenance Practices-A.C. Motors</a:t>
            </a:r>
          </a:p>
        </p:txBody>
      </p:sp>
      <p:sp>
        <p:nvSpPr>
          <p:cNvPr id="56323" name="Rectangle 3"/>
          <p:cNvSpPr>
            <a:spLocks noGrp="1" noChangeArrowheads="1"/>
          </p:cNvSpPr>
          <p:nvPr>
            <p:ph idx="1"/>
          </p:nvPr>
        </p:nvSpPr>
        <p:spPr>
          <a:xfrm>
            <a:off x="541338" y="1654175"/>
            <a:ext cx="7783512" cy="4643438"/>
          </a:xfrm>
        </p:spPr>
        <p:txBody>
          <a:bodyPr/>
          <a:lstStyle/>
          <a:p>
            <a:pPr marL="609600" indent="-609600" eaLnBrk="1" hangingPunct="1">
              <a:buFontTx/>
              <a:buNone/>
            </a:pPr>
            <a:r>
              <a:rPr lang="en-US" sz="2000" dirty="0" smtClean="0">
                <a:solidFill>
                  <a:srgbClr val="0000FF"/>
                </a:solidFill>
              </a:rPr>
              <a:t>	</a:t>
            </a:r>
            <a:r>
              <a:rPr lang="en-US" sz="1900" dirty="0" smtClean="0">
                <a:solidFill>
                  <a:srgbClr val="0000FF"/>
                </a:solidFill>
              </a:rPr>
              <a:t>Clean, but don’t forget to inspect before and after cleaning</a:t>
            </a:r>
          </a:p>
          <a:p>
            <a:pPr marL="609600" indent="-609600" eaLnBrk="1" hangingPunct="1">
              <a:buFontTx/>
              <a:buNone/>
            </a:pPr>
            <a:r>
              <a:rPr lang="en-US" sz="1900" dirty="0" smtClean="0">
                <a:solidFill>
                  <a:srgbClr val="0000FF"/>
                </a:solidFill>
              </a:rPr>
              <a:t>	Check electrical connections for security, the insulation to be in satisfactory condition.</a:t>
            </a:r>
          </a:p>
          <a:p>
            <a:pPr marL="609600" indent="-609600" eaLnBrk="1" hangingPunct="1">
              <a:buFontTx/>
              <a:buNone/>
            </a:pPr>
            <a:r>
              <a:rPr lang="en-US" sz="1900" dirty="0" smtClean="0">
                <a:solidFill>
                  <a:srgbClr val="0000FF"/>
                </a:solidFill>
              </a:rPr>
              <a:t>	Examine for signs of over heating</a:t>
            </a:r>
          </a:p>
          <a:p>
            <a:pPr marL="609600" indent="-609600" eaLnBrk="1" hangingPunct="1">
              <a:buFontTx/>
              <a:buNone/>
            </a:pPr>
            <a:r>
              <a:rPr lang="en-US" sz="1900" dirty="0" smtClean="0">
                <a:solidFill>
                  <a:srgbClr val="0000FF"/>
                </a:solidFill>
              </a:rPr>
              <a:t>	Check that the motor is secure</a:t>
            </a:r>
          </a:p>
          <a:p>
            <a:pPr marL="609600" indent="-609600" eaLnBrk="1" hangingPunct="1">
              <a:buFontTx/>
              <a:buNone/>
            </a:pPr>
            <a:r>
              <a:rPr lang="en-US" sz="1900" dirty="0" smtClean="0">
                <a:solidFill>
                  <a:srgbClr val="0000FF"/>
                </a:solidFill>
              </a:rPr>
              <a:t>	Do an audible check</a:t>
            </a:r>
          </a:p>
          <a:p>
            <a:pPr marL="609600" indent="-609600" eaLnBrk="1" hangingPunct="1">
              <a:buFontTx/>
              <a:buNone/>
            </a:pPr>
            <a:r>
              <a:rPr lang="en-US" sz="1900" dirty="0" smtClean="0">
                <a:solidFill>
                  <a:srgbClr val="0000FF"/>
                </a:solidFill>
              </a:rPr>
              <a:t>	Ensure that the motor is not over heating when operating, a rule of thumb is that if it is too hot for the hand,  it is too high.</a:t>
            </a:r>
          </a:p>
          <a:p>
            <a:pPr marL="609600" indent="-609600" eaLnBrk="1" hangingPunct="1">
              <a:buFontTx/>
              <a:buNone/>
            </a:pPr>
            <a:r>
              <a:rPr lang="en-US" sz="1900" dirty="0" smtClean="0">
                <a:solidFill>
                  <a:srgbClr val="0000FF"/>
                </a:solidFill>
              </a:rPr>
              <a:t>	When replacing a motor always ensure that the load, valve has not seized.</a:t>
            </a:r>
          </a:p>
          <a:p>
            <a:pPr marL="609600" indent="-609600" eaLnBrk="1" hangingPunct="1">
              <a:buFontTx/>
              <a:buNone/>
            </a:pPr>
            <a:r>
              <a:rPr lang="en-US" sz="1900" dirty="0" smtClean="0">
                <a:solidFill>
                  <a:srgbClr val="0000FF"/>
                </a:solidFill>
              </a:rPr>
              <a:t>	Also ensure that the motor operates in the correct direction</a:t>
            </a:r>
            <a:r>
              <a:rPr lang="en-US" sz="2000" dirty="0" smtClean="0">
                <a:solidFill>
                  <a:srgbClr val="0000FF"/>
                </a:solidFill>
              </a:rPr>
              <a:t>   </a:t>
            </a:r>
          </a:p>
          <a:p>
            <a:pPr marL="609600" indent="-609600" algn="ctr" eaLnBrk="1" hangingPunct="1">
              <a:buFontTx/>
              <a:buNone/>
            </a:pPr>
            <a:endParaRPr lang="en-US" sz="2000" dirty="0" smtClean="0">
              <a:solidFill>
                <a:srgbClr val="0000FF"/>
              </a:solidFill>
            </a:endParaRPr>
          </a:p>
          <a:p>
            <a:pPr marL="609600" indent="-609600" algn="ctr" eaLnBrk="1" hangingPunct="1">
              <a:buFontTx/>
              <a:buNone/>
            </a:pPr>
            <a:r>
              <a:rPr lang="en-US" sz="2000" dirty="0" smtClean="0">
                <a:solidFill>
                  <a:srgbClr val="0000FF"/>
                </a:solidFill>
              </a:rPr>
              <a:t>End of Motors</a:t>
            </a:r>
          </a:p>
          <a:p>
            <a:pPr marL="609600" indent="-609600" algn="ctr" eaLnBrk="1" hangingPunct="1">
              <a:buFontTx/>
              <a:buNone/>
            </a:pPr>
            <a:r>
              <a:rPr lang="en-US" sz="2000" dirty="0" smtClean="0">
                <a:solidFill>
                  <a:srgbClr val="0000FF"/>
                </a:solidFill>
              </a:rPr>
              <a:t>                                                   </a:t>
            </a:r>
          </a:p>
        </p:txBody>
      </p:sp>
      <p:sp>
        <p:nvSpPr>
          <p:cNvPr id="4" name="Isosceles Triangle 3">
            <a:hlinkClick r:id="rId3" action="ppaction://hlinksldjump" tooltip="Index"/>
          </p:cNvPr>
          <p:cNvSpPr/>
          <p:nvPr/>
        </p:nvSpPr>
        <p:spPr>
          <a:xfrm>
            <a:off x="4078288" y="62690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7"/>
          <p:cNvSpPr>
            <a:spLocks noGrp="1"/>
          </p:cNvSpPr>
          <p:nvPr>
            <p:ph type="sldNum" sz="quarter" idx="12"/>
          </p:nvPr>
        </p:nvSpPr>
        <p:spPr/>
        <p:txBody>
          <a:bodyPr/>
          <a:lstStyle/>
          <a:p>
            <a:pPr>
              <a:defRPr/>
            </a:pPr>
            <a:fld id="{153178EE-A1F5-4148-B865-359396B14678}" type="slidenum">
              <a:rPr lang="en-US"/>
              <a:pPr>
                <a:defRPr/>
              </a:pPr>
              <a:t>2</a:t>
            </a:fld>
            <a:endParaRPr lang="en-US"/>
          </a:p>
        </p:txBody>
      </p:sp>
      <p:sp>
        <p:nvSpPr>
          <p:cNvPr id="44034" name="Rectangle 2"/>
          <p:cNvSpPr>
            <a:spLocks noGrp="1" noChangeArrowheads="1"/>
          </p:cNvSpPr>
          <p:nvPr>
            <p:ph type="title"/>
          </p:nvPr>
        </p:nvSpPr>
        <p:spPr/>
        <p:txBody>
          <a:bodyPr/>
          <a:lstStyle/>
          <a:p>
            <a:pPr algn="ctr" eaLnBrk="1" hangingPunct="1"/>
            <a:r>
              <a:rPr lang="en-US" sz="4800" b="1" smtClean="0">
                <a:solidFill>
                  <a:schemeClr val="tx1"/>
                </a:solidFill>
              </a:rPr>
              <a:t>Synchronous</a:t>
            </a:r>
            <a:r>
              <a:rPr lang="en-US" sz="5400" b="1" smtClean="0">
                <a:solidFill>
                  <a:schemeClr val="tx1"/>
                </a:solidFill>
              </a:rPr>
              <a:t> Motor</a:t>
            </a:r>
          </a:p>
        </p:txBody>
      </p:sp>
      <p:sp>
        <p:nvSpPr>
          <p:cNvPr id="44035" name="Content Placeholder 2"/>
          <p:cNvSpPr>
            <a:spLocks noGrp="1"/>
          </p:cNvSpPr>
          <p:nvPr>
            <p:ph idx="1"/>
          </p:nvPr>
        </p:nvSpPr>
        <p:spPr>
          <a:xfrm>
            <a:off x="457200" y="1935163"/>
            <a:ext cx="4600575" cy="3735387"/>
          </a:xfrm>
        </p:spPr>
        <p:txBody>
          <a:bodyPr/>
          <a:lstStyle/>
          <a:p>
            <a:pPr eaLnBrk="1" hangingPunct="1"/>
            <a:r>
              <a:rPr lang="en-US" sz="2000" smtClean="0"/>
              <a:t>Synchronous Motor-Intro</a:t>
            </a:r>
          </a:p>
          <a:p>
            <a:pPr eaLnBrk="1" hangingPunct="1"/>
            <a:r>
              <a:rPr lang="en-US" sz="2000" smtClean="0"/>
              <a:t>Synchronous Motor-principle</a:t>
            </a:r>
          </a:p>
          <a:p>
            <a:pPr eaLnBrk="1" hangingPunct="1"/>
            <a:r>
              <a:rPr lang="en-US" sz="2000" smtClean="0"/>
              <a:t>Changing the Load</a:t>
            </a:r>
          </a:p>
          <a:p>
            <a:pPr eaLnBrk="1" hangingPunct="1"/>
            <a:r>
              <a:rPr lang="en-US" sz="2000" smtClean="0"/>
              <a:t>Starting Torque</a:t>
            </a:r>
          </a:p>
          <a:p>
            <a:pPr eaLnBrk="1" hangingPunct="1"/>
            <a:r>
              <a:rPr lang="en-US" sz="2000" smtClean="0"/>
              <a:t>Improvement of starting torque</a:t>
            </a:r>
          </a:p>
          <a:p>
            <a:pPr eaLnBrk="1" hangingPunct="1"/>
            <a:r>
              <a:rPr lang="en-US" sz="2000" smtClean="0"/>
              <a:t>Synchronous Machine Construction</a:t>
            </a:r>
          </a:p>
          <a:p>
            <a:pPr eaLnBrk="1" hangingPunct="1"/>
            <a:r>
              <a:rPr lang="en-US" sz="2000" smtClean="0"/>
              <a:t>V curves </a:t>
            </a:r>
          </a:p>
          <a:p>
            <a:pPr eaLnBrk="1" hangingPunct="1"/>
            <a:r>
              <a:rPr lang="en-US" sz="2000" smtClean="0"/>
              <a:t>Torque versus Speed </a:t>
            </a:r>
          </a:p>
          <a:p>
            <a:pPr eaLnBrk="1" hangingPunct="1"/>
            <a:r>
              <a:rPr lang="en-US" sz="2000" smtClean="0"/>
              <a:t>Summary </a:t>
            </a:r>
          </a:p>
        </p:txBody>
      </p:sp>
      <p:sp>
        <p:nvSpPr>
          <p:cNvPr id="4" name="Isosceles Triangle 3">
            <a:hlinkClick r:id="rId3" action="ppaction://hlinksldjump" tooltip="Index"/>
          </p:cNvPr>
          <p:cNvSpPr/>
          <p:nvPr/>
        </p:nvSpPr>
        <p:spPr>
          <a:xfrm>
            <a:off x="4121150" y="6269038"/>
            <a:ext cx="566738"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
        <p:nvSpPr>
          <p:cNvPr id="44038" name="AutoShape 6">
            <a:hlinkClick r:id="rId4" action="ppaction://hlinksldjump"/>
          </p:cNvPr>
          <p:cNvSpPr>
            <a:spLocks noChangeArrowheads="1"/>
          </p:cNvSpPr>
          <p:nvPr/>
        </p:nvSpPr>
        <p:spPr bwMode="auto">
          <a:xfrm>
            <a:off x="6626225" y="2092325"/>
            <a:ext cx="671513"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
        <p:nvSpPr>
          <p:cNvPr id="44040" name="AutoShape 8">
            <a:hlinkClick r:id="rId5" action="ppaction://hlinksldjump"/>
          </p:cNvPr>
          <p:cNvSpPr>
            <a:spLocks noChangeArrowheads="1"/>
          </p:cNvSpPr>
          <p:nvPr/>
        </p:nvSpPr>
        <p:spPr bwMode="auto">
          <a:xfrm>
            <a:off x="6659563" y="3154363"/>
            <a:ext cx="671512"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
        <p:nvSpPr>
          <p:cNvPr id="44041" name="AutoShape 9">
            <a:hlinkClick r:id="rId6" action="ppaction://hlinksldjump"/>
          </p:cNvPr>
          <p:cNvSpPr>
            <a:spLocks noChangeArrowheads="1"/>
          </p:cNvSpPr>
          <p:nvPr/>
        </p:nvSpPr>
        <p:spPr bwMode="auto">
          <a:xfrm>
            <a:off x="6654800" y="3506788"/>
            <a:ext cx="671513"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
        <p:nvSpPr>
          <p:cNvPr id="44042" name="AutoShape 10">
            <a:hlinkClick r:id="rId7" action="ppaction://hlinksldjump"/>
          </p:cNvPr>
          <p:cNvSpPr>
            <a:spLocks noChangeArrowheads="1"/>
          </p:cNvSpPr>
          <p:nvPr/>
        </p:nvSpPr>
        <p:spPr bwMode="auto">
          <a:xfrm>
            <a:off x="6664325" y="3902075"/>
            <a:ext cx="671513"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
        <p:nvSpPr>
          <p:cNvPr id="44044" name="AutoShape 12">
            <a:hlinkClick r:id="" action="ppaction://noaction"/>
          </p:cNvPr>
          <p:cNvSpPr>
            <a:spLocks noChangeArrowheads="1"/>
          </p:cNvSpPr>
          <p:nvPr/>
        </p:nvSpPr>
        <p:spPr bwMode="auto">
          <a:xfrm>
            <a:off x="6654800" y="4278313"/>
            <a:ext cx="671513"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
        <p:nvSpPr>
          <p:cNvPr id="44045" name="AutoShape 13">
            <a:hlinkClick r:id="rId8" action="ppaction://hlinksldjump"/>
          </p:cNvPr>
          <p:cNvSpPr>
            <a:spLocks noChangeArrowheads="1"/>
          </p:cNvSpPr>
          <p:nvPr/>
        </p:nvSpPr>
        <p:spPr bwMode="auto">
          <a:xfrm>
            <a:off x="6664325" y="4645025"/>
            <a:ext cx="671513"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
        <p:nvSpPr>
          <p:cNvPr id="44046" name="AutoShape 14">
            <a:hlinkClick r:id="rId9" action="ppaction://hlinksldjump"/>
          </p:cNvPr>
          <p:cNvSpPr>
            <a:spLocks noChangeArrowheads="1"/>
          </p:cNvSpPr>
          <p:nvPr/>
        </p:nvSpPr>
        <p:spPr bwMode="auto">
          <a:xfrm>
            <a:off x="6659563" y="4968875"/>
            <a:ext cx="671512"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
        <p:nvSpPr>
          <p:cNvPr id="44047" name="AutoShape 15">
            <a:hlinkClick r:id="rId10" action="ppaction://hlinksldjump"/>
          </p:cNvPr>
          <p:cNvSpPr>
            <a:spLocks noChangeArrowheads="1"/>
          </p:cNvSpPr>
          <p:nvPr/>
        </p:nvSpPr>
        <p:spPr bwMode="auto">
          <a:xfrm>
            <a:off x="6645275" y="2782888"/>
            <a:ext cx="671513"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pPr algn="ctr"/>
            <a:endParaRPr lang="en-US"/>
          </a:p>
        </p:txBody>
      </p:sp>
      <p:sp>
        <p:nvSpPr>
          <p:cNvPr id="44048" name="AutoShape 16">
            <a:hlinkClick r:id="rId11" action="ppaction://hlinksldjump"/>
          </p:cNvPr>
          <p:cNvSpPr>
            <a:spLocks noChangeArrowheads="1"/>
          </p:cNvSpPr>
          <p:nvPr/>
        </p:nvSpPr>
        <p:spPr bwMode="auto">
          <a:xfrm>
            <a:off x="6635750" y="2430463"/>
            <a:ext cx="671513" cy="196850"/>
          </a:xfrm>
          <a:prstGeom prst="rightArrow">
            <a:avLst>
              <a:gd name="adj1" fmla="val 50000"/>
              <a:gd name="adj2" fmla="val 85282"/>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08CBC887-1DA7-48C2-BB23-3BB414F6C073}" type="slidenum">
              <a:rPr lang="en-US"/>
              <a:pPr>
                <a:defRPr/>
              </a:pPr>
              <a:t>3</a:t>
            </a:fld>
            <a:endParaRPr lang="en-US"/>
          </a:p>
        </p:txBody>
      </p:sp>
      <p:sp>
        <p:nvSpPr>
          <p:cNvPr id="45058" name="Text Box 3"/>
          <p:cNvSpPr txBox="1">
            <a:spLocks noChangeArrowheads="1"/>
          </p:cNvSpPr>
          <p:nvPr/>
        </p:nvSpPr>
        <p:spPr bwMode="auto">
          <a:xfrm>
            <a:off x="701675" y="1249363"/>
            <a:ext cx="184150" cy="457200"/>
          </a:xfrm>
          <a:prstGeom prst="rect">
            <a:avLst/>
          </a:prstGeom>
          <a:noFill/>
          <a:ln w="9525">
            <a:noFill/>
            <a:miter lim="800000"/>
            <a:headEnd/>
            <a:tailEnd/>
          </a:ln>
        </p:spPr>
        <p:txBody>
          <a:bodyPr wrap="none">
            <a:spAutoFit/>
          </a:bodyPr>
          <a:lstStyle/>
          <a:p>
            <a:pPr algn="ctr"/>
            <a:endParaRPr lang="en-US" sz="2400"/>
          </a:p>
        </p:txBody>
      </p:sp>
      <p:sp>
        <p:nvSpPr>
          <p:cNvPr id="45059" name="Title 6"/>
          <p:cNvSpPr>
            <a:spLocks noGrp="1"/>
          </p:cNvSpPr>
          <p:nvPr>
            <p:ph type="title"/>
          </p:nvPr>
        </p:nvSpPr>
        <p:spPr/>
        <p:txBody>
          <a:bodyPr/>
          <a:lstStyle/>
          <a:p>
            <a:pPr eaLnBrk="1" hangingPunct="1"/>
            <a:r>
              <a:rPr lang="en-US" sz="4000" smtClean="0">
                <a:solidFill>
                  <a:srgbClr val="067480"/>
                </a:solidFill>
              </a:rPr>
              <a:t>Synchronous</a:t>
            </a:r>
            <a:r>
              <a:rPr lang="en-US" smtClean="0">
                <a:solidFill>
                  <a:srgbClr val="067480"/>
                </a:solidFill>
              </a:rPr>
              <a:t> Motor- Intro</a:t>
            </a:r>
          </a:p>
        </p:txBody>
      </p:sp>
      <p:sp>
        <p:nvSpPr>
          <p:cNvPr id="45060" name="Content Placeholder 9"/>
          <p:cNvSpPr>
            <a:spLocks noGrp="1"/>
          </p:cNvSpPr>
          <p:nvPr>
            <p:ph idx="1"/>
          </p:nvPr>
        </p:nvSpPr>
        <p:spPr/>
        <p:txBody>
          <a:bodyPr/>
          <a:lstStyle/>
          <a:p>
            <a:pPr eaLnBrk="1" hangingPunct="1">
              <a:buFontTx/>
              <a:buChar char="•"/>
            </a:pPr>
            <a:r>
              <a:rPr lang="en-US" sz="2800" smtClean="0">
                <a:solidFill>
                  <a:srgbClr val="0000FF"/>
                </a:solidFill>
              </a:rPr>
              <a:t>The synchronous motor rotates at the synchronous speed i.e. the speed of the RMF.</a:t>
            </a:r>
          </a:p>
          <a:p>
            <a:pPr eaLnBrk="1" hangingPunct="1">
              <a:buFontTx/>
              <a:buChar char="•"/>
            </a:pPr>
            <a:r>
              <a:rPr lang="en-US" sz="2800" smtClean="0">
                <a:solidFill>
                  <a:srgbClr val="0000FF"/>
                </a:solidFill>
              </a:rPr>
              <a:t>Stator is similar in construction to that of an induction motor, so same principle is applied to the synchronous motor rotor.</a:t>
            </a:r>
          </a:p>
          <a:p>
            <a:pPr eaLnBrk="1" hangingPunct="1">
              <a:buFontTx/>
              <a:buChar char="•"/>
            </a:pPr>
            <a:r>
              <a:rPr lang="en-US" sz="2800" smtClean="0">
                <a:solidFill>
                  <a:srgbClr val="0000FF"/>
                </a:solidFill>
              </a:rPr>
              <a:t>Field excitation is provided on the rotor by either permanent or  electromagnets with number of poles equal to the poles of the RMF caused by stator</a:t>
            </a:r>
          </a:p>
          <a:p>
            <a:pPr eaLnBrk="1" hangingPunct="1"/>
            <a:endParaRPr lang="en-US" sz="2800" smtClean="0">
              <a:solidFill>
                <a:srgbClr val="0000FF"/>
              </a:solidFill>
            </a:endParaRPr>
          </a:p>
          <a:p>
            <a:pPr eaLnBrk="1" hangingPunct="1"/>
            <a:endParaRPr lang="en-US" sz="2800" smtClean="0">
              <a:solidFill>
                <a:srgbClr val="0000FF"/>
              </a:solidFill>
            </a:endParaRPr>
          </a:p>
          <a:p>
            <a:pPr eaLnBrk="1" hangingPunct="1"/>
            <a:endParaRPr lang="en-US" sz="2800" smtClean="0">
              <a:solidFill>
                <a:srgbClr val="0000FF"/>
              </a:solidFill>
            </a:endParaRPr>
          </a:p>
        </p:txBody>
      </p:sp>
      <p:sp>
        <p:nvSpPr>
          <p:cNvPr id="12" name="Isosceles Triangle 11">
            <a:hlinkClick r:id="rId3" action="ppaction://hlinksldjump" tooltip="Synchronous Motor"/>
          </p:cNvPr>
          <p:cNvSpPr/>
          <p:nvPr/>
        </p:nvSpPr>
        <p:spPr>
          <a:xfrm>
            <a:off x="4078288" y="60658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E5EE42D2-87D4-44DC-ABDA-08767D23BA81}" type="slidenum">
              <a:rPr lang="en-US"/>
              <a:pPr>
                <a:defRPr/>
              </a:pPr>
              <a:t>4</a:t>
            </a:fld>
            <a:endParaRPr lang="en-US"/>
          </a:p>
        </p:txBody>
      </p:sp>
      <p:sp>
        <p:nvSpPr>
          <p:cNvPr id="46082" name="Rectangle 5"/>
          <p:cNvSpPr>
            <a:spLocks noGrp="1" noChangeArrowheads="1"/>
          </p:cNvSpPr>
          <p:nvPr>
            <p:ph type="title"/>
          </p:nvPr>
        </p:nvSpPr>
        <p:spPr>
          <a:xfrm>
            <a:off x="1108075" y="741363"/>
            <a:ext cx="6870700" cy="854075"/>
          </a:xfrm>
        </p:spPr>
        <p:txBody>
          <a:bodyPr/>
          <a:lstStyle/>
          <a:p>
            <a:pPr algn="ctr" eaLnBrk="1" hangingPunct="1"/>
            <a:r>
              <a:rPr lang="en-US" sz="4000" smtClean="0">
                <a:solidFill>
                  <a:schemeClr val="tx1"/>
                </a:solidFill>
              </a:rPr>
              <a:t>Synchronous Motor-Principle</a:t>
            </a:r>
          </a:p>
        </p:txBody>
      </p:sp>
      <p:sp>
        <p:nvSpPr>
          <p:cNvPr id="46083" name="Rectangle 13"/>
          <p:cNvSpPr>
            <a:spLocks noChangeArrowheads="1"/>
          </p:cNvSpPr>
          <p:nvPr/>
        </p:nvSpPr>
        <p:spPr bwMode="auto">
          <a:xfrm>
            <a:off x="595313" y="1778000"/>
            <a:ext cx="7621587" cy="1474788"/>
          </a:xfrm>
          <a:prstGeom prst="rect">
            <a:avLst/>
          </a:prstGeom>
          <a:noFill/>
          <a:ln w="9525">
            <a:noFill/>
            <a:miter lim="800000"/>
            <a:headEnd/>
            <a:tailEnd/>
          </a:ln>
        </p:spPr>
        <p:txBody>
          <a:bodyPr anchor="ctr"/>
          <a:lstStyle/>
          <a:p>
            <a:r>
              <a:rPr lang="en-US" sz="2000">
                <a:solidFill>
                  <a:srgbClr val="0000FF"/>
                </a:solidFill>
                <a:latin typeface="Comic Sans MS" pitchFamily="66" charset="0"/>
              </a:rPr>
              <a:t>	The rotor acting as a bar magnet will turn to line up with the rotating magnet field. The rotor gets locked to the RMF and rotates unlike induction motor at synchronous speed under all load condition</a:t>
            </a:r>
          </a:p>
        </p:txBody>
      </p:sp>
      <p:sp>
        <p:nvSpPr>
          <p:cNvPr id="46084" name="Rectangle 14"/>
          <p:cNvSpPr>
            <a:spLocks noChangeArrowheads="1"/>
          </p:cNvSpPr>
          <p:nvPr/>
        </p:nvSpPr>
        <p:spPr bwMode="auto">
          <a:xfrm>
            <a:off x="8215313" y="2206625"/>
            <a:ext cx="392112" cy="3686175"/>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46085" name="Picture 6"/>
          <p:cNvPicPr>
            <a:picLocks noChangeAspect="1" noChangeArrowheads="1"/>
          </p:cNvPicPr>
          <p:nvPr/>
        </p:nvPicPr>
        <p:blipFill>
          <a:blip r:embed="rId3"/>
          <a:srcRect/>
          <a:stretch>
            <a:fillRect/>
          </a:stretch>
        </p:blipFill>
        <p:spPr bwMode="auto">
          <a:xfrm>
            <a:off x="1393825" y="3225800"/>
            <a:ext cx="6762750" cy="3048000"/>
          </a:xfrm>
          <a:prstGeom prst="rect">
            <a:avLst/>
          </a:prstGeom>
          <a:noFill/>
          <a:ln w="9525">
            <a:noFill/>
            <a:miter lim="800000"/>
            <a:headEnd/>
            <a:tailEnd/>
          </a:ln>
        </p:spPr>
      </p:pic>
      <p:sp>
        <p:nvSpPr>
          <p:cNvPr id="9" name="Isosceles Triangle 8">
            <a:hlinkClick r:id="rId4" action="ppaction://hlinksldjump" tooltip="Synchronous Motor"/>
          </p:cNvPr>
          <p:cNvSpPr/>
          <p:nvPr/>
        </p:nvSpPr>
        <p:spPr>
          <a:xfrm>
            <a:off x="4078288" y="60658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17"/>
          <p:cNvSpPr>
            <a:spLocks noGrp="1"/>
          </p:cNvSpPr>
          <p:nvPr>
            <p:ph type="sldNum" sz="quarter" idx="12"/>
          </p:nvPr>
        </p:nvSpPr>
        <p:spPr/>
        <p:txBody>
          <a:bodyPr/>
          <a:lstStyle/>
          <a:p>
            <a:pPr>
              <a:defRPr/>
            </a:pPr>
            <a:fld id="{10D21762-2F6C-436F-921B-E5EA0FB0BC1A}" type="slidenum">
              <a:rPr lang="en-US"/>
              <a:pPr>
                <a:defRPr/>
              </a:pPr>
              <a:t>5</a:t>
            </a:fld>
            <a:endParaRPr lang="en-US"/>
          </a:p>
        </p:txBody>
      </p:sp>
      <p:sp>
        <p:nvSpPr>
          <p:cNvPr id="47106" name="Text Box 3"/>
          <p:cNvSpPr txBox="1">
            <a:spLocks noChangeArrowheads="1"/>
          </p:cNvSpPr>
          <p:nvPr/>
        </p:nvSpPr>
        <p:spPr bwMode="auto">
          <a:xfrm>
            <a:off x="188913" y="1617663"/>
            <a:ext cx="8737600" cy="2400300"/>
          </a:xfrm>
          <a:prstGeom prst="rect">
            <a:avLst/>
          </a:prstGeom>
          <a:noFill/>
          <a:ln w="9525">
            <a:noFill/>
            <a:miter lim="800000"/>
            <a:headEnd/>
            <a:tailEnd/>
          </a:ln>
        </p:spPr>
        <p:txBody>
          <a:bodyPr>
            <a:spAutoFit/>
          </a:bodyPr>
          <a:lstStyle/>
          <a:p>
            <a:pPr>
              <a:spcBef>
                <a:spcPct val="50000"/>
              </a:spcBef>
            </a:pPr>
            <a:r>
              <a:rPr lang="en-US" sz="2000">
                <a:solidFill>
                  <a:srgbClr val="0000FF"/>
                </a:solidFill>
              </a:rPr>
              <a:t>An increase in the load will cause the rotor to lag the stator field but still maintain synchronous speed. Increase in load has increased the torque component, but the field strength has decreased due to the increase in length of the air gap between the rotor and the stator.</a:t>
            </a:r>
          </a:p>
          <a:p>
            <a:pPr>
              <a:spcBef>
                <a:spcPct val="50000"/>
              </a:spcBef>
            </a:pPr>
            <a:r>
              <a:rPr lang="en-US" sz="2000">
                <a:solidFill>
                  <a:srgbClr val="0000FF"/>
                </a:solidFill>
              </a:rPr>
              <a:t>If the synchronous motor is overloaded it pulls out of synchronism and comes to rest. The minimum amount of torque which causes this is called the “ pull out torque”. </a:t>
            </a:r>
          </a:p>
        </p:txBody>
      </p:sp>
      <p:sp>
        <p:nvSpPr>
          <p:cNvPr id="47107" name="Rectangle 10"/>
          <p:cNvSpPr>
            <a:spLocks noChangeArrowheads="1"/>
          </p:cNvSpPr>
          <p:nvPr/>
        </p:nvSpPr>
        <p:spPr bwMode="auto">
          <a:xfrm>
            <a:off x="8142288" y="4064000"/>
            <a:ext cx="420687" cy="2598738"/>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7108" name="Rectangle 11"/>
          <p:cNvSpPr>
            <a:spLocks noChangeArrowheads="1"/>
          </p:cNvSpPr>
          <p:nvPr/>
        </p:nvSpPr>
        <p:spPr bwMode="auto">
          <a:xfrm>
            <a:off x="1524000" y="5153025"/>
            <a:ext cx="130175" cy="231775"/>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47109" name="Picture 8"/>
          <p:cNvPicPr>
            <a:picLocks noChangeAspect="1" noChangeArrowheads="1"/>
          </p:cNvPicPr>
          <p:nvPr/>
        </p:nvPicPr>
        <p:blipFill>
          <a:blip r:embed="rId4"/>
          <a:srcRect/>
          <a:stretch>
            <a:fillRect/>
          </a:stretch>
        </p:blipFill>
        <p:spPr bwMode="auto">
          <a:xfrm>
            <a:off x="1149350" y="3862388"/>
            <a:ext cx="6381750" cy="2676525"/>
          </a:xfrm>
          <a:prstGeom prst="rect">
            <a:avLst/>
          </a:prstGeom>
          <a:noFill/>
          <a:ln w="9525">
            <a:noFill/>
            <a:miter lim="800000"/>
            <a:headEnd/>
            <a:tailEnd/>
          </a:ln>
        </p:spPr>
      </p:pic>
      <p:sp>
        <p:nvSpPr>
          <p:cNvPr id="47110" name="TextBox 8"/>
          <p:cNvSpPr txBox="1">
            <a:spLocks noChangeArrowheads="1"/>
          </p:cNvSpPr>
          <p:nvPr/>
        </p:nvSpPr>
        <p:spPr bwMode="auto">
          <a:xfrm>
            <a:off x="347663" y="5051425"/>
            <a:ext cx="1235075" cy="922338"/>
          </a:xfrm>
          <a:prstGeom prst="rect">
            <a:avLst/>
          </a:prstGeom>
          <a:noFill/>
          <a:ln w="9525">
            <a:noFill/>
            <a:miter lim="800000"/>
            <a:headEnd/>
            <a:tailEnd/>
          </a:ln>
        </p:spPr>
        <p:txBody>
          <a:bodyPr>
            <a:spAutoFit/>
          </a:bodyPr>
          <a:lstStyle/>
          <a:p>
            <a:r>
              <a:rPr lang="en-US">
                <a:solidFill>
                  <a:schemeClr val="accent1"/>
                </a:solidFill>
              </a:rPr>
              <a:t>Lightly loaded motor</a:t>
            </a:r>
          </a:p>
        </p:txBody>
      </p:sp>
      <p:sp>
        <p:nvSpPr>
          <p:cNvPr id="47111" name="TextBox 9"/>
          <p:cNvSpPr txBox="1">
            <a:spLocks noChangeArrowheads="1"/>
          </p:cNvSpPr>
          <p:nvPr/>
        </p:nvSpPr>
        <p:spPr bwMode="auto">
          <a:xfrm>
            <a:off x="7205663" y="5203825"/>
            <a:ext cx="1233487" cy="922338"/>
          </a:xfrm>
          <a:prstGeom prst="rect">
            <a:avLst/>
          </a:prstGeom>
          <a:noFill/>
          <a:ln w="9525">
            <a:noFill/>
            <a:miter lim="800000"/>
            <a:headEnd/>
            <a:tailEnd/>
          </a:ln>
        </p:spPr>
        <p:txBody>
          <a:bodyPr>
            <a:spAutoFit/>
          </a:bodyPr>
          <a:lstStyle/>
          <a:p>
            <a:r>
              <a:rPr lang="en-US">
                <a:solidFill>
                  <a:schemeClr val="accent1"/>
                </a:solidFill>
              </a:rPr>
              <a:t>Heavily loaded motor</a:t>
            </a:r>
          </a:p>
        </p:txBody>
      </p:sp>
      <p:sp>
        <p:nvSpPr>
          <p:cNvPr id="47112" name="Title 10"/>
          <p:cNvSpPr>
            <a:spLocks noGrp="1"/>
          </p:cNvSpPr>
          <p:nvPr>
            <p:ph type="title"/>
          </p:nvPr>
        </p:nvSpPr>
        <p:spPr>
          <a:xfrm>
            <a:off x="500063" y="196850"/>
            <a:ext cx="8229600" cy="1143000"/>
          </a:xfrm>
        </p:spPr>
        <p:txBody>
          <a:bodyPr/>
          <a:lstStyle/>
          <a:p>
            <a:pPr algn="ctr" eaLnBrk="1" hangingPunct="1"/>
            <a:r>
              <a:rPr lang="en-US" sz="4000" smtClean="0">
                <a:solidFill>
                  <a:schemeClr val="tx1"/>
                </a:solidFill>
              </a:rPr>
              <a:t>Changing The Load</a:t>
            </a:r>
          </a:p>
        </p:txBody>
      </p:sp>
      <p:sp>
        <p:nvSpPr>
          <p:cNvPr id="14" name="Isosceles Triangle 13">
            <a:hlinkClick r:id="rId5" action="ppaction://hlinksldjump" tooltip="Synchronous Motor"/>
          </p:cNvPr>
          <p:cNvSpPr/>
          <p:nvPr/>
        </p:nvSpPr>
        <p:spPr>
          <a:xfrm>
            <a:off x="4078288" y="6153150"/>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3" name="arrow.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4E92B851-FE4E-414B-BF8D-B854210B6FD8}" type="slidenum">
              <a:rPr lang="en-US"/>
              <a:pPr>
                <a:defRPr/>
              </a:pPr>
              <a:t>6</a:t>
            </a:fld>
            <a:endParaRPr lang="en-US"/>
          </a:p>
        </p:txBody>
      </p:sp>
      <p:sp>
        <p:nvSpPr>
          <p:cNvPr id="48130" name="Title 5"/>
          <p:cNvSpPr>
            <a:spLocks noGrp="1"/>
          </p:cNvSpPr>
          <p:nvPr>
            <p:ph type="title"/>
          </p:nvPr>
        </p:nvSpPr>
        <p:spPr/>
        <p:txBody>
          <a:bodyPr/>
          <a:lstStyle/>
          <a:p>
            <a:pPr algn="ctr" eaLnBrk="1" hangingPunct="1"/>
            <a:r>
              <a:rPr lang="en-US" sz="5400" smtClean="0"/>
              <a:t>Starting Torque</a:t>
            </a:r>
            <a:endParaRPr lang="en-US" smtClean="0"/>
          </a:p>
        </p:txBody>
      </p:sp>
      <p:sp>
        <p:nvSpPr>
          <p:cNvPr id="48131" name="Content Placeholder 4"/>
          <p:cNvSpPr>
            <a:spLocks noGrp="1"/>
          </p:cNvSpPr>
          <p:nvPr>
            <p:ph idx="1"/>
          </p:nvPr>
        </p:nvSpPr>
        <p:spPr/>
        <p:txBody>
          <a:bodyPr/>
          <a:lstStyle/>
          <a:p>
            <a:pPr eaLnBrk="1" hangingPunct="1"/>
            <a:r>
              <a:rPr lang="en-US" sz="2800" smtClean="0"/>
              <a:t>It cannot be started from a standstill by applying ac to the stator. When ac is applied to the stator a high speed RMF appears around the stator. This RMF rushes past the rotor poles so quickly that the rotor  is unable to get started. It is attracted first in one direction and then in the other and hence no starting torque. </a:t>
            </a:r>
            <a:endParaRPr lang="en-US" smtClean="0"/>
          </a:p>
        </p:txBody>
      </p:sp>
      <p:sp>
        <p:nvSpPr>
          <p:cNvPr id="8" name="Isosceles Triangle 7">
            <a:hlinkClick r:id="rId3" action="ppaction://hlinksldjump" tooltip="Synchronous Motor"/>
          </p:cNvPr>
          <p:cNvSpPr/>
          <p:nvPr/>
        </p:nvSpPr>
        <p:spPr>
          <a:xfrm>
            <a:off x="4078288" y="60658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A211B50A-3414-4C9B-8CB9-6BFDC54D5F3B}" type="slidenum">
              <a:rPr lang="en-US"/>
              <a:pPr>
                <a:defRPr/>
              </a:pPr>
              <a:t>7</a:t>
            </a:fld>
            <a:endParaRPr lang="en-US"/>
          </a:p>
        </p:txBody>
      </p:sp>
      <p:sp>
        <p:nvSpPr>
          <p:cNvPr id="49154" name="Title 1"/>
          <p:cNvSpPr>
            <a:spLocks noGrp="1"/>
          </p:cNvSpPr>
          <p:nvPr>
            <p:ph type="title"/>
          </p:nvPr>
        </p:nvSpPr>
        <p:spPr/>
        <p:txBody>
          <a:bodyPr/>
          <a:lstStyle/>
          <a:p>
            <a:pPr algn="ctr" eaLnBrk="1" hangingPunct="1"/>
            <a:r>
              <a:rPr lang="en-US" sz="4000" smtClean="0"/>
              <a:t>Improvement of starting torque </a:t>
            </a:r>
          </a:p>
        </p:txBody>
      </p:sp>
      <p:sp>
        <p:nvSpPr>
          <p:cNvPr id="49155" name="Content Placeholder 2"/>
          <p:cNvSpPr>
            <a:spLocks noGrp="1"/>
          </p:cNvSpPr>
          <p:nvPr>
            <p:ph idx="1"/>
          </p:nvPr>
        </p:nvSpPr>
        <p:spPr/>
        <p:txBody>
          <a:bodyPr/>
          <a:lstStyle/>
          <a:p>
            <a:pPr eaLnBrk="1" hangingPunct="1"/>
            <a:r>
              <a:rPr lang="en-US" smtClean="0"/>
              <a:t>It is started by using a squirrel cage within a rotor construction and therefore starts as an induction motor.</a:t>
            </a:r>
          </a:p>
          <a:p>
            <a:pPr eaLnBrk="1" hangingPunct="1"/>
            <a:r>
              <a:rPr lang="en-US" smtClean="0"/>
              <a:t>At synchronous speed the squirrel cage has no part to play.</a:t>
            </a:r>
          </a:p>
          <a:p>
            <a:pPr eaLnBrk="1" hangingPunct="1">
              <a:buFont typeface="Wingdings 2" pitchFamily="18" charset="2"/>
              <a:buNone/>
            </a:pPr>
            <a:endParaRPr lang="en-US" smtClean="0"/>
          </a:p>
        </p:txBody>
      </p:sp>
      <p:sp>
        <p:nvSpPr>
          <p:cNvPr id="5" name="Isosceles Triangle 4">
            <a:hlinkClick r:id="rId3" action="ppaction://hlinksldjump" tooltip="Synchronous Motor"/>
          </p:cNvPr>
          <p:cNvSpPr/>
          <p:nvPr/>
        </p:nvSpPr>
        <p:spPr>
          <a:xfrm>
            <a:off x="4078288" y="60658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01379B4E-3F51-4DC0-9370-41E8243CB86D}" type="slidenum">
              <a:rPr lang="en-US"/>
              <a:pPr>
                <a:defRPr/>
              </a:pPr>
              <a:t>8</a:t>
            </a:fld>
            <a:endParaRPr lang="en-US"/>
          </a:p>
        </p:txBody>
      </p:sp>
      <p:pic>
        <p:nvPicPr>
          <p:cNvPr id="50178" name="Picture 2" descr="17f0017"/>
          <p:cNvPicPr>
            <a:picLocks noChangeAspect="1" noChangeArrowheads="1"/>
          </p:cNvPicPr>
          <p:nvPr/>
        </p:nvPicPr>
        <p:blipFill>
          <a:blip r:embed="rId3"/>
          <a:srcRect/>
          <a:stretch>
            <a:fillRect/>
          </a:stretch>
        </p:blipFill>
        <p:spPr bwMode="auto">
          <a:xfrm>
            <a:off x="458788" y="1700213"/>
            <a:ext cx="7467600" cy="4271962"/>
          </a:xfrm>
          <a:prstGeom prst="rect">
            <a:avLst/>
          </a:prstGeom>
          <a:noFill/>
          <a:ln w="9525">
            <a:noFill/>
            <a:miter lim="800000"/>
            <a:headEnd/>
            <a:tailEnd/>
          </a:ln>
        </p:spPr>
      </p:pic>
      <p:sp>
        <p:nvSpPr>
          <p:cNvPr id="50179" name="Rectangle 5"/>
          <p:cNvSpPr>
            <a:spLocks noChangeArrowheads="1"/>
          </p:cNvSpPr>
          <p:nvPr/>
        </p:nvSpPr>
        <p:spPr bwMode="auto">
          <a:xfrm>
            <a:off x="914400" y="5065713"/>
            <a:ext cx="1233488" cy="274637"/>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50180" name="Title 5"/>
          <p:cNvSpPr>
            <a:spLocks noGrp="1"/>
          </p:cNvSpPr>
          <p:nvPr>
            <p:ph type="title"/>
          </p:nvPr>
        </p:nvSpPr>
        <p:spPr>
          <a:xfrm>
            <a:off x="442913" y="487363"/>
            <a:ext cx="8229600" cy="1143000"/>
          </a:xfrm>
        </p:spPr>
        <p:txBody>
          <a:bodyPr/>
          <a:lstStyle/>
          <a:p>
            <a:pPr eaLnBrk="1" hangingPunct="1"/>
            <a:r>
              <a:rPr lang="en-US" sz="4000" smtClean="0">
                <a:solidFill>
                  <a:schemeClr val="tx1"/>
                </a:solidFill>
              </a:rPr>
              <a:t>Synchronous Machine Construction</a:t>
            </a:r>
          </a:p>
        </p:txBody>
      </p:sp>
      <p:sp>
        <p:nvSpPr>
          <p:cNvPr id="9" name="Isosceles Triangle 8">
            <a:hlinkClick r:id="rId4" action="ppaction://hlinksldjump" tooltip="Synchronous Motor"/>
          </p:cNvPr>
          <p:cNvSpPr/>
          <p:nvPr/>
        </p:nvSpPr>
        <p:spPr>
          <a:xfrm>
            <a:off x="4078288" y="6065838"/>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CC0B952-34BD-4466-8E1E-8EAFBFF3387C}" type="slidenum">
              <a:rPr lang="en-US"/>
              <a:pPr>
                <a:defRPr/>
              </a:pPr>
              <a:t>9</a:t>
            </a:fld>
            <a:endParaRPr lang="en-US"/>
          </a:p>
        </p:txBody>
      </p:sp>
      <p:pic>
        <p:nvPicPr>
          <p:cNvPr id="54274" name="Picture 2" descr="17f0026"/>
          <p:cNvPicPr>
            <a:picLocks noChangeAspect="1" noChangeArrowheads="1"/>
          </p:cNvPicPr>
          <p:nvPr/>
        </p:nvPicPr>
        <p:blipFill>
          <a:blip r:embed="rId3"/>
          <a:srcRect/>
          <a:stretch>
            <a:fillRect/>
          </a:stretch>
        </p:blipFill>
        <p:spPr bwMode="auto">
          <a:xfrm>
            <a:off x="1825625" y="2692400"/>
            <a:ext cx="5200650" cy="3448050"/>
          </a:xfrm>
          <a:prstGeom prst="rect">
            <a:avLst/>
          </a:prstGeom>
          <a:noFill/>
          <a:ln w="9525">
            <a:noFill/>
            <a:miter lim="800000"/>
            <a:headEnd/>
            <a:tailEnd/>
          </a:ln>
        </p:spPr>
      </p:pic>
      <p:sp>
        <p:nvSpPr>
          <p:cNvPr id="54275" name="Rectangle 4"/>
          <p:cNvSpPr>
            <a:spLocks noChangeArrowheads="1"/>
          </p:cNvSpPr>
          <p:nvPr/>
        </p:nvSpPr>
        <p:spPr bwMode="auto">
          <a:xfrm>
            <a:off x="1871663" y="4818063"/>
            <a:ext cx="1190625" cy="34925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54276" name="Rectangle 5"/>
          <p:cNvSpPr>
            <a:spLocks noChangeArrowheads="1"/>
          </p:cNvSpPr>
          <p:nvPr/>
        </p:nvSpPr>
        <p:spPr bwMode="auto">
          <a:xfrm>
            <a:off x="8316913" y="6299200"/>
            <a:ext cx="304800" cy="188913"/>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6" name="Rectangle 5"/>
          <p:cNvSpPr/>
          <p:nvPr/>
        </p:nvSpPr>
        <p:spPr>
          <a:xfrm>
            <a:off x="1857375" y="5588000"/>
            <a:ext cx="973138" cy="50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78" name="Title 6"/>
          <p:cNvSpPr>
            <a:spLocks noGrp="1"/>
          </p:cNvSpPr>
          <p:nvPr>
            <p:ph type="title"/>
          </p:nvPr>
        </p:nvSpPr>
        <p:spPr/>
        <p:txBody>
          <a:bodyPr/>
          <a:lstStyle/>
          <a:p>
            <a:pPr algn="ctr" eaLnBrk="1" hangingPunct="1"/>
            <a:r>
              <a:rPr lang="en-US" sz="5400" smtClean="0">
                <a:solidFill>
                  <a:schemeClr val="accent1"/>
                </a:solidFill>
              </a:rPr>
              <a:t>Torque versus Speed   </a:t>
            </a:r>
          </a:p>
        </p:txBody>
      </p:sp>
      <p:sp>
        <p:nvSpPr>
          <p:cNvPr id="10" name="Isosceles Triangle 9">
            <a:hlinkClick r:id="rId4" action="ppaction://hlinksldjump" tooltip="Synchronous Motor"/>
          </p:cNvPr>
          <p:cNvSpPr/>
          <p:nvPr/>
        </p:nvSpPr>
        <p:spPr>
          <a:xfrm>
            <a:off x="4078288" y="6153150"/>
            <a:ext cx="566737" cy="450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dirty="0"/>
          </a:p>
        </p:txBody>
      </p:sp>
    </p:spTree>
  </p:cSld>
  <p:clrMapOvr>
    <a:masterClrMapping/>
  </p:clrMapOvr>
  <p:transition spd="med">
    <p:fade/>
    <p:sndAc>
      <p:stSnd>
        <p:snd r:embed="rId2" name="arrow.wav" builtIn="1"/>
      </p:stSnd>
    </p:sndAc>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3443605</TotalTime>
  <Words>380</Words>
  <Application>Microsoft PowerPoint</Application>
  <PresentationFormat>On-screen Show (4:3)</PresentationFormat>
  <Paragraphs>61</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Times New Roman</vt:lpstr>
      <vt:lpstr>Arial</vt:lpstr>
      <vt:lpstr>Calibri</vt:lpstr>
      <vt:lpstr>Constantia</vt:lpstr>
      <vt:lpstr>Wingdings 2</vt:lpstr>
      <vt:lpstr>Symbol</vt:lpstr>
      <vt:lpstr>Comic Sans MS</vt:lpstr>
      <vt:lpstr>default</vt:lpstr>
      <vt:lpstr>Flow</vt:lpstr>
      <vt:lpstr>Motor</vt:lpstr>
      <vt:lpstr>Synchronous Motor</vt:lpstr>
      <vt:lpstr>Synchronous Motor- Intro</vt:lpstr>
      <vt:lpstr>Synchronous Motor-Principle</vt:lpstr>
      <vt:lpstr>Changing The Load</vt:lpstr>
      <vt:lpstr>Starting Torque</vt:lpstr>
      <vt:lpstr>Improvement of starting torque </vt:lpstr>
      <vt:lpstr>Synchronous Machine Construction</vt:lpstr>
      <vt:lpstr>Torque versus Speed   </vt:lpstr>
      <vt:lpstr>Summary</vt:lpstr>
      <vt:lpstr>Maintenance Practices-A.C. Motors</vt:lpstr>
    </vt:vector>
  </TitlesOfParts>
  <Company>University of Victoria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 Nandi</dc:creator>
  <cp:lastModifiedBy>acer</cp:lastModifiedBy>
  <cp:revision>690</cp:revision>
  <dcterms:created xsi:type="dcterms:W3CDTF">2001-11-27T00:29:25Z</dcterms:created>
  <dcterms:modified xsi:type="dcterms:W3CDTF">2012-10-31T13:58:50Z</dcterms:modified>
</cp:coreProperties>
</file>