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 id="258" r:id="rId3"/>
    <p:sldId id="259" r:id="rId4"/>
    <p:sldId id="260" r:id="rId5"/>
    <p:sldId id="261" r:id="rId6"/>
    <p:sldId id="262" r:id="rId7"/>
    <p:sldId id="263" r:id="rId8"/>
    <p:sldId id="264" r:id="rId9"/>
    <p:sldId id="265" r:id="rId10"/>
    <p:sldId id="275" r:id="rId11"/>
    <p:sldId id="285" r:id="rId12"/>
    <p:sldId id="286" r:id="rId13"/>
    <p:sldId id="290" r:id="rId14"/>
    <p:sldId id="288" r:id="rId15"/>
    <p:sldId id="289" r:id="rId16"/>
    <p:sldId id="291" r:id="rId17"/>
    <p:sldId id="292" r:id="rId18"/>
    <p:sldId id="276" r:id="rId19"/>
    <p:sldId id="279" r:id="rId20"/>
    <p:sldId id="278" r:id="rId21"/>
    <p:sldId id="280" r:id="rId22"/>
    <p:sldId id="281" r:id="rId23"/>
    <p:sldId id="293" r:id="rId24"/>
    <p:sldId id="294" r:id="rId25"/>
    <p:sldId id="295" r:id="rId26"/>
    <p:sldId id="296" r:id="rId27"/>
    <p:sldId id="297" r:id="rId28"/>
    <p:sldId id="298" r:id="rId29"/>
    <p:sldId id="299" r:id="rId30"/>
    <p:sldId id="300" r:id="rId31"/>
    <p:sldId id="301" r:id="rId32"/>
    <p:sldId id="302" r:id="rId33"/>
    <p:sldId id="303" r:id="rId34"/>
    <p:sldId id="304" r:id="rId35"/>
    <p:sldId id="305"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34" autoAdjust="0"/>
    <p:restoredTop sz="94624" autoAdjust="0"/>
  </p:normalViewPr>
  <p:slideViewPr>
    <p:cSldViewPr>
      <p:cViewPr varScale="1">
        <p:scale>
          <a:sx n="69" d="100"/>
          <a:sy n="69" d="100"/>
        </p:scale>
        <p:origin x="-1410" y="-102"/>
      </p:cViewPr>
      <p:guideLst>
        <p:guide orient="horz" pos="2160"/>
        <p:guide pos="2880"/>
      </p:guideLst>
    </p:cSldViewPr>
  </p:slideViewPr>
  <p:outlineViewPr>
    <p:cViewPr>
      <p:scale>
        <a:sx n="33" d="100"/>
        <a:sy n="33" d="100"/>
      </p:scale>
      <p:origin x="0" y="67416"/>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7/9/2023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7/9/2023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7/9/2023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7/9/2023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7/9/2023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7/9/2023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09600"/>
            <a:ext cx="8686800" cy="5791200"/>
          </a:xfrm>
        </p:spPr>
        <p:txBody>
          <a:bodyPr>
            <a:normAutofit fontScale="90000"/>
          </a:bodyPr>
          <a:lstStyle/>
          <a:p>
            <a:r>
              <a:rPr lang="en-US" sz="4400" b="1" dirty="0" smtClean="0"/>
              <a:t/>
            </a:r>
            <a:br>
              <a:rPr lang="en-US" sz="4400" b="1" dirty="0" smtClean="0"/>
            </a:br>
            <a:r>
              <a:rPr lang="en-US" sz="4400" b="1" dirty="0" smtClean="0">
                <a:latin typeface="Aharoni" pitchFamily="2" charset="-79"/>
                <a:cs typeface="Aharoni" pitchFamily="2" charset="-79"/>
              </a:rPr>
              <a:t>UNIT-I</a:t>
            </a:r>
            <a:br>
              <a:rPr lang="en-US" sz="4400" b="1" dirty="0" smtClean="0">
                <a:latin typeface="Aharoni" pitchFamily="2" charset="-79"/>
                <a:cs typeface="Aharoni" pitchFamily="2" charset="-79"/>
              </a:rPr>
            </a:br>
            <a:r>
              <a:rPr lang="en-US" sz="4000" b="1" dirty="0" smtClean="0">
                <a:latin typeface="Aharoni" pitchFamily="2" charset="-79"/>
                <a:cs typeface="Aharoni" pitchFamily="2" charset="-79"/>
              </a:rPr>
              <a:t>INTRODUCTION TO MICROBIOLOGY</a:t>
            </a:r>
            <a:r>
              <a:rPr lang="en-US" sz="4400" b="1" dirty="0" smtClean="0">
                <a:latin typeface="Aharoni" pitchFamily="2" charset="-79"/>
                <a:cs typeface="Aharoni" pitchFamily="2" charset="-79"/>
              </a:rPr>
              <a:t/>
            </a:r>
            <a:br>
              <a:rPr lang="en-US" sz="4400" b="1" dirty="0" smtClean="0">
                <a:latin typeface="Aharoni" pitchFamily="2" charset="-79"/>
                <a:cs typeface="Aharoni" pitchFamily="2" charset="-79"/>
              </a:rPr>
            </a:br>
            <a:r>
              <a:rPr lang="en-US" sz="4400" b="1" dirty="0" smtClean="0">
                <a:latin typeface="Aharoni" pitchFamily="2" charset="-79"/>
                <a:cs typeface="Aharoni" pitchFamily="2" charset="-79"/>
              </a:rPr>
              <a:t/>
            </a:r>
            <a:br>
              <a:rPr lang="en-US" sz="4400" b="1" dirty="0" smtClean="0">
                <a:latin typeface="Aharoni" pitchFamily="2" charset="-79"/>
                <a:cs typeface="Aharoni" pitchFamily="2" charset="-79"/>
              </a:rPr>
            </a:br>
            <a:r>
              <a:rPr lang="en-US" sz="4400" b="1" dirty="0" smtClean="0">
                <a:latin typeface="Aharoni" pitchFamily="2" charset="-79"/>
                <a:cs typeface="Aharoni" pitchFamily="2" charset="-79"/>
              </a:rPr>
              <a:t/>
            </a:r>
            <a:br>
              <a:rPr lang="en-US" sz="4400" b="1" dirty="0" smtClean="0">
                <a:latin typeface="Aharoni" pitchFamily="2" charset="-79"/>
                <a:cs typeface="Aharoni" pitchFamily="2" charset="-79"/>
              </a:rPr>
            </a:br>
            <a:r>
              <a:rPr lang="en-US" sz="4400" b="1" dirty="0" smtClean="0">
                <a:latin typeface="Aharoni" pitchFamily="2" charset="-79"/>
                <a:cs typeface="Aharoni" pitchFamily="2" charset="-79"/>
              </a:rPr>
              <a:t/>
            </a:r>
            <a:br>
              <a:rPr lang="en-US" sz="4400" b="1" dirty="0" smtClean="0">
                <a:latin typeface="Aharoni" pitchFamily="2" charset="-79"/>
                <a:cs typeface="Aharoni" pitchFamily="2" charset="-79"/>
              </a:rPr>
            </a:br>
            <a:r>
              <a:rPr lang="en-US" b="1" dirty="0">
                <a:latin typeface="Aharoni" pitchFamily="2" charset="-79"/>
                <a:cs typeface="Aharoni" pitchFamily="2" charset="-79"/>
              </a:rPr>
              <a:t/>
            </a:r>
            <a:br>
              <a:rPr lang="en-US" b="1" dirty="0">
                <a:latin typeface="Aharoni" pitchFamily="2" charset="-79"/>
                <a:cs typeface="Aharoni" pitchFamily="2" charset="-79"/>
              </a:rPr>
            </a:br>
            <a:r>
              <a:rPr lang="en-US" sz="2800" b="1" dirty="0" smtClean="0">
                <a:latin typeface="Aharoni" pitchFamily="2" charset="-79"/>
                <a:cs typeface="Aharoni" pitchFamily="2" charset="-79"/>
              </a:rPr>
              <a:t>RASMITA JENA</a:t>
            </a:r>
            <a:br>
              <a:rPr lang="en-US" sz="2800" b="1" dirty="0" smtClean="0">
                <a:latin typeface="Aharoni" pitchFamily="2" charset="-79"/>
                <a:cs typeface="Aharoni" pitchFamily="2" charset="-79"/>
              </a:rPr>
            </a:br>
            <a:r>
              <a:rPr lang="en-US" sz="2800" b="1" dirty="0" smtClean="0">
                <a:latin typeface="Aharoni" pitchFamily="2" charset="-79"/>
                <a:cs typeface="Aharoni" pitchFamily="2" charset="-79"/>
              </a:rPr>
              <a:t>ASSISTANT PROFESSOR</a:t>
            </a:r>
            <a:br>
              <a:rPr lang="en-US" sz="2800" b="1" dirty="0" smtClean="0">
                <a:latin typeface="Aharoni" pitchFamily="2" charset="-79"/>
                <a:cs typeface="Aharoni" pitchFamily="2" charset="-79"/>
              </a:rPr>
            </a:br>
            <a:r>
              <a:rPr lang="en-US" sz="2800" b="1" dirty="0" err="1" smtClean="0">
                <a:latin typeface="Aharoni" pitchFamily="2" charset="-79"/>
                <a:cs typeface="Aharoni" pitchFamily="2" charset="-79"/>
              </a:rPr>
              <a:t>SoPLS</a:t>
            </a:r>
            <a:r>
              <a:rPr lang="en-US" sz="2800" b="1" dirty="0" smtClean="0">
                <a:latin typeface="Aharoni" pitchFamily="2" charset="-79"/>
                <a:cs typeface="Aharoni" pitchFamily="2" charset="-79"/>
              </a:rPr>
              <a:t>, CUTM, BBSR</a:t>
            </a:r>
            <a:r>
              <a:rPr lang="en-US" sz="6000" b="1" dirty="0" smtClean="0"/>
              <a:t/>
            </a:r>
            <a:br>
              <a:rPr lang="en-US" sz="6000" b="1" dirty="0" smtClean="0"/>
            </a:br>
            <a:endParaRPr lang="en-US" sz="6000" b="1" dirty="0"/>
          </a:p>
        </p:txBody>
      </p:sp>
      <p:pic>
        <p:nvPicPr>
          <p:cNvPr id="4" name="Picture 2"/>
          <p:cNvPicPr>
            <a:picLocks noChangeAspect="1" noChangeArrowheads="1"/>
          </p:cNvPicPr>
          <p:nvPr/>
        </p:nvPicPr>
        <p:blipFill>
          <a:blip r:embed="rId2" cstate="print"/>
          <a:srcRect/>
          <a:stretch>
            <a:fillRect/>
          </a:stretch>
        </p:blipFill>
        <p:spPr bwMode="auto">
          <a:xfrm>
            <a:off x="3657599" y="2514600"/>
            <a:ext cx="1741511" cy="1905000"/>
          </a:xfrm>
          <a:prstGeom prst="rect">
            <a:avLst/>
          </a:prstGeom>
          <a:noFill/>
          <a:ln w="9525">
            <a:noFill/>
            <a:miter lim="800000"/>
            <a:headEnd/>
            <a:tailEnd/>
          </a:ln>
          <a:effec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8438"/>
            <a:ext cx="8229600" cy="563562"/>
          </a:xfrm>
        </p:spPr>
        <p:txBody>
          <a:bodyPr>
            <a:normAutofit fontScale="90000"/>
          </a:bodyPr>
          <a:lstStyle/>
          <a:p>
            <a:r>
              <a:rPr lang="en-US" sz="4000" b="1" dirty="0"/>
              <a:t>BRANCHES</a:t>
            </a:r>
            <a:r>
              <a:rPr lang="en-US" b="1" dirty="0"/>
              <a:t> OF MICROBIOLOGY</a:t>
            </a:r>
            <a:endParaRPr lang="en-US" dirty="0"/>
          </a:p>
        </p:txBody>
      </p:sp>
      <p:sp>
        <p:nvSpPr>
          <p:cNvPr id="3" name="Content Placeholder 2"/>
          <p:cNvSpPr>
            <a:spLocks noGrp="1"/>
          </p:cNvSpPr>
          <p:nvPr>
            <p:ph idx="1"/>
          </p:nvPr>
        </p:nvSpPr>
        <p:spPr>
          <a:xfrm>
            <a:off x="228600" y="990600"/>
            <a:ext cx="8686800" cy="5638800"/>
          </a:xfrm>
        </p:spPr>
        <p:txBody>
          <a:bodyPr>
            <a:normAutofit fontScale="92500"/>
          </a:bodyPr>
          <a:lstStyle/>
          <a:p>
            <a:pPr algn="just">
              <a:lnSpc>
                <a:spcPct val="150000"/>
              </a:lnSpc>
            </a:pPr>
            <a:r>
              <a:rPr lang="en-US" dirty="0"/>
              <a:t>With the accumulation of knowledge about various aspects of microbes since the last </a:t>
            </a:r>
            <a:r>
              <a:rPr lang="en-US" dirty="0" smtClean="0"/>
              <a:t>century and </a:t>
            </a:r>
            <a:r>
              <a:rPr lang="en-US" dirty="0"/>
              <a:t>has spread in to various branches. Thus the various aspects of microbiology study can </a:t>
            </a:r>
            <a:r>
              <a:rPr lang="en-US" dirty="0" smtClean="0"/>
              <a:t>be divided </a:t>
            </a:r>
            <a:r>
              <a:rPr lang="en-US" dirty="0"/>
              <a:t>basically in to following branches</a:t>
            </a:r>
            <a:r>
              <a:rPr lang="en-US" dirty="0" smtClean="0"/>
              <a:t>.</a:t>
            </a:r>
          </a:p>
          <a:p>
            <a:pPr algn="just">
              <a:lnSpc>
                <a:spcPct val="150000"/>
              </a:lnSpc>
            </a:pPr>
            <a:r>
              <a:rPr lang="en-US" dirty="0" smtClean="0"/>
              <a:t>Pure </a:t>
            </a:r>
            <a:r>
              <a:rPr lang="en-US" dirty="0"/>
              <a:t>and applied microbiology as well as taxonomy are classified as branches of microbiology</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86800" cy="6400800"/>
          </a:xfrm>
        </p:spPr>
        <p:txBody>
          <a:bodyPr>
            <a:noAutofit/>
          </a:bodyPr>
          <a:lstStyle/>
          <a:p>
            <a:pPr algn="just">
              <a:lnSpc>
                <a:spcPct val="170000"/>
              </a:lnSpc>
            </a:pPr>
            <a:r>
              <a:rPr lang="en-US" sz="2800" b="1" dirty="0" smtClean="0"/>
              <a:t>Bacteriology:</a:t>
            </a:r>
            <a:r>
              <a:rPr lang="en-US" sz="2800" dirty="0" smtClean="0"/>
              <a:t> Microbiology </a:t>
            </a:r>
            <a:r>
              <a:rPr lang="en-US" sz="2800" dirty="0"/>
              <a:t>deals with the study of bacteria, which is known as bacteriology. There are also several specializations within this field such as marine bacteriology, agricultural bacteriology, sanitary bacteriology, industrial bacteriology, and systematic bacteriology. In this area of microbiology, we focus on aspects such as types of bacteria and their characteristics, diseases, and applications, etc</a:t>
            </a:r>
            <a:r>
              <a:rPr lang="en-US" sz="2800" dirty="0" smtClean="0"/>
              <a:t>.</a:t>
            </a:r>
            <a:endParaRPr lang="en-US" sz="28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81000"/>
            <a:ext cx="8382000" cy="6096000"/>
          </a:xfrm>
        </p:spPr>
        <p:txBody>
          <a:bodyPr>
            <a:normAutofit fontScale="85000" lnSpcReduction="20000"/>
          </a:bodyPr>
          <a:lstStyle/>
          <a:p>
            <a:pPr algn="just">
              <a:lnSpc>
                <a:spcPct val="150000"/>
              </a:lnSpc>
            </a:pPr>
            <a:r>
              <a:rPr lang="en-US" b="1" dirty="0" smtClean="0"/>
              <a:t>Mycology:</a:t>
            </a:r>
            <a:r>
              <a:rPr lang="en-US" dirty="0" smtClean="0"/>
              <a:t> The field of mycology deals with eukaryotic organisms such as fungi, as opposed to bacteriology, which studies prokaryotic organisms. Fungi (mold and yeast) can be found in a wide variety of environments and can be beneficial or harmful, depending on the type. In mycology, the focus is on the characteristics and characteristics of these organisms (e.g., their taxonomy, etc.) which have in turn made the use of these organisms possible in a variety of industries such as breweries, food, and medicine. A mycologist is someone who specializes in mycology.</a:t>
            </a:r>
          </a:p>
          <a:p>
            <a:pPr algn="just">
              <a:lnSpc>
                <a:spcPct val="150000"/>
              </a:lnSpc>
            </a:pP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457200"/>
            <a:ext cx="8458200" cy="5867400"/>
          </a:xfrm>
        </p:spPr>
        <p:txBody>
          <a:bodyPr>
            <a:normAutofit fontScale="70000" lnSpcReduction="20000"/>
          </a:bodyPr>
          <a:lstStyle/>
          <a:p>
            <a:pPr algn="just">
              <a:lnSpc>
                <a:spcPct val="170000"/>
              </a:lnSpc>
            </a:pPr>
            <a:endParaRPr lang="en-US" dirty="0"/>
          </a:p>
          <a:p>
            <a:pPr algn="just">
              <a:lnSpc>
                <a:spcPct val="170000"/>
              </a:lnSpc>
            </a:pPr>
            <a:r>
              <a:rPr lang="en-US" b="1" dirty="0" err="1" smtClean="0"/>
              <a:t>Protozoology</a:t>
            </a:r>
            <a:r>
              <a:rPr lang="en-US" b="1" dirty="0" smtClean="0"/>
              <a:t>: </a:t>
            </a:r>
            <a:r>
              <a:rPr lang="en-US" dirty="0"/>
              <a:t>A branch of microbiology based on taxonomy; </a:t>
            </a:r>
            <a:r>
              <a:rPr lang="en-US" dirty="0" err="1"/>
              <a:t>protozoology</a:t>
            </a:r>
            <a:r>
              <a:rPr lang="en-US" dirty="0"/>
              <a:t> is a relatively new branch of the field. The study of protozoa falls under this subfield. This refers to a group of eukaryotic organisms that includes amoeboid, ciliates, </a:t>
            </a:r>
            <a:r>
              <a:rPr lang="en-US" dirty="0" err="1"/>
              <a:t>sporozoans</a:t>
            </a:r>
            <a:r>
              <a:rPr lang="en-US" dirty="0"/>
              <a:t>, and flagellates, as well as fungi. The fact that many of these organisms have been correlated with disease in animals and humans has led </a:t>
            </a:r>
            <a:r>
              <a:rPr lang="en-US" dirty="0" err="1"/>
              <a:t>protozoologists</a:t>
            </a:r>
            <a:r>
              <a:rPr lang="en-US" dirty="0"/>
              <a:t> to examine not only their taxonomy and morphology, but also their medicinal significance. In addition to malaria and sleeping sickness, protozoa can also cause amoebic dysentery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382000" cy="6096000"/>
          </a:xfrm>
        </p:spPr>
        <p:txBody>
          <a:bodyPr>
            <a:normAutofit fontScale="55000" lnSpcReduction="20000"/>
          </a:bodyPr>
          <a:lstStyle/>
          <a:p>
            <a:pPr algn="just">
              <a:lnSpc>
                <a:spcPct val="170000"/>
              </a:lnSpc>
            </a:pPr>
            <a:r>
              <a:rPr lang="en-US" b="1" dirty="0" err="1" smtClean="0"/>
              <a:t>Phycology</a:t>
            </a:r>
            <a:r>
              <a:rPr lang="en-US" b="1" dirty="0" smtClean="0"/>
              <a:t>:</a:t>
            </a:r>
            <a:r>
              <a:rPr lang="en-US" dirty="0" smtClean="0"/>
              <a:t> </a:t>
            </a:r>
            <a:r>
              <a:rPr lang="en-US" dirty="0"/>
              <a:t>A branch of microbiology that deals with </a:t>
            </a:r>
            <a:r>
              <a:rPr lang="en-US" dirty="0" err="1"/>
              <a:t>multicellular</a:t>
            </a:r>
            <a:r>
              <a:rPr lang="en-US" dirty="0"/>
              <a:t> organisms is </a:t>
            </a:r>
            <a:r>
              <a:rPr lang="en-US" dirty="0" err="1"/>
              <a:t>phycology</a:t>
            </a:r>
            <a:r>
              <a:rPr lang="en-US" dirty="0"/>
              <a:t>, like mycology. </a:t>
            </a:r>
            <a:r>
              <a:rPr lang="en-US" dirty="0" err="1"/>
              <a:t>Phycology</a:t>
            </a:r>
            <a:r>
              <a:rPr lang="en-US" dirty="0"/>
              <a:t>, however, deals with the study of algae that occur in a variety of environments as opposed to mycology. While some algae are small microorganisms found in the ocean, others grow into large plants commonly found in the aquatic environment. The production of oxygen makes algae important in microbiology, in addition to being part of the food chain. </a:t>
            </a:r>
            <a:r>
              <a:rPr lang="en-US" dirty="0" err="1"/>
              <a:t>Phycologists</a:t>
            </a:r>
            <a:r>
              <a:rPr lang="en-US" dirty="0"/>
              <a:t> (e.g., Carl Adolph </a:t>
            </a:r>
            <a:r>
              <a:rPr lang="en-US" dirty="0" err="1"/>
              <a:t>Agardh</a:t>
            </a:r>
            <a:r>
              <a:rPr lang="en-US" dirty="0"/>
              <a:t>) study </a:t>
            </a:r>
            <a:r>
              <a:rPr lang="en-US" dirty="0" err="1"/>
              <a:t>phycology</a:t>
            </a:r>
            <a:r>
              <a:rPr lang="en-US" dirty="0"/>
              <a:t>.</a:t>
            </a:r>
          </a:p>
          <a:p>
            <a:pPr algn="just">
              <a:lnSpc>
                <a:spcPct val="170000"/>
              </a:lnSpc>
            </a:pPr>
            <a:r>
              <a:rPr lang="en-US" b="1" dirty="0" err="1" smtClean="0"/>
              <a:t>Parasitology</a:t>
            </a:r>
            <a:r>
              <a:rPr lang="en-US" b="1" dirty="0" smtClean="0"/>
              <a:t>:  </a:t>
            </a:r>
            <a:r>
              <a:rPr lang="en-US" dirty="0"/>
              <a:t>A </a:t>
            </a:r>
            <a:r>
              <a:rPr lang="en-US" dirty="0" err="1"/>
              <a:t>parasitologist</a:t>
            </a:r>
            <a:r>
              <a:rPr lang="en-US" dirty="0"/>
              <a:t> studies parasites as a branch of microbiology. The principal focus of </a:t>
            </a:r>
            <a:r>
              <a:rPr lang="en-US" dirty="0" err="1"/>
              <a:t>parasitology</a:t>
            </a:r>
            <a:r>
              <a:rPr lang="en-US" dirty="0"/>
              <a:t> is on organisms of three types, namely protozoa, </a:t>
            </a:r>
            <a:r>
              <a:rPr lang="en-US" dirty="0" err="1"/>
              <a:t>helminths</a:t>
            </a:r>
            <a:r>
              <a:rPr lang="en-US" dirty="0"/>
              <a:t> (worms), and arthropods. </a:t>
            </a:r>
            <a:r>
              <a:rPr lang="en-US" dirty="0" err="1"/>
              <a:t>Parasitology</a:t>
            </a:r>
            <a:r>
              <a:rPr lang="en-US" dirty="0"/>
              <a:t> focuses on diseases-causing organisms (e.g., parasites and vectors), and has thus been heavily influenced by other disciplines, such as immunology and biochemistry. In </a:t>
            </a:r>
            <a:r>
              <a:rPr lang="en-US" dirty="0" err="1"/>
              <a:t>parasitology</a:t>
            </a:r>
            <a:r>
              <a:rPr lang="en-US" dirty="0"/>
              <a:t>, unicellular organisms as well as </a:t>
            </a:r>
            <a:r>
              <a:rPr lang="en-US" dirty="0" err="1"/>
              <a:t>multicellular</a:t>
            </a:r>
            <a:r>
              <a:rPr lang="en-US" dirty="0"/>
              <a:t> organisms are studied. </a:t>
            </a:r>
            <a:r>
              <a:rPr lang="en-US" dirty="0" err="1"/>
              <a:t>Parasitologists</a:t>
            </a:r>
            <a:r>
              <a:rPr lang="en-US" dirty="0"/>
              <a:t> are known for their study of parasites.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04800"/>
            <a:ext cx="8534400" cy="6248400"/>
          </a:xfrm>
        </p:spPr>
        <p:txBody>
          <a:bodyPr>
            <a:normAutofit fontScale="92500" lnSpcReduction="20000"/>
          </a:bodyPr>
          <a:lstStyle/>
          <a:p>
            <a:pPr algn="just">
              <a:lnSpc>
                <a:spcPct val="150000"/>
              </a:lnSpc>
            </a:pPr>
            <a:r>
              <a:rPr lang="en-US" b="1" dirty="0" smtClean="0"/>
              <a:t>Immunology: </a:t>
            </a:r>
            <a:r>
              <a:rPr lang="en-US" dirty="0" smtClean="0"/>
              <a:t>It is </a:t>
            </a:r>
            <a:r>
              <a:rPr lang="en-US" dirty="0"/>
              <a:t>the study of the immune system as a sub-discipline of biology. Study of this subject has been important since the 18th Century, when the aim was to boost the body's immunity to prevent illness. While there are many types of diseases caused by various organisms and foreign substances, autoimmunity may also be a cause of disease. By studying the body's relationship with pathogens, scientists have become adept at eradicating diseases that had once plagued society.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8534400" cy="6400800"/>
          </a:xfrm>
        </p:spPr>
        <p:txBody>
          <a:bodyPr>
            <a:normAutofit fontScale="70000" lnSpcReduction="20000"/>
          </a:bodyPr>
          <a:lstStyle/>
          <a:p>
            <a:pPr algn="just">
              <a:lnSpc>
                <a:spcPct val="160000"/>
              </a:lnSpc>
            </a:pPr>
            <a:r>
              <a:rPr lang="en-US" b="1" dirty="0" smtClean="0"/>
              <a:t>Agriculture </a:t>
            </a:r>
            <a:r>
              <a:rPr lang="en-US" b="1" dirty="0"/>
              <a:t>microbiology </a:t>
            </a:r>
            <a:r>
              <a:rPr lang="en-US" dirty="0"/>
              <a:t>- The study of agricultural microbiology encompasses the process of soil nutrient cycling by microbes, the degradation of organic wastes by microbes, and soil fertility enhancement by microbes associated with plants</a:t>
            </a:r>
            <a:r>
              <a:rPr lang="en-US" dirty="0" smtClean="0"/>
              <a:t>.</a:t>
            </a:r>
          </a:p>
          <a:p>
            <a:pPr algn="just">
              <a:lnSpc>
                <a:spcPct val="160000"/>
              </a:lnSpc>
            </a:pPr>
            <a:r>
              <a:rPr lang="en-US" b="1" dirty="0" smtClean="0"/>
              <a:t>Industrial </a:t>
            </a:r>
            <a:r>
              <a:rPr lang="en-US" b="1" dirty="0"/>
              <a:t>microbiology </a:t>
            </a:r>
            <a:r>
              <a:rPr lang="en-US" dirty="0"/>
              <a:t>- Industry Microbiology deals with the use of microbes to create antibiotics, enzymes, alcoholic beverages, fermentation products, and other </a:t>
            </a:r>
            <a:r>
              <a:rPr lang="en-US" dirty="0" smtClean="0"/>
              <a:t>product.</a:t>
            </a:r>
          </a:p>
          <a:p>
            <a:pPr algn="just">
              <a:lnSpc>
                <a:spcPct val="160000"/>
              </a:lnSpc>
            </a:pPr>
            <a:r>
              <a:rPr lang="en-US" b="1" dirty="0" smtClean="0"/>
              <a:t>Aero </a:t>
            </a:r>
            <a:r>
              <a:rPr lang="en-US" b="1" dirty="0"/>
              <a:t>microbiology </a:t>
            </a:r>
            <a:r>
              <a:rPr lang="en-US" dirty="0"/>
              <a:t>- Aero-microbiology is the study of the microorganisms present in the air, their abundance, and whether they are beneficial </a:t>
            </a:r>
            <a:r>
              <a:rPr lang="en-US" dirty="0" smtClean="0"/>
              <a:t> or harmful.</a:t>
            </a:r>
          </a:p>
          <a:p>
            <a:pPr algn="just">
              <a:lnSpc>
                <a:spcPct val="160000"/>
              </a:lnSpc>
            </a:pPr>
            <a:r>
              <a:rPr lang="en-US" b="1" dirty="0" smtClean="0"/>
              <a:t>Food </a:t>
            </a:r>
            <a:r>
              <a:rPr lang="en-US" b="1" dirty="0"/>
              <a:t>microbiology </a:t>
            </a:r>
            <a:r>
              <a:rPr lang="en-US" dirty="0"/>
              <a:t>- There are many microbes that are involved with food spoilage, food borne diseases, and the preparation of commercial foods using microbes</a:t>
            </a:r>
            <a:r>
              <a:rPr lang="en-US" dirty="0" smtClean="0"/>
              <a:t>.</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534400" cy="6400800"/>
          </a:xfrm>
        </p:spPr>
        <p:txBody>
          <a:bodyPr>
            <a:noAutofit/>
          </a:bodyPr>
          <a:lstStyle/>
          <a:p>
            <a:pPr algn="just">
              <a:lnSpc>
                <a:spcPct val="160000"/>
              </a:lnSpc>
            </a:pPr>
            <a:r>
              <a:rPr lang="en-US" sz="2400" b="1" dirty="0" err="1" smtClean="0"/>
              <a:t>Exo</a:t>
            </a:r>
            <a:r>
              <a:rPr lang="en-US" sz="2400" b="1" dirty="0" smtClean="0"/>
              <a:t>-microbiology</a:t>
            </a:r>
            <a:r>
              <a:rPr lang="en-US" sz="2400" dirty="0" smtClean="0"/>
              <a:t> - Life in outer space is the focus of </a:t>
            </a:r>
            <a:r>
              <a:rPr lang="en-US" sz="2400" dirty="0" err="1" smtClean="0"/>
              <a:t>exo</a:t>
            </a:r>
            <a:r>
              <a:rPr lang="en-US" sz="2400" dirty="0" smtClean="0"/>
              <a:t>-microbiology.</a:t>
            </a:r>
          </a:p>
          <a:p>
            <a:pPr algn="just">
              <a:lnSpc>
                <a:spcPct val="160000"/>
              </a:lnSpc>
            </a:pPr>
            <a:r>
              <a:rPr lang="en-US" sz="2400" b="1" dirty="0" smtClean="0"/>
              <a:t>Aquatic microbiology </a:t>
            </a:r>
            <a:r>
              <a:rPr lang="en-US" sz="2400" dirty="0" smtClean="0"/>
              <a:t>- Microbes in aquatic ecosystems purify water and degrade wastes through biological degradation.</a:t>
            </a:r>
          </a:p>
          <a:p>
            <a:pPr algn="just">
              <a:lnSpc>
                <a:spcPct val="160000"/>
              </a:lnSpc>
            </a:pPr>
            <a:r>
              <a:rPr lang="en-US" sz="2400" b="1" dirty="0" smtClean="0"/>
              <a:t>Medical microbiology </a:t>
            </a:r>
            <a:r>
              <a:rPr lang="en-US" sz="2400" dirty="0" smtClean="0"/>
              <a:t>- In medical microbiology, we study microbes capable of causing disease, what we can do to diagnose and prevent diseases, and how to design drugs.</a:t>
            </a:r>
          </a:p>
          <a:p>
            <a:pPr algn="just">
              <a:lnSpc>
                <a:spcPct val="160000"/>
              </a:lnSpc>
            </a:pPr>
            <a:r>
              <a:rPr lang="en-US" sz="2400" b="1" dirty="0" smtClean="0"/>
              <a:t>Geochemical microbiology </a:t>
            </a:r>
            <a:r>
              <a:rPr lang="en-US" sz="2400" dirty="0" smtClean="0"/>
              <a:t>- Geological Microbiology analyzes microbial life as it occurs in coal formation sites, oil fields, gas fields, and other geochemical settings.</a:t>
            </a:r>
            <a:endParaRPr lang="en-US" sz="24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52400"/>
            <a:ext cx="8610600" cy="6553200"/>
          </a:xfrm>
        </p:spPr>
        <p:txBody>
          <a:bodyPr>
            <a:noAutofit/>
          </a:bodyPr>
          <a:lstStyle/>
          <a:p>
            <a:pPr algn="just">
              <a:lnSpc>
                <a:spcPct val="170000"/>
              </a:lnSpc>
              <a:buNone/>
            </a:pPr>
            <a:r>
              <a:rPr lang="en-US" sz="2250" b="1" dirty="0"/>
              <a:t>1. Industrial Microbiology</a:t>
            </a:r>
          </a:p>
          <a:p>
            <a:pPr algn="just">
              <a:lnSpc>
                <a:spcPct val="170000"/>
              </a:lnSpc>
            </a:pPr>
            <a:r>
              <a:rPr lang="en-US" sz="2250" dirty="0"/>
              <a:t>It deals with the exploitation of microbes for industrial production. Here the microbes can </a:t>
            </a:r>
            <a:r>
              <a:rPr lang="en-US" sz="2250" dirty="0" smtClean="0"/>
              <a:t>be considered </a:t>
            </a:r>
            <a:r>
              <a:rPr lang="en-US" sz="2250" dirty="0"/>
              <a:t>as mini chemical factories, as they are capable of converting some raw </a:t>
            </a:r>
            <a:r>
              <a:rPr lang="en-US" sz="2250" dirty="0" smtClean="0"/>
              <a:t>materials into </a:t>
            </a:r>
            <a:r>
              <a:rPr lang="en-US" sz="2250" dirty="0"/>
              <a:t>end products which have value for human use.</a:t>
            </a:r>
          </a:p>
          <a:p>
            <a:pPr algn="just">
              <a:lnSpc>
                <a:spcPct val="170000"/>
              </a:lnSpc>
            </a:pPr>
            <a:r>
              <a:rPr lang="en-US" sz="2250" dirty="0"/>
              <a:t>Microbes have been used to produce alcohols, antibiotics and organic acids, in </a:t>
            </a:r>
            <a:r>
              <a:rPr lang="en-US" sz="2250" dirty="0" smtClean="0"/>
              <a:t>industrial scale</a:t>
            </a:r>
            <a:r>
              <a:rPr lang="en-US" sz="2250" dirty="0"/>
              <a:t>. The study of fermentation by microorganisms has provided booster to </a:t>
            </a:r>
            <a:r>
              <a:rPr lang="en-US" sz="2250" dirty="0" smtClean="0"/>
              <a:t>beverage industry</a:t>
            </a:r>
            <a:r>
              <a:rPr lang="en-US" sz="2250" dirty="0"/>
              <a:t>.</a:t>
            </a:r>
          </a:p>
          <a:p>
            <a:pPr algn="just">
              <a:lnSpc>
                <a:spcPct val="170000"/>
              </a:lnSpc>
            </a:pPr>
            <a:r>
              <a:rPr lang="en-US" sz="2250" dirty="0"/>
              <a:t>Recently with great advances in recombinant DNA technologies, provided a better route </a:t>
            </a:r>
            <a:r>
              <a:rPr lang="en-US" sz="2250" dirty="0" smtClean="0"/>
              <a:t>to manipulate </a:t>
            </a:r>
            <a:r>
              <a:rPr lang="en-US" sz="2250" dirty="0"/>
              <a:t>microbes genetically to produce new products.</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8382000" cy="6248400"/>
          </a:xfrm>
        </p:spPr>
        <p:txBody>
          <a:bodyPr>
            <a:normAutofit fontScale="92500" lnSpcReduction="10000"/>
          </a:bodyPr>
          <a:lstStyle/>
          <a:p>
            <a:pPr algn="just">
              <a:lnSpc>
                <a:spcPct val="150000"/>
              </a:lnSpc>
              <a:buNone/>
            </a:pPr>
            <a:r>
              <a:rPr lang="en-US" b="1" dirty="0"/>
              <a:t>2. Diary Microbiology</a:t>
            </a:r>
          </a:p>
          <a:p>
            <a:pPr algn="just">
              <a:lnSpc>
                <a:spcPct val="150000"/>
              </a:lnSpc>
            </a:pPr>
            <a:r>
              <a:rPr lang="en-US" dirty="0"/>
              <a:t>It deals with the study of harmful and beneficial bacteria present in milk and milk products.</a:t>
            </a:r>
          </a:p>
          <a:p>
            <a:pPr algn="just">
              <a:lnSpc>
                <a:spcPct val="150000"/>
              </a:lnSpc>
            </a:pPr>
            <a:r>
              <a:rPr lang="en-US" dirty="0"/>
              <a:t>In diary microbiology the aspects like production of (yogurt) fermented milk products.</a:t>
            </a:r>
          </a:p>
          <a:p>
            <a:pPr algn="just">
              <a:lnSpc>
                <a:spcPct val="150000"/>
              </a:lnSpc>
            </a:pPr>
            <a:r>
              <a:rPr lang="en-US" dirty="0"/>
              <a:t>Pasteurization of milk and milk products can be studied. Many such fermented milk </a:t>
            </a:r>
            <a:r>
              <a:rPr lang="en-US" dirty="0" smtClean="0"/>
              <a:t>products are </a:t>
            </a:r>
            <a:r>
              <a:rPr lang="en-US" dirty="0"/>
              <a:t>used in treatment of dysentery and gastro enteritis.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248400"/>
          </a:xfrm>
        </p:spPr>
        <p:txBody>
          <a:bodyPr>
            <a:normAutofit fontScale="55000" lnSpcReduction="20000"/>
          </a:bodyPr>
          <a:lstStyle/>
          <a:p>
            <a:pPr>
              <a:lnSpc>
                <a:spcPct val="170000"/>
              </a:lnSpc>
              <a:buFont typeface="Arial" pitchFamily="34" charset="0"/>
              <a:buChar char="•"/>
            </a:pPr>
            <a:r>
              <a:rPr lang="en-US" dirty="0" smtClean="0"/>
              <a:t>Introduction</a:t>
            </a:r>
          </a:p>
          <a:p>
            <a:pPr>
              <a:lnSpc>
                <a:spcPct val="170000"/>
              </a:lnSpc>
              <a:buFont typeface="Arial" pitchFamily="34" charset="0"/>
              <a:buChar char="•"/>
            </a:pPr>
            <a:r>
              <a:rPr lang="en-US" dirty="0" smtClean="0"/>
              <a:t>History of microbiology</a:t>
            </a:r>
          </a:p>
          <a:p>
            <a:pPr>
              <a:lnSpc>
                <a:spcPct val="170000"/>
              </a:lnSpc>
              <a:buFont typeface="Arial" pitchFamily="34" charset="0"/>
              <a:buChar char="•"/>
            </a:pPr>
            <a:r>
              <a:rPr lang="en-US" dirty="0" smtClean="0"/>
              <a:t>Branches </a:t>
            </a:r>
          </a:p>
          <a:p>
            <a:pPr>
              <a:lnSpc>
                <a:spcPct val="170000"/>
              </a:lnSpc>
              <a:buFont typeface="Arial" pitchFamily="34" charset="0"/>
              <a:buChar char="•"/>
            </a:pPr>
            <a:r>
              <a:rPr lang="en-US" dirty="0" smtClean="0"/>
              <a:t>Scope and its importance</a:t>
            </a:r>
          </a:p>
          <a:p>
            <a:pPr>
              <a:lnSpc>
                <a:spcPct val="170000"/>
              </a:lnSpc>
              <a:buFont typeface="Arial" pitchFamily="34" charset="0"/>
              <a:buChar char="•"/>
            </a:pPr>
            <a:r>
              <a:rPr lang="en-US" dirty="0" smtClean="0"/>
              <a:t>Introduction to prokaryotes and eukaryotes</a:t>
            </a:r>
          </a:p>
          <a:p>
            <a:pPr algn="just">
              <a:lnSpc>
                <a:spcPct val="170000"/>
              </a:lnSpc>
            </a:pPr>
            <a:r>
              <a:rPr lang="en-US" dirty="0" smtClean="0"/>
              <a:t>Study of ultra-structure and morphological classification of bacteria.</a:t>
            </a:r>
          </a:p>
          <a:p>
            <a:pPr algn="just">
              <a:lnSpc>
                <a:spcPct val="170000"/>
              </a:lnSpc>
            </a:pPr>
            <a:r>
              <a:rPr lang="en-US" dirty="0" smtClean="0"/>
              <a:t>Nutritional requirements, raw materials used for culture media</a:t>
            </a:r>
          </a:p>
          <a:p>
            <a:pPr algn="just">
              <a:lnSpc>
                <a:spcPct val="170000"/>
              </a:lnSpc>
            </a:pPr>
            <a:r>
              <a:rPr lang="en-US" dirty="0" smtClean="0"/>
              <a:t>Physical parameters for growth, growth curve </a:t>
            </a:r>
          </a:p>
          <a:p>
            <a:pPr algn="just">
              <a:lnSpc>
                <a:spcPct val="170000"/>
              </a:lnSpc>
            </a:pPr>
            <a:r>
              <a:rPr lang="en-US" dirty="0" smtClean="0"/>
              <a:t>Isolation and preservation methods for  pure cultures </a:t>
            </a:r>
          </a:p>
          <a:p>
            <a:pPr algn="just">
              <a:lnSpc>
                <a:spcPct val="170000"/>
              </a:lnSpc>
            </a:pPr>
            <a:r>
              <a:rPr lang="en-US" dirty="0" smtClean="0"/>
              <a:t>Cultivation of anaerobes, quantitative measurement of bacterial growth (total &amp; viable count). </a:t>
            </a:r>
          </a:p>
          <a:p>
            <a:pPr algn="just">
              <a:lnSpc>
                <a:spcPct val="170000"/>
              </a:lnSpc>
            </a:pPr>
            <a:r>
              <a:rPr lang="en-US" dirty="0" smtClean="0"/>
              <a:t>Study of different types of phase </a:t>
            </a:r>
            <a:r>
              <a:rPr lang="en-US" dirty="0" err="1" smtClean="0"/>
              <a:t>constrast</a:t>
            </a:r>
            <a:r>
              <a:rPr lang="en-US" dirty="0" smtClean="0"/>
              <a:t> microscopy, dark field microscopy and electron microscopy.</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
            <a:ext cx="8534400" cy="6400800"/>
          </a:xfrm>
        </p:spPr>
        <p:txBody>
          <a:bodyPr>
            <a:noAutofit/>
          </a:bodyPr>
          <a:lstStyle/>
          <a:p>
            <a:pPr algn="just">
              <a:lnSpc>
                <a:spcPct val="170000"/>
              </a:lnSpc>
              <a:buNone/>
            </a:pPr>
            <a:r>
              <a:rPr lang="en-US" sz="2300" b="1" dirty="0"/>
              <a:t>3. Environmental Microbiology</a:t>
            </a:r>
          </a:p>
          <a:p>
            <a:pPr algn="just">
              <a:lnSpc>
                <a:spcPct val="170000"/>
              </a:lnSpc>
            </a:pPr>
            <a:r>
              <a:rPr lang="en-US" sz="2300" dirty="0"/>
              <a:t>It is one of the important branches of microbiology where the role of microbes in </a:t>
            </a:r>
            <a:r>
              <a:rPr lang="en-US" sz="2300" dirty="0" smtClean="0"/>
              <a:t>maintaining quality </a:t>
            </a:r>
            <a:r>
              <a:rPr lang="en-US" sz="2300" dirty="0"/>
              <a:t>of environment is studied. Since microbes are found in every environment the </a:t>
            </a:r>
            <a:r>
              <a:rPr lang="en-US" sz="2300" dirty="0" smtClean="0"/>
              <a:t>air, water</a:t>
            </a:r>
            <a:r>
              <a:rPr lang="en-US" sz="2300" dirty="0"/>
              <a:t>, soil and food, they influence the degradation and decay of natural </a:t>
            </a:r>
            <a:r>
              <a:rPr lang="en-US" sz="2300" dirty="0" smtClean="0"/>
              <a:t>wastes (bioremediation</a:t>
            </a:r>
            <a:r>
              <a:rPr lang="en-US" sz="2300" dirty="0"/>
              <a:t>) they also influence the energy flow in ecosystem.</a:t>
            </a:r>
          </a:p>
          <a:p>
            <a:pPr algn="just">
              <a:lnSpc>
                <a:spcPct val="170000"/>
              </a:lnSpc>
            </a:pPr>
            <a:r>
              <a:rPr lang="en-US" sz="2300" dirty="0"/>
              <a:t>The study also helps to understand freshwater and marine water and their microbes. </a:t>
            </a:r>
            <a:r>
              <a:rPr lang="en-US" sz="2300" dirty="0" smtClean="0"/>
              <a:t>Recently it </a:t>
            </a:r>
            <a:r>
              <a:rPr lang="en-US" sz="2300" dirty="0"/>
              <a:t>has been shown that some genetically modified microbes can help in cleaning oil spills </a:t>
            </a:r>
            <a:r>
              <a:rPr lang="en-US" sz="2300" dirty="0" smtClean="0"/>
              <a:t>and this </a:t>
            </a:r>
            <a:r>
              <a:rPr lang="en-US" sz="2300" dirty="0"/>
              <a:t>gives an added advantage to the study of environmental microbiology.</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76200"/>
            <a:ext cx="8610600" cy="6324600"/>
          </a:xfrm>
        </p:spPr>
        <p:txBody>
          <a:bodyPr>
            <a:noAutofit/>
          </a:bodyPr>
          <a:lstStyle/>
          <a:p>
            <a:pPr algn="just">
              <a:lnSpc>
                <a:spcPct val="170000"/>
              </a:lnSpc>
              <a:buNone/>
            </a:pPr>
            <a:r>
              <a:rPr lang="en-US" sz="1900" b="1" dirty="0"/>
              <a:t>4. Food Microbiology</a:t>
            </a:r>
          </a:p>
          <a:p>
            <a:pPr algn="just">
              <a:lnSpc>
                <a:spcPct val="170000"/>
              </a:lnSpc>
            </a:pPr>
            <a:r>
              <a:rPr lang="en-US" sz="1900" dirty="0"/>
              <a:t>It is concerned with study of role of microbes in food processing, food preservation </a:t>
            </a:r>
            <a:r>
              <a:rPr lang="en-US" sz="1900" dirty="0" smtClean="0"/>
              <a:t>and canning</a:t>
            </a:r>
            <a:r>
              <a:rPr lang="en-US" sz="1900" dirty="0"/>
              <a:t>. Extensive study of microbes in relation to food products lead to characterization </a:t>
            </a:r>
            <a:r>
              <a:rPr lang="en-US" sz="1900" dirty="0" smtClean="0"/>
              <a:t>of microbes</a:t>
            </a:r>
            <a:r>
              <a:rPr lang="en-US" sz="1900" dirty="0"/>
              <a:t>.</a:t>
            </a:r>
          </a:p>
          <a:p>
            <a:pPr algn="just">
              <a:lnSpc>
                <a:spcPct val="170000"/>
              </a:lnSpc>
            </a:pPr>
            <a:r>
              <a:rPr lang="en-US" sz="1900" dirty="0"/>
              <a:t>As a result new methods have developed and old methods have been improved. This </a:t>
            </a:r>
            <a:r>
              <a:rPr lang="en-US" sz="1900" dirty="0" smtClean="0"/>
              <a:t>branch also </a:t>
            </a:r>
            <a:r>
              <a:rPr lang="en-US" sz="1900" dirty="0"/>
              <a:t>provides a platform for the study of food borne microbial diseases and their control</a:t>
            </a:r>
            <a:r>
              <a:rPr lang="en-US" sz="1900" dirty="0" smtClean="0"/>
              <a:t>.</a:t>
            </a:r>
          </a:p>
          <a:p>
            <a:pPr algn="just">
              <a:lnSpc>
                <a:spcPct val="170000"/>
              </a:lnSpc>
              <a:buNone/>
            </a:pPr>
            <a:r>
              <a:rPr lang="en-US" sz="1900" b="1" dirty="0"/>
              <a:t>5. Agricultural Microbiology</a:t>
            </a:r>
          </a:p>
          <a:p>
            <a:pPr algn="just">
              <a:lnSpc>
                <a:spcPct val="170000"/>
              </a:lnSpc>
            </a:pPr>
            <a:r>
              <a:rPr lang="en-US" sz="1900" dirty="0"/>
              <a:t>In this branch, the role of microbial activity in plants and their surroundings is studied. </a:t>
            </a:r>
            <a:r>
              <a:rPr lang="en-US" sz="1900" dirty="0" smtClean="0"/>
              <a:t>Many microbes </a:t>
            </a:r>
            <a:r>
              <a:rPr lang="en-US" sz="1900" dirty="0"/>
              <a:t>like fungi, bacteria, and viruses cause many diseases in plants.</a:t>
            </a:r>
          </a:p>
          <a:p>
            <a:pPr algn="just">
              <a:lnSpc>
                <a:spcPct val="170000"/>
              </a:lnSpc>
            </a:pPr>
            <a:r>
              <a:rPr lang="en-US" sz="1900" dirty="0"/>
              <a:t>This branch is concerned with study of nitrogen fixation activity. Use of microbes as </a:t>
            </a:r>
            <a:r>
              <a:rPr lang="en-US" sz="1900" dirty="0" err="1" smtClean="0"/>
              <a:t>biofertilizers</a:t>
            </a:r>
            <a:r>
              <a:rPr lang="en-US" sz="1900" dirty="0" smtClean="0"/>
              <a:t>, use </a:t>
            </a:r>
            <a:r>
              <a:rPr lang="en-US" sz="1900" dirty="0"/>
              <a:t>of microbes as bio pesticides and many more aspects.</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76200"/>
            <a:ext cx="8839200" cy="6629400"/>
          </a:xfrm>
        </p:spPr>
        <p:txBody>
          <a:bodyPr>
            <a:noAutofit/>
          </a:bodyPr>
          <a:lstStyle/>
          <a:p>
            <a:pPr algn="just">
              <a:lnSpc>
                <a:spcPct val="170000"/>
              </a:lnSpc>
              <a:buNone/>
            </a:pPr>
            <a:r>
              <a:rPr lang="en-US" sz="1950" b="1" dirty="0"/>
              <a:t>6. Medical Microbiology</a:t>
            </a:r>
          </a:p>
          <a:p>
            <a:pPr algn="just">
              <a:lnSpc>
                <a:spcPct val="170000"/>
              </a:lnSpc>
            </a:pPr>
            <a:r>
              <a:rPr lang="en-US" sz="1950" dirty="0"/>
              <a:t>The study of pathogenic microbes, the etiology, their life cycle, physiology. </a:t>
            </a:r>
            <a:r>
              <a:rPr lang="en-US" sz="1950" dirty="0" smtClean="0"/>
              <a:t>Genetics, </a:t>
            </a:r>
            <a:r>
              <a:rPr lang="en-US" sz="1950" dirty="0" err="1" smtClean="0"/>
              <a:t>pathogenicity</a:t>
            </a:r>
            <a:r>
              <a:rPr lang="en-US" sz="1950" dirty="0" smtClean="0"/>
              <a:t> </a:t>
            </a:r>
            <a:r>
              <a:rPr lang="en-US" sz="1950" dirty="0"/>
              <a:t>and control are known as medical microbiology. The integral part of </a:t>
            </a:r>
            <a:r>
              <a:rPr lang="en-US" sz="1950" dirty="0" smtClean="0"/>
              <a:t>medical microbiology </a:t>
            </a:r>
            <a:r>
              <a:rPr lang="en-US" sz="1950" dirty="0"/>
              <a:t>is to understand how immune system of vertebrate protects themselves </a:t>
            </a:r>
            <a:r>
              <a:rPr lang="en-US" sz="1950" dirty="0" smtClean="0"/>
              <a:t>from pathogens </a:t>
            </a:r>
            <a:r>
              <a:rPr lang="en-US" sz="1950" dirty="0"/>
              <a:t>and shows response to the pathogen</a:t>
            </a:r>
            <a:r>
              <a:rPr lang="en-US" sz="1950" dirty="0" smtClean="0"/>
              <a:t>.</a:t>
            </a:r>
          </a:p>
          <a:p>
            <a:pPr algn="just">
              <a:lnSpc>
                <a:spcPct val="170000"/>
              </a:lnSpc>
            </a:pPr>
            <a:r>
              <a:rPr lang="en-US" sz="1950" dirty="0"/>
              <a:t>This branch primarily allows the study of morphological and cultural characteristic </a:t>
            </a:r>
            <a:r>
              <a:rPr lang="en-US" sz="1950" dirty="0" smtClean="0"/>
              <a:t>resistance nature </a:t>
            </a:r>
            <a:r>
              <a:rPr lang="en-US" sz="1950" dirty="0"/>
              <a:t>of microbes, their diagnosis, treatment and control of infectious diseases.</a:t>
            </a:r>
          </a:p>
          <a:p>
            <a:pPr algn="just">
              <a:lnSpc>
                <a:spcPct val="170000"/>
              </a:lnSpc>
              <a:buNone/>
            </a:pPr>
            <a:r>
              <a:rPr lang="en-US" sz="1950" b="1" dirty="0"/>
              <a:t>7. Air Microbiology</a:t>
            </a:r>
          </a:p>
          <a:p>
            <a:pPr algn="just">
              <a:lnSpc>
                <a:spcPct val="170000"/>
              </a:lnSpc>
            </a:pPr>
            <a:r>
              <a:rPr lang="en-US" sz="1950" dirty="0"/>
              <a:t>The branch covers the study of dispersal of pathogenic microbes through air, </a:t>
            </a:r>
            <a:r>
              <a:rPr lang="en-US" sz="1950" dirty="0" smtClean="0"/>
              <a:t>microbial population </a:t>
            </a:r>
            <a:r>
              <a:rPr lang="en-US" sz="1950" dirty="0"/>
              <a:t>in air and control of air borne microbes by chemical agents, radiations, </a:t>
            </a:r>
            <a:r>
              <a:rPr lang="en-US" sz="1950" dirty="0" smtClean="0"/>
              <a:t>filtration and </a:t>
            </a:r>
            <a:r>
              <a:rPr lang="en-US" sz="1950" dirty="0"/>
              <a:t>laminar air flow methods.</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76200"/>
            <a:ext cx="8839200" cy="6629400"/>
          </a:xfrm>
        </p:spPr>
        <p:txBody>
          <a:bodyPr>
            <a:noAutofit/>
          </a:bodyPr>
          <a:lstStyle/>
          <a:p>
            <a:pPr algn="just">
              <a:lnSpc>
                <a:spcPct val="170000"/>
              </a:lnSpc>
              <a:buNone/>
            </a:pPr>
            <a:r>
              <a:rPr lang="en-US" sz="1950" b="1" dirty="0"/>
              <a:t>6. Medical Microbiology</a:t>
            </a:r>
          </a:p>
          <a:p>
            <a:pPr algn="just">
              <a:lnSpc>
                <a:spcPct val="170000"/>
              </a:lnSpc>
            </a:pPr>
            <a:r>
              <a:rPr lang="en-US" sz="1950" dirty="0"/>
              <a:t>The study of pathogenic microbes, the etiology, their life cycle, physiology. </a:t>
            </a:r>
            <a:r>
              <a:rPr lang="en-US" sz="1950" dirty="0" smtClean="0"/>
              <a:t>Genetics, </a:t>
            </a:r>
            <a:r>
              <a:rPr lang="en-US" sz="1950" dirty="0" err="1" smtClean="0"/>
              <a:t>pathogenicity</a:t>
            </a:r>
            <a:r>
              <a:rPr lang="en-US" sz="1950" dirty="0" smtClean="0"/>
              <a:t> </a:t>
            </a:r>
            <a:r>
              <a:rPr lang="en-US" sz="1950" dirty="0"/>
              <a:t>and control are known as medical microbiology. The integral part of </a:t>
            </a:r>
            <a:r>
              <a:rPr lang="en-US" sz="1950" dirty="0" smtClean="0"/>
              <a:t>medical microbiology </a:t>
            </a:r>
            <a:r>
              <a:rPr lang="en-US" sz="1950" dirty="0"/>
              <a:t>is to understand how immune system of vertebrate protects themselves </a:t>
            </a:r>
            <a:r>
              <a:rPr lang="en-US" sz="1950" dirty="0" smtClean="0"/>
              <a:t>from pathogens </a:t>
            </a:r>
            <a:r>
              <a:rPr lang="en-US" sz="1950" dirty="0"/>
              <a:t>and shows response to the pathogen</a:t>
            </a:r>
            <a:r>
              <a:rPr lang="en-US" sz="1950" dirty="0" smtClean="0"/>
              <a:t>.</a:t>
            </a:r>
          </a:p>
          <a:p>
            <a:pPr algn="just">
              <a:lnSpc>
                <a:spcPct val="170000"/>
              </a:lnSpc>
            </a:pPr>
            <a:r>
              <a:rPr lang="en-US" sz="1950" dirty="0"/>
              <a:t>This branch primarily allows the study of morphological and cultural characteristic </a:t>
            </a:r>
            <a:r>
              <a:rPr lang="en-US" sz="1950" dirty="0" smtClean="0"/>
              <a:t>resistance nature </a:t>
            </a:r>
            <a:r>
              <a:rPr lang="en-US" sz="1950" dirty="0"/>
              <a:t>of microbes, their diagnosis, treatment and control of infectious diseases.</a:t>
            </a:r>
          </a:p>
          <a:p>
            <a:pPr algn="just">
              <a:lnSpc>
                <a:spcPct val="170000"/>
              </a:lnSpc>
              <a:buNone/>
            </a:pPr>
            <a:r>
              <a:rPr lang="en-US" sz="1950" b="1" dirty="0"/>
              <a:t>7. Air Microbiology</a:t>
            </a:r>
          </a:p>
          <a:p>
            <a:pPr algn="just">
              <a:lnSpc>
                <a:spcPct val="170000"/>
              </a:lnSpc>
            </a:pPr>
            <a:r>
              <a:rPr lang="en-US" sz="1950" dirty="0"/>
              <a:t>The branch covers the study of dispersal of pathogenic microbes through air, </a:t>
            </a:r>
            <a:r>
              <a:rPr lang="en-US" sz="1950" dirty="0" smtClean="0"/>
              <a:t>microbial population </a:t>
            </a:r>
            <a:r>
              <a:rPr lang="en-US" sz="1950" dirty="0"/>
              <a:t>in air and control of air borne microbes by chemical agents, radiations, </a:t>
            </a:r>
            <a:r>
              <a:rPr lang="en-US" sz="1950" dirty="0" smtClean="0"/>
              <a:t>filtration and </a:t>
            </a:r>
            <a:r>
              <a:rPr lang="en-US" sz="1950" dirty="0"/>
              <a:t>laminar air flow methods.</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8534400" cy="6172200"/>
          </a:xfrm>
        </p:spPr>
        <p:txBody>
          <a:bodyPr>
            <a:normAutofit fontScale="70000" lnSpcReduction="20000"/>
          </a:bodyPr>
          <a:lstStyle/>
          <a:p>
            <a:pPr algn="just">
              <a:lnSpc>
                <a:spcPct val="170000"/>
              </a:lnSpc>
              <a:buNone/>
            </a:pPr>
            <a:r>
              <a:rPr lang="en-US" b="1" dirty="0"/>
              <a:t>8. Aquatic Microbiology</a:t>
            </a:r>
          </a:p>
          <a:p>
            <a:pPr algn="just">
              <a:lnSpc>
                <a:spcPct val="170000"/>
              </a:lnSpc>
            </a:pPr>
            <a:r>
              <a:rPr lang="en-US" dirty="0"/>
              <a:t>It encompass the study of microbes present in fresh water, ocean water and estuarine. </a:t>
            </a:r>
            <a:r>
              <a:rPr lang="en-US" dirty="0" smtClean="0"/>
              <a:t>This branch </a:t>
            </a:r>
            <a:r>
              <a:rPr lang="en-US" dirty="0"/>
              <a:t>is of great significance that;</a:t>
            </a:r>
          </a:p>
          <a:p>
            <a:pPr algn="just">
              <a:lnSpc>
                <a:spcPct val="170000"/>
              </a:lnSpc>
            </a:pPr>
            <a:r>
              <a:rPr lang="en-US" dirty="0" smtClean="0"/>
              <a:t> </a:t>
            </a:r>
            <a:r>
              <a:rPr lang="en-US" dirty="0"/>
              <a:t>Many aquatic microbes are pathogenic to human </a:t>
            </a:r>
            <a:r>
              <a:rPr lang="en-US" dirty="0" smtClean="0"/>
              <a:t>beings:</a:t>
            </a:r>
          </a:p>
          <a:p>
            <a:pPr algn="just">
              <a:lnSpc>
                <a:spcPct val="170000"/>
              </a:lnSpc>
            </a:pPr>
            <a:r>
              <a:rPr lang="en-US" dirty="0" smtClean="0"/>
              <a:t>Most </a:t>
            </a:r>
            <a:r>
              <a:rPr lang="en-US" dirty="0"/>
              <a:t>of them are important in food chain in the </a:t>
            </a:r>
            <a:r>
              <a:rPr lang="en-US" dirty="0" smtClean="0"/>
              <a:t>ecosystem.</a:t>
            </a:r>
          </a:p>
          <a:p>
            <a:pPr algn="just">
              <a:lnSpc>
                <a:spcPct val="170000"/>
              </a:lnSpc>
            </a:pPr>
            <a:r>
              <a:rPr lang="en-US" dirty="0" smtClean="0"/>
              <a:t>They </a:t>
            </a:r>
            <a:r>
              <a:rPr lang="en-US" dirty="0"/>
              <a:t>take part in recycling </a:t>
            </a:r>
            <a:r>
              <a:rPr lang="en-US" dirty="0" smtClean="0"/>
              <a:t>processes.</a:t>
            </a:r>
          </a:p>
          <a:p>
            <a:pPr algn="just">
              <a:lnSpc>
                <a:spcPct val="170000"/>
              </a:lnSpc>
            </a:pPr>
            <a:r>
              <a:rPr lang="en-US" dirty="0" smtClean="0"/>
              <a:t>They </a:t>
            </a:r>
            <a:r>
              <a:rPr lang="en-US" dirty="0"/>
              <a:t>help in exploration of oils and minerals.</a:t>
            </a:r>
          </a:p>
          <a:p>
            <a:pPr algn="just">
              <a:lnSpc>
                <a:spcPct val="170000"/>
              </a:lnSpc>
              <a:buNone/>
            </a:pPr>
            <a:r>
              <a:rPr lang="en-US" b="1" dirty="0"/>
              <a:t>9. Immunology</a:t>
            </a:r>
          </a:p>
          <a:p>
            <a:pPr algn="just">
              <a:lnSpc>
                <a:spcPct val="170000"/>
              </a:lnSpc>
            </a:pPr>
            <a:r>
              <a:rPr lang="en-US" dirty="0" smtClean="0"/>
              <a:t>It </a:t>
            </a:r>
            <a:r>
              <a:rPr lang="en-US" dirty="0"/>
              <a:t>is one of the fastest growing areas that covers the practical health problems </a:t>
            </a:r>
            <a:r>
              <a:rPr lang="en-US" dirty="0" smtClean="0"/>
              <a:t>their nature </a:t>
            </a:r>
            <a:r>
              <a:rPr lang="en-US" dirty="0"/>
              <a:t>and treatments.</a:t>
            </a:r>
          </a:p>
          <a:p>
            <a:pPr algn="just">
              <a:lnSpc>
                <a:spcPct val="170000"/>
              </a:lnSpc>
            </a:pPr>
            <a:r>
              <a:rPr lang="en-US" dirty="0" smtClean="0"/>
              <a:t>It </a:t>
            </a:r>
            <a:r>
              <a:rPr lang="en-US" dirty="0"/>
              <a:t>is the study of immunity against invading microbes by a host.</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0"/>
            <a:ext cx="8839200" cy="6629400"/>
          </a:xfrm>
        </p:spPr>
        <p:txBody>
          <a:bodyPr>
            <a:noAutofit/>
          </a:bodyPr>
          <a:lstStyle/>
          <a:p>
            <a:pPr algn="just">
              <a:lnSpc>
                <a:spcPct val="120000"/>
              </a:lnSpc>
              <a:buNone/>
            </a:pPr>
            <a:r>
              <a:rPr lang="en-US" sz="2400" b="1" dirty="0"/>
              <a:t>10. Biotechnology</a:t>
            </a:r>
          </a:p>
          <a:p>
            <a:pPr algn="just">
              <a:lnSpc>
                <a:spcPct val="120000"/>
              </a:lnSpc>
            </a:pPr>
            <a:r>
              <a:rPr lang="en-US" sz="2400" dirty="0" smtClean="0"/>
              <a:t>It </a:t>
            </a:r>
            <a:r>
              <a:rPr lang="en-US" sz="2400" dirty="0"/>
              <a:t>is the most significant branch that deals with the application of </a:t>
            </a:r>
            <a:r>
              <a:rPr lang="en-US" sz="2400" dirty="0" smtClean="0"/>
              <a:t>biological techniques </a:t>
            </a:r>
            <a:r>
              <a:rPr lang="en-US" sz="2400" dirty="0"/>
              <a:t>for the benefit of mankind</a:t>
            </a:r>
            <a:r>
              <a:rPr lang="en-US" sz="2400" dirty="0" smtClean="0"/>
              <a:t>.</a:t>
            </a:r>
          </a:p>
          <a:p>
            <a:pPr algn="just">
              <a:lnSpc>
                <a:spcPct val="120000"/>
              </a:lnSpc>
            </a:pPr>
            <a:r>
              <a:rPr lang="en-US" sz="2400" dirty="0" smtClean="0"/>
              <a:t>It </a:t>
            </a:r>
            <a:r>
              <a:rPr lang="en-US" sz="2400" dirty="0"/>
              <a:t>encompasses the use of microbes for the production of drugs, fermented foods </a:t>
            </a:r>
            <a:r>
              <a:rPr lang="en-US" sz="2400" dirty="0" smtClean="0"/>
              <a:t>and treatment </a:t>
            </a:r>
            <a:r>
              <a:rPr lang="en-US" sz="2400" dirty="0"/>
              <a:t>of waste.</a:t>
            </a:r>
          </a:p>
          <a:p>
            <a:pPr algn="just">
              <a:lnSpc>
                <a:spcPct val="120000"/>
              </a:lnSpc>
            </a:pPr>
            <a:r>
              <a:rPr lang="en-US" sz="2400" dirty="0" smtClean="0"/>
              <a:t>It </a:t>
            </a:r>
            <a:r>
              <a:rPr lang="en-US" sz="2400" dirty="0"/>
              <a:t>also includes developing techniques for the more efficient production of </a:t>
            </a:r>
            <a:r>
              <a:rPr lang="en-US" sz="2400" dirty="0" smtClean="0"/>
              <a:t>specific compounds</a:t>
            </a:r>
            <a:r>
              <a:rPr lang="en-US" sz="2400" dirty="0"/>
              <a:t>.</a:t>
            </a:r>
          </a:p>
          <a:p>
            <a:pPr algn="just">
              <a:lnSpc>
                <a:spcPct val="120000"/>
              </a:lnSpc>
            </a:pPr>
            <a:r>
              <a:rPr lang="en-US" sz="2400" dirty="0" smtClean="0"/>
              <a:t>It </a:t>
            </a:r>
            <a:r>
              <a:rPr lang="en-US" sz="2400" dirty="0"/>
              <a:t>focuses on aspects such as nature of genetic material, regulation, development </a:t>
            </a:r>
            <a:r>
              <a:rPr lang="en-US" sz="2400" dirty="0" smtClean="0"/>
              <a:t>and function </a:t>
            </a:r>
            <a:r>
              <a:rPr lang="en-US" sz="2400" dirty="0"/>
              <a:t>of a cell, the method of production of new microbial cells by recombinant</a:t>
            </a:r>
          </a:p>
          <a:p>
            <a:pPr algn="just">
              <a:lnSpc>
                <a:spcPct val="120000"/>
              </a:lnSpc>
            </a:pPr>
            <a:r>
              <a:rPr lang="en-US" sz="2400" dirty="0"/>
              <a:t>DNA technology which are useful in industrial microbiology</a:t>
            </a:r>
            <a:r>
              <a:rPr lang="en-US" sz="2400" dirty="0" smtClean="0"/>
              <a:t>.</a:t>
            </a:r>
          </a:p>
          <a:p>
            <a:pPr algn="just">
              <a:lnSpc>
                <a:spcPct val="120000"/>
              </a:lnSpc>
              <a:buNone/>
            </a:pPr>
            <a:r>
              <a:rPr lang="en-US" sz="2400" b="1" dirty="0"/>
              <a:t>11. </a:t>
            </a:r>
            <a:r>
              <a:rPr lang="en-US" sz="2400" b="1" dirty="0" err="1"/>
              <a:t>Exo</a:t>
            </a:r>
            <a:r>
              <a:rPr lang="en-US" sz="2400" b="1" dirty="0"/>
              <a:t>-Microbiology</a:t>
            </a:r>
          </a:p>
          <a:p>
            <a:pPr algn="just">
              <a:lnSpc>
                <a:spcPct val="120000"/>
              </a:lnSpc>
            </a:pPr>
            <a:r>
              <a:rPr lang="en-US" sz="2400" dirty="0"/>
              <a:t>It is branch still in its infancy, it includes explore and the study of microbes in outer </a:t>
            </a:r>
            <a:r>
              <a:rPr lang="en-US" sz="2400" dirty="0" smtClean="0"/>
              <a:t>space and </a:t>
            </a:r>
            <a:r>
              <a:rPr lang="en-US" sz="2400" dirty="0"/>
              <a:t>other planets such as moon and mars.</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81000"/>
            <a:ext cx="8382000" cy="6248400"/>
          </a:xfrm>
        </p:spPr>
        <p:txBody>
          <a:bodyPr>
            <a:normAutofit fontScale="70000" lnSpcReduction="20000"/>
          </a:bodyPr>
          <a:lstStyle/>
          <a:p>
            <a:pPr algn="just">
              <a:lnSpc>
                <a:spcPct val="160000"/>
              </a:lnSpc>
              <a:buNone/>
            </a:pPr>
            <a:r>
              <a:rPr lang="en-US" b="1" dirty="0"/>
              <a:t>12. Geo-chemical Microbiology</a:t>
            </a:r>
          </a:p>
          <a:p>
            <a:pPr algn="just">
              <a:lnSpc>
                <a:spcPct val="160000"/>
              </a:lnSpc>
            </a:pPr>
            <a:r>
              <a:rPr lang="en-US" dirty="0"/>
              <a:t>Study of role of microbes in coal, gas and mineral formation. Exploration of oil, gas </a:t>
            </a:r>
            <a:r>
              <a:rPr lang="en-US" dirty="0" smtClean="0"/>
              <a:t>and minerals </a:t>
            </a:r>
            <a:r>
              <a:rPr lang="en-US" dirty="0"/>
              <a:t>is known as geochemical microbiology.</a:t>
            </a:r>
          </a:p>
          <a:p>
            <a:pPr algn="just">
              <a:lnSpc>
                <a:spcPct val="160000"/>
              </a:lnSpc>
            </a:pPr>
            <a:r>
              <a:rPr lang="en-US" dirty="0"/>
              <a:t>In addition to the above mentioned branches, the basic microbiology encompasses </a:t>
            </a:r>
            <a:r>
              <a:rPr lang="en-US" dirty="0" smtClean="0"/>
              <a:t>the following </a:t>
            </a:r>
            <a:r>
              <a:rPr lang="en-US" dirty="0"/>
              <a:t>branches that are concerned with the study of morphology, ecology, </a:t>
            </a:r>
            <a:r>
              <a:rPr lang="en-US" dirty="0" smtClean="0"/>
              <a:t>taxonomy, genetics </a:t>
            </a:r>
            <a:r>
              <a:rPr lang="en-US" dirty="0"/>
              <a:t>and physiology of specific groups of microbes.</a:t>
            </a:r>
          </a:p>
          <a:p>
            <a:pPr algn="just">
              <a:lnSpc>
                <a:spcPct val="120000"/>
              </a:lnSpc>
              <a:buNone/>
            </a:pPr>
            <a:r>
              <a:rPr lang="en-US" dirty="0"/>
              <a:t>1. </a:t>
            </a:r>
            <a:r>
              <a:rPr lang="en-US" b="1" dirty="0"/>
              <a:t>Bacteriology-</a:t>
            </a:r>
            <a:r>
              <a:rPr lang="en-US" dirty="0"/>
              <a:t>Study of bacteria</a:t>
            </a:r>
          </a:p>
          <a:p>
            <a:pPr algn="just">
              <a:lnSpc>
                <a:spcPct val="120000"/>
              </a:lnSpc>
              <a:buNone/>
            </a:pPr>
            <a:r>
              <a:rPr lang="en-US" dirty="0"/>
              <a:t>2. </a:t>
            </a:r>
            <a:r>
              <a:rPr lang="en-US" b="1" dirty="0" err="1"/>
              <a:t>Phycology</a:t>
            </a:r>
            <a:r>
              <a:rPr lang="en-US" b="1" dirty="0"/>
              <a:t>-</a:t>
            </a:r>
            <a:r>
              <a:rPr lang="en-US" dirty="0"/>
              <a:t> Study of algae</a:t>
            </a:r>
          </a:p>
          <a:p>
            <a:pPr algn="just">
              <a:lnSpc>
                <a:spcPct val="120000"/>
              </a:lnSpc>
              <a:buNone/>
            </a:pPr>
            <a:r>
              <a:rPr lang="en-US" dirty="0"/>
              <a:t>3. </a:t>
            </a:r>
            <a:r>
              <a:rPr lang="en-US" b="1" dirty="0"/>
              <a:t>Mycology -</a:t>
            </a:r>
            <a:r>
              <a:rPr lang="en-US" dirty="0"/>
              <a:t>Study of fungi, [molds and yeasts].</a:t>
            </a:r>
          </a:p>
          <a:p>
            <a:pPr algn="just">
              <a:lnSpc>
                <a:spcPct val="120000"/>
              </a:lnSpc>
              <a:buNone/>
            </a:pPr>
            <a:r>
              <a:rPr lang="en-US" dirty="0"/>
              <a:t>4. </a:t>
            </a:r>
            <a:r>
              <a:rPr lang="en-US" b="1" dirty="0"/>
              <a:t>Virology- </a:t>
            </a:r>
            <a:r>
              <a:rPr lang="en-US" dirty="0"/>
              <a:t>Study of viruses</a:t>
            </a:r>
          </a:p>
          <a:p>
            <a:pPr algn="just">
              <a:lnSpc>
                <a:spcPct val="120000"/>
              </a:lnSpc>
              <a:buNone/>
            </a:pPr>
            <a:r>
              <a:rPr lang="en-US" dirty="0"/>
              <a:t>5. </a:t>
            </a:r>
            <a:r>
              <a:rPr lang="en-US" b="1" dirty="0" err="1"/>
              <a:t>Protozoology</a:t>
            </a:r>
            <a:r>
              <a:rPr lang="en-US" b="1" dirty="0"/>
              <a:t>- </a:t>
            </a:r>
            <a:r>
              <a:rPr lang="en-US" dirty="0"/>
              <a:t>Study of protozoa</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563562"/>
          </a:xfrm>
        </p:spPr>
        <p:txBody>
          <a:bodyPr>
            <a:normAutofit fontScale="90000"/>
          </a:bodyPr>
          <a:lstStyle/>
          <a:p>
            <a:r>
              <a:rPr lang="en-US" b="1" dirty="0"/>
              <a:t>Scope of Microbiology</a:t>
            </a:r>
            <a:endParaRPr lang="en-US" dirty="0"/>
          </a:p>
        </p:txBody>
      </p:sp>
      <p:sp>
        <p:nvSpPr>
          <p:cNvPr id="3" name="Content Placeholder 2"/>
          <p:cNvSpPr>
            <a:spLocks noGrp="1"/>
          </p:cNvSpPr>
          <p:nvPr>
            <p:ph idx="1"/>
          </p:nvPr>
        </p:nvSpPr>
        <p:spPr>
          <a:xfrm>
            <a:off x="457200" y="762000"/>
            <a:ext cx="8229600" cy="5791200"/>
          </a:xfrm>
        </p:spPr>
        <p:txBody>
          <a:bodyPr>
            <a:normAutofit/>
          </a:bodyPr>
          <a:lstStyle/>
          <a:p>
            <a:pPr algn="just">
              <a:lnSpc>
                <a:spcPct val="170000"/>
              </a:lnSpc>
            </a:pPr>
            <a:r>
              <a:rPr lang="en-US" sz="2400" dirty="0"/>
              <a:t>With the development of new laboratory techniques and experimental procedures </a:t>
            </a:r>
            <a:r>
              <a:rPr lang="en-US" sz="2400" dirty="0" smtClean="0"/>
              <a:t>our knowledge </a:t>
            </a:r>
            <a:r>
              <a:rPr lang="en-US" sz="2400" dirty="0"/>
              <a:t>on characteristics on microbes accumulated rapidly.</a:t>
            </a:r>
          </a:p>
          <a:p>
            <a:pPr algn="just">
              <a:lnSpc>
                <a:spcPct val="170000"/>
              </a:lnSpc>
            </a:pPr>
            <a:r>
              <a:rPr lang="en-US" sz="2400" dirty="0"/>
              <a:t>Research on microbes gave booster for the recent developments in the genetic </a:t>
            </a:r>
            <a:r>
              <a:rPr lang="en-US" sz="2400" dirty="0" smtClean="0"/>
              <a:t>engineering and </a:t>
            </a:r>
            <a:r>
              <a:rPr lang="en-US" sz="2400" dirty="0"/>
              <a:t>biotechnology scientists from many disciplines recognized the usefulness of microbes </a:t>
            </a:r>
            <a:r>
              <a:rPr lang="en-US" sz="2400" dirty="0" smtClean="0"/>
              <a:t>as experimental </a:t>
            </a:r>
            <a:r>
              <a:rPr lang="en-US" sz="2400" dirty="0"/>
              <a:t>models Thus microbiology played a crucial role in the development </a:t>
            </a:r>
            <a:r>
              <a:rPr lang="en-US" sz="2400" dirty="0" smtClean="0"/>
              <a:t>of biotechnology</a:t>
            </a:r>
            <a:r>
              <a:rPr lang="en-US" sz="2400" dirty="0"/>
              <a:t>. Microbes like </a:t>
            </a:r>
            <a:r>
              <a:rPr lang="en-US" sz="2400" i="1" dirty="0" err="1"/>
              <a:t>E.coli</a:t>
            </a:r>
            <a:r>
              <a:rPr lang="en-US" sz="2400" i="1" dirty="0"/>
              <a:t> facilitated in biotechnology.</a:t>
            </a:r>
            <a:endParaRPr lang="en-US" sz="2400"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76200"/>
            <a:ext cx="8839200" cy="6629400"/>
          </a:xfrm>
        </p:spPr>
        <p:txBody>
          <a:bodyPr>
            <a:noAutofit/>
          </a:bodyPr>
          <a:lstStyle/>
          <a:p>
            <a:pPr algn="just">
              <a:lnSpc>
                <a:spcPct val="170000"/>
              </a:lnSpc>
            </a:pPr>
            <a:r>
              <a:rPr lang="en-US" sz="2300" dirty="0"/>
              <a:t>The gene cloning in the industrial production of some therapeutics such as </a:t>
            </a:r>
            <a:r>
              <a:rPr lang="en-US" sz="2300" dirty="0" smtClean="0"/>
              <a:t>insulin, interleukin</a:t>
            </a:r>
            <a:r>
              <a:rPr lang="en-US" sz="2300" dirty="0"/>
              <a:t>, </a:t>
            </a:r>
            <a:r>
              <a:rPr lang="en-US" sz="2300" dirty="0" err="1"/>
              <a:t>calcitonin</a:t>
            </a:r>
            <a:r>
              <a:rPr lang="en-US" sz="2300" dirty="0"/>
              <a:t> etc. The molecular scissors (Restriction </a:t>
            </a:r>
            <a:r>
              <a:rPr lang="en-US" sz="2300" dirty="0" err="1"/>
              <a:t>endonucleases</a:t>
            </a:r>
            <a:r>
              <a:rPr lang="en-US" sz="2300" dirty="0"/>
              <a:t>) that used </a:t>
            </a:r>
            <a:r>
              <a:rPr lang="en-US" sz="2300" dirty="0" smtClean="0"/>
              <a:t>in genetic </a:t>
            </a:r>
            <a:r>
              <a:rPr lang="en-US" sz="2300" dirty="0"/>
              <a:t>engineering are isolated from the microbial sources.</a:t>
            </a:r>
          </a:p>
          <a:p>
            <a:pPr algn="just">
              <a:lnSpc>
                <a:spcPct val="170000"/>
              </a:lnSpc>
            </a:pPr>
            <a:r>
              <a:rPr lang="en-US" sz="2300" dirty="0"/>
              <a:t>The plasmids (small circular extra chromosomal self-replicating DNA) derived </a:t>
            </a:r>
            <a:r>
              <a:rPr lang="en-US" sz="2300" dirty="0" smtClean="0"/>
              <a:t>from microbes </a:t>
            </a:r>
            <a:r>
              <a:rPr lang="en-US" sz="2300" dirty="0"/>
              <a:t>are used as vectors for transferring genes form one organism to </a:t>
            </a:r>
            <a:r>
              <a:rPr lang="en-US" sz="2300" dirty="0" smtClean="0"/>
              <a:t>another. Ex</a:t>
            </a:r>
            <a:r>
              <a:rPr lang="en-US" sz="2300" dirty="0"/>
              <a:t>: PUC18, PBR322, etc.</a:t>
            </a:r>
          </a:p>
          <a:p>
            <a:pPr algn="just">
              <a:lnSpc>
                <a:spcPct val="170000"/>
              </a:lnSpc>
            </a:pPr>
            <a:r>
              <a:rPr lang="en-US" sz="2300" dirty="0"/>
              <a:t>The bacterium like </a:t>
            </a:r>
            <a:r>
              <a:rPr lang="en-US" sz="2300" i="1" dirty="0" err="1"/>
              <a:t>Agrobacterium</a:t>
            </a:r>
            <a:r>
              <a:rPr lang="en-US" sz="2300" i="1" dirty="0"/>
              <a:t> </a:t>
            </a:r>
            <a:r>
              <a:rPr lang="en-US" sz="2300" i="1" dirty="0" err="1"/>
              <a:t>tumefaciens</a:t>
            </a:r>
            <a:r>
              <a:rPr lang="en-US" sz="2300" i="1" dirty="0"/>
              <a:t> can be employed to generate </a:t>
            </a:r>
            <a:r>
              <a:rPr lang="en-US" sz="2300" i="1" dirty="0" smtClean="0"/>
              <a:t>transgenic </a:t>
            </a:r>
            <a:r>
              <a:rPr lang="en-US" sz="2300" dirty="0" smtClean="0"/>
              <a:t>plants</a:t>
            </a:r>
            <a:r>
              <a:rPr lang="en-US" sz="2300" dirty="0"/>
              <a:t>. This bacterium bears Ti (Tumour inducing) plasmids that can be used to transfer </a:t>
            </a:r>
            <a:r>
              <a:rPr lang="en-US" sz="2300" dirty="0" smtClean="0"/>
              <a:t>the desired </a:t>
            </a:r>
            <a:r>
              <a:rPr lang="en-US" sz="2300" dirty="0"/>
              <a:t>genes in to host plant.</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6038"/>
            <a:ext cx="8229600" cy="487362"/>
          </a:xfrm>
        </p:spPr>
        <p:txBody>
          <a:bodyPr>
            <a:normAutofit fontScale="90000"/>
          </a:bodyPr>
          <a:lstStyle/>
          <a:p>
            <a:r>
              <a:rPr lang="en-US" sz="3600" b="1" dirty="0"/>
              <a:t>Importance and Scope of Microbiology</a:t>
            </a:r>
            <a:endParaRPr lang="en-US" sz="3600" dirty="0"/>
          </a:p>
        </p:txBody>
      </p:sp>
      <p:sp>
        <p:nvSpPr>
          <p:cNvPr id="3" name="Content Placeholder 2"/>
          <p:cNvSpPr>
            <a:spLocks noGrp="1"/>
          </p:cNvSpPr>
          <p:nvPr>
            <p:ph idx="1"/>
          </p:nvPr>
        </p:nvSpPr>
        <p:spPr>
          <a:xfrm>
            <a:off x="228600" y="609600"/>
            <a:ext cx="8686800" cy="5943600"/>
          </a:xfrm>
        </p:spPr>
        <p:txBody>
          <a:bodyPr>
            <a:normAutofit fontScale="70000" lnSpcReduction="20000"/>
          </a:bodyPr>
          <a:lstStyle/>
          <a:p>
            <a:pPr algn="just">
              <a:lnSpc>
                <a:spcPct val="170000"/>
              </a:lnSpc>
            </a:pPr>
            <a:r>
              <a:rPr lang="en-US" dirty="0"/>
              <a:t>Microbiology is an applied science that has great impact on genetics, biochemistry, </a:t>
            </a:r>
            <a:r>
              <a:rPr lang="en-US" dirty="0" smtClean="0"/>
              <a:t>food sciences</a:t>
            </a:r>
            <a:r>
              <a:rPr lang="en-US" dirty="0"/>
              <a:t>, ecology, immunology, agriculture, medicine and many other disciplines. </a:t>
            </a:r>
            <a:r>
              <a:rPr lang="en-US" dirty="0" smtClean="0"/>
              <a:t>Despite their </a:t>
            </a:r>
            <a:r>
              <a:rPr lang="en-US" dirty="0"/>
              <a:t>small size they form the largest resource for biotechnology. Various microbial </a:t>
            </a:r>
            <a:r>
              <a:rPr lang="en-US" dirty="0" smtClean="0"/>
              <a:t>genera have </a:t>
            </a:r>
            <a:r>
              <a:rPr lang="en-US" dirty="0"/>
              <a:t>been used to study their genetics and molecular biology.</a:t>
            </a:r>
          </a:p>
          <a:p>
            <a:pPr algn="just">
              <a:lnSpc>
                <a:spcPct val="170000"/>
              </a:lnSpc>
            </a:pPr>
            <a:r>
              <a:rPr lang="en-US" dirty="0"/>
              <a:t>"</a:t>
            </a:r>
            <a:r>
              <a:rPr lang="en-US" i="1" dirty="0"/>
              <a:t>Escherichia Coli" is a wonderful colon bacterium that has been extensively studied </a:t>
            </a:r>
            <a:r>
              <a:rPr lang="en-US" i="1" dirty="0" smtClean="0"/>
              <a:t>by </a:t>
            </a:r>
            <a:r>
              <a:rPr lang="en-US" dirty="0" smtClean="0"/>
              <a:t>biotechnologists</a:t>
            </a:r>
            <a:r>
              <a:rPr lang="en-US" dirty="0"/>
              <a:t>. They used it for cloning and Microbes play a pivotal role in human </a:t>
            </a:r>
            <a:r>
              <a:rPr lang="en-US" dirty="0" smtClean="0"/>
              <a:t>welfare majority </a:t>
            </a:r>
            <a:r>
              <a:rPr lang="en-US" dirty="0"/>
              <a:t>of the microbes are useful to mankind but some of them are harmful as they </a:t>
            </a:r>
            <a:r>
              <a:rPr lang="en-US" dirty="0" smtClean="0"/>
              <a:t>cause infectious </a:t>
            </a:r>
            <a:r>
              <a:rPr lang="en-US" dirty="0"/>
              <a:t>diseases in human beings, domestic animals and agricultural crops.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3629"/>
            <a:ext cx="8375520" cy="564571"/>
          </a:xfrm>
        </p:spPr>
        <p:txBody>
          <a:bodyPr>
            <a:normAutofit fontScale="90000"/>
          </a:bodyPr>
          <a:lstStyle/>
          <a:p>
            <a:r>
              <a:rPr lang="en-US" b="1" dirty="0" smtClean="0"/>
              <a:t/>
            </a:r>
            <a:br>
              <a:rPr lang="en-US" b="1" dirty="0" smtClean="0"/>
            </a:br>
            <a:r>
              <a:rPr lang="en-US" b="1" dirty="0" smtClean="0"/>
              <a:t>Introduction</a:t>
            </a:r>
            <a:br>
              <a:rPr lang="en-US" b="1" dirty="0" smtClean="0"/>
            </a:br>
            <a:endParaRPr lang="en-US" b="1" dirty="0"/>
          </a:p>
        </p:txBody>
      </p:sp>
      <p:sp>
        <p:nvSpPr>
          <p:cNvPr id="3" name="Content Placeholder 2"/>
          <p:cNvSpPr>
            <a:spLocks noGrp="1"/>
          </p:cNvSpPr>
          <p:nvPr>
            <p:ph idx="1"/>
          </p:nvPr>
        </p:nvSpPr>
        <p:spPr>
          <a:xfrm>
            <a:off x="381000" y="990600"/>
            <a:ext cx="8299320" cy="5714999"/>
          </a:xfrm>
        </p:spPr>
        <p:txBody>
          <a:bodyPr>
            <a:noAutofit/>
          </a:bodyPr>
          <a:lstStyle/>
          <a:p>
            <a:pPr algn="just">
              <a:lnSpc>
                <a:spcPct val="150000"/>
              </a:lnSpc>
              <a:buFont typeface="Arial" pitchFamily="34" charset="0"/>
              <a:buChar char="•"/>
            </a:pPr>
            <a:r>
              <a:rPr lang="en-US" sz="2400" dirty="0" smtClean="0"/>
              <a:t>Microbiology is the science that deals with the study of microorganisms. </a:t>
            </a:r>
          </a:p>
          <a:p>
            <a:pPr algn="just">
              <a:lnSpc>
                <a:spcPct val="150000"/>
              </a:lnSpc>
              <a:buFont typeface="Arial" pitchFamily="34" charset="0"/>
              <a:buChar char="•"/>
            </a:pPr>
            <a:r>
              <a:rPr lang="en-US" sz="2400" dirty="0" smtClean="0"/>
              <a:t>The term microbiology derives its name from three Greek words </a:t>
            </a:r>
            <a:r>
              <a:rPr lang="en-US" sz="2400" i="1" dirty="0" err="1" smtClean="0"/>
              <a:t>mikros</a:t>
            </a:r>
            <a:r>
              <a:rPr lang="en-US" sz="2400" i="1" dirty="0" smtClean="0"/>
              <a:t> [small] bios [life] and logos </a:t>
            </a:r>
            <a:r>
              <a:rPr lang="en-US" sz="2400" dirty="0" smtClean="0"/>
              <a:t>[study]. </a:t>
            </a:r>
          </a:p>
          <a:p>
            <a:pPr algn="just">
              <a:lnSpc>
                <a:spcPct val="150000"/>
              </a:lnSpc>
              <a:buFont typeface="Arial" pitchFamily="34" charset="0"/>
              <a:buChar char="•"/>
            </a:pPr>
            <a:r>
              <a:rPr lang="en-US" sz="2400" dirty="0" smtClean="0"/>
              <a:t>Microorganisms are tiny and invisible to naked eye. So, they can be looked into and studied only with the help of microscope. </a:t>
            </a:r>
          </a:p>
          <a:p>
            <a:pPr algn="just">
              <a:lnSpc>
                <a:spcPct val="150000"/>
              </a:lnSpc>
              <a:buFont typeface="Arial" pitchFamily="34" charset="0"/>
              <a:buChar char="•"/>
            </a:pPr>
            <a:r>
              <a:rPr lang="en-US" sz="2400" dirty="0" smtClean="0"/>
              <a:t>Small sub-cellular or cellular living beings with </a:t>
            </a:r>
            <a:r>
              <a:rPr lang="en-US" sz="2400" dirty="0" err="1" smtClean="0"/>
              <a:t>milli</a:t>
            </a:r>
            <a:r>
              <a:rPr lang="en-US" sz="2400" dirty="0" smtClean="0"/>
              <a:t>-micron or micron in size and are not visible to our naked eyes are called micro-organisms.</a:t>
            </a:r>
            <a:endParaRPr lang="en-US" sz="24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76200"/>
            <a:ext cx="8686800" cy="6400800"/>
          </a:xfrm>
        </p:spPr>
        <p:txBody>
          <a:bodyPr>
            <a:noAutofit/>
          </a:bodyPr>
          <a:lstStyle/>
          <a:p>
            <a:pPr algn="just">
              <a:lnSpc>
                <a:spcPct val="150000"/>
              </a:lnSpc>
              <a:buNone/>
            </a:pPr>
            <a:r>
              <a:rPr lang="en-US" b="1" dirty="0"/>
              <a:t>1. Biotechnology:</a:t>
            </a:r>
          </a:p>
          <a:p>
            <a:pPr algn="just">
              <a:lnSpc>
                <a:spcPct val="150000"/>
              </a:lnSpc>
              <a:buNone/>
            </a:pPr>
            <a:r>
              <a:rPr lang="en-US" dirty="0" smtClean="0"/>
              <a:t>a. Microbes </a:t>
            </a:r>
            <a:r>
              <a:rPr lang="en-US" dirty="0"/>
              <a:t>produce very important DNA manipulating enzymes like </a:t>
            </a:r>
            <a:r>
              <a:rPr lang="en-US" dirty="0" smtClean="0"/>
              <a:t>REN (Restriction </a:t>
            </a:r>
            <a:r>
              <a:rPr lang="en-US" dirty="0"/>
              <a:t>Endo Nucleases) and Ligase. These two are used as </a:t>
            </a:r>
            <a:r>
              <a:rPr lang="en-US" dirty="0" smtClean="0"/>
              <a:t>molecular scissors </a:t>
            </a:r>
            <a:r>
              <a:rPr lang="en-US" dirty="0"/>
              <a:t>and stitches in biotechnology/ Genetic Engineering.</a:t>
            </a:r>
          </a:p>
          <a:p>
            <a:pPr algn="just">
              <a:lnSpc>
                <a:spcPct val="150000"/>
              </a:lnSpc>
              <a:buNone/>
            </a:pPr>
            <a:r>
              <a:rPr lang="en-US" dirty="0"/>
              <a:t>b. Some microbes, for example: </a:t>
            </a:r>
            <a:r>
              <a:rPr lang="en-US" i="1" dirty="0" err="1"/>
              <a:t>E.coli</a:t>
            </a:r>
            <a:r>
              <a:rPr lang="en-US" i="1" dirty="0"/>
              <a:t> </a:t>
            </a:r>
            <a:r>
              <a:rPr lang="en-US" dirty="0"/>
              <a:t>is used as host organism to clone desired </a:t>
            </a:r>
            <a:r>
              <a:rPr lang="en-US" dirty="0" smtClean="0"/>
              <a:t>gene</a:t>
            </a:r>
            <a:r>
              <a:rPr lang="en-US" i="1" dirty="0" smtClean="0"/>
              <a:t> </a:t>
            </a:r>
            <a:r>
              <a:rPr lang="en-US" dirty="0" smtClean="0"/>
              <a:t>for </a:t>
            </a:r>
            <a:r>
              <a:rPr lang="en-US" dirty="0"/>
              <a:t>desired product.</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8534400" cy="6324600"/>
          </a:xfrm>
        </p:spPr>
        <p:txBody>
          <a:bodyPr>
            <a:normAutofit fontScale="77500" lnSpcReduction="20000"/>
          </a:bodyPr>
          <a:lstStyle/>
          <a:p>
            <a:pPr algn="just">
              <a:lnSpc>
                <a:spcPct val="170000"/>
              </a:lnSpc>
              <a:buNone/>
            </a:pPr>
            <a:r>
              <a:rPr lang="en-US" b="1" dirty="0"/>
              <a:t>2. Agriculture: </a:t>
            </a:r>
            <a:r>
              <a:rPr lang="en-US" dirty="0"/>
              <a:t>from the point of agriculture microbes play an important role in </a:t>
            </a:r>
            <a:r>
              <a:rPr lang="en-US" dirty="0" smtClean="0"/>
              <a:t>the following </a:t>
            </a:r>
            <a:r>
              <a:rPr lang="en-US" dirty="0"/>
              <a:t>aspects.</a:t>
            </a:r>
          </a:p>
          <a:p>
            <a:pPr algn="just">
              <a:lnSpc>
                <a:spcPct val="170000"/>
              </a:lnSpc>
              <a:buNone/>
            </a:pPr>
            <a:r>
              <a:rPr lang="en-US" dirty="0"/>
              <a:t>a. Some microbes can be used as bio-fertilizers to enrich soil fertility.</a:t>
            </a:r>
          </a:p>
          <a:p>
            <a:pPr algn="just">
              <a:lnSpc>
                <a:spcPct val="170000"/>
              </a:lnSpc>
              <a:buNone/>
            </a:pPr>
            <a:r>
              <a:rPr lang="en-US" dirty="0"/>
              <a:t>b. Some bacteria can fix inert atmospheric nitrogen known as nitrogen </a:t>
            </a:r>
            <a:r>
              <a:rPr lang="en-US" dirty="0" smtClean="0"/>
              <a:t>fixing bacteria</a:t>
            </a:r>
            <a:r>
              <a:rPr lang="en-US" dirty="0"/>
              <a:t>. Ex: </a:t>
            </a:r>
            <a:r>
              <a:rPr lang="en-US" dirty="0" err="1"/>
              <a:t>rhizobium</a:t>
            </a:r>
            <a:r>
              <a:rPr lang="en-US" dirty="0"/>
              <a:t>, </a:t>
            </a:r>
            <a:r>
              <a:rPr lang="en-US" dirty="0" err="1"/>
              <a:t>Azotobacter</a:t>
            </a:r>
            <a:r>
              <a:rPr lang="en-US" dirty="0"/>
              <a:t>, Anabaena etc.</a:t>
            </a:r>
          </a:p>
          <a:p>
            <a:pPr algn="just">
              <a:lnSpc>
                <a:spcPct val="170000"/>
              </a:lnSpc>
              <a:buNone/>
            </a:pPr>
            <a:r>
              <a:rPr lang="en-US" dirty="0"/>
              <a:t>c. Some microbes like viruses and bacteria are used as bio-pesticides to protect </a:t>
            </a:r>
            <a:r>
              <a:rPr lang="en-US" dirty="0" smtClean="0"/>
              <a:t>the crop </a:t>
            </a:r>
            <a:r>
              <a:rPr lang="en-US" dirty="0"/>
              <a:t>plants from pest and insect eating.</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686800" cy="6400800"/>
          </a:xfrm>
        </p:spPr>
        <p:txBody>
          <a:bodyPr>
            <a:normAutofit fontScale="77500" lnSpcReduction="20000"/>
          </a:bodyPr>
          <a:lstStyle/>
          <a:p>
            <a:pPr algn="just">
              <a:lnSpc>
                <a:spcPct val="170000"/>
              </a:lnSpc>
              <a:buNone/>
            </a:pPr>
            <a:r>
              <a:rPr lang="en-US" b="1" dirty="0"/>
              <a:t>3. Industry: </a:t>
            </a:r>
            <a:r>
              <a:rPr lang="en-US" dirty="0"/>
              <a:t>from the point of industry, microbes are extremely useful</a:t>
            </a:r>
          </a:p>
          <a:p>
            <a:pPr algn="just">
              <a:lnSpc>
                <a:spcPct val="170000"/>
              </a:lnSpc>
              <a:buNone/>
            </a:pPr>
            <a:r>
              <a:rPr lang="en-US" dirty="0"/>
              <a:t>a. for the production of industrial chemicals like acetic acid, lactic acid, citric </a:t>
            </a:r>
            <a:r>
              <a:rPr lang="en-US" dirty="0" smtClean="0"/>
              <a:t>acid etc</a:t>
            </a:r>
            <a:r>
              <a:rPr lang="en-US" dirty="0"/>
              <a:t>. by fermentation process.</a:t>
            </a:r>
          </a:p>
          <a:p>
            <a:pPr algn="just">
              <a:lnSpc>
                <a:spcPct val="170000"/>
              </a:lnSpc>
              <a:buNone/>
            </a:pPr>
            <a:r>
              <a:rPr lang="en-US" dirty="0"/>
              <a:t>b. Microbes also find their importance in food industry and dairy industries </a:t>
            </a:r>
            <a:r>
              <a:rPr lang="en-US" dirty="0" smtClean="0"/>
              <a:t>to produce </a:t>
            </a:r>
            <a:r>
              <a:rPr lang="en-US" dirty="0"/>
              <a:t>fermented food products.</a:t>
            </a:r>
          </a:p>
          <a:p>
            <a:pPr algn="just">
              <a:lnSpc>
                <a:spcPct val="170000"/>
              </a:lnSpc>
              <a:buNone/>
            </a:pPr>
            <a:r>
              <a:rPr lang="en-US" dirty="0"/>
              <a:t>c. Microbes also play an important role in the production of ethyl alcohol in </a:t>
            </a:r>
            <a:r>
              <a:rPr lang="en-US" dirty="0" smtClean="0"/>
              <a:t>brewing industry</a:t>
            </a:r>
            <a:r>
              <a:rPr lang="en-US" dirty="0"/>
              <a:t>.</a:t>
            </a:r>
          </a:p>
          <a:p>
            <a:pPr algn="just">
              <a:lnSpc>
                <a:spcPct val="170000"/>
              </a:lnSpc>
              <a:buNone/>
            </a:pPr>
            <a:r>
              <a:rPr lang="en-US" dirty="0"/>
              <a:t>d. Microbes also find their importance in food and dairy industry to </a:t>
            </a:r>
            <a:r>
              <a:rPr lang="en-US" dirty="0" smtClean="0"/>
              <a:t>produce fermented </a:t>
            </a:r>
            <a:r>
              <a:rPr lang="en-US" dirty="0"/>
              <a:t>food products.</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0"/>
            <a:ext cx="8686800" cy="6629400"/>
          </a:xfrm>
        </p:spPr>
        <p:txBody>
          <a:bodyPr>
            <a:noAutofit/>
          </a:bodyPr>
          <a:lstStyle/>
          <a:p>
            <a:pPr algn="just">
              <a:lnSpc>
                <a:spcPct val="170000"/>
              </a:lnSpc>
              <a:buNone/>
            </a:pPr>
            <a:r>
              <a:rPr lang="en-US" sz="2000" b="1" dirty="0"/>
              <a:t>4. Medicine:</a:t>
            </a:r>
          </a:p>
          <a:p>
            <a:pPr algn="just">
              <a:lnSpc>
                <a:spcPct val="170000"/>
              </a:lnSpc>
              <a:buNone/>
            </a:pPr>
            <a:r>
              <a:rPr lang="en-US" sz="2000" dirty="0"/>
              <a:t>a. From the point of medicine various kinds of antibiotics used to treat </a:t>
            </a:r>
            <a:r>
              <a:rPr lang="en-US" sz="2000" dirty="0" smtClean="0"/>
              <a:t>pathogenic diseases </a:t>
            </a:r>
            <a:r>
              <a:rPr lang="en-US" sz="2000" dirty="0"/>
              <a:t>of man and animals are derived from microbial group </a:t>
            </a:r>
            <a:r>
              <a:rPr lang="en-US" sz="2000" dirty="0" smtClean="0"/>
              <a:t>called </a:t>
            </a:r>
            <a:r>
              <a:rPr lang="en-US" sz="2000" dirty="0" err="1" smtClean="0"/>
              <a:t>actinomycetes</a:t>
            </a:r>
            <a:r>
              <a:rPr lang="en-US" sz="2000" dirty="0"/>
              <a:t>.</a:t>
            </a:r>
          </a:p>
          <a:p>
            <a:pPr algn="just">
              <a:lnSpc>
                <a:spcPct val="170000"/>
              </a:lnSpc>
              <a:buNone/>
            </a:pPr>
            <a:r>
              <a:rPr lang="en-US" sz="2000" dirty="0"/>
              <a:t>b. Some heat killed microbes are used as vaccine against various kinds of </a:t>
            </a:r>
            <a:r>
              <a:rPr lang="en-US" sz="2000" dirty="0" smtClean="0"/>
              <a:t>pathogenic microbes </a:t>
            </a:r>
            <a:r>
              <a:rPr lang="en-US" sz="2000" dirty="0"/>
              <a:t>causing diseases</a:t>
            </a:r>
            <a:r>
              <a:rPr lang="en-US" sz="2000" dirty="0" smtClean="0"/>
              <a:t>.</a:t>
            </a:r>
          </a:p>
          <a:p>
            <a:pPr algn="just">
              <a:lnSpc>
                <a:spcPct val="170000"/>
              </a:lnSpc>
              <a:buNone/>
            </a:pPr>
            <a:r>
              <a:rPr lang="en-US" sz="2000" b="1" dirty="0"/>
              <a:t>5. Environment:</a:t>
            </a:r>
          </a:p>
          <a:p>
            <a:pPr algn="just">
              <a:lnSpc>
                <a:spcPct val="170000"/>
              </a:lnSpc>
              <a:buNone/>
            </a:pPr>
            <a:r>
              <a:rPr lang="en-US" sz="2000" dirty="0"/>
              <a:t>a. Microbes help to clean the environment by degrading all kinds of </a:t>
            </a:r>
            <a:r>
              <a:rPr lang="en-US" sz="2000" dirty="0" smtClean="0"/>
              <a:t>biodegradable waste </a:t>
            </a:r>
            <a:r>
              <a:rPr lang="en-US" sz="2000" dirty="0"/>
              <a:t>products. Hence, the microbes are regarded as scavengers of nature.</a:t>
            </a:r>
          </a:p>
          <a:p>
            <a:pPr algn="just">
              <a:lnSpc>
                <a:spcPct val="170000"/>
              </a:lnSpc>
              <a:buNone/>
            </a:pPr>
            <a:r>
              <a:rPr lang="en-US" sz="2000" dirty="0"/>
              <a:t>b. Microbes play important role bio-geo chemical cycles.</a:t>
            </a:r>
          </a:p>
          <a:p>
            <a:pPr algn="just">
              <a:lnSpc>
                <a:spcPct val="170000"/>
              </a:lnSpc>
              <a:buNone/>
            </a:pPr>
            <a:r>
              <a:rPr lang="en-US" sz="2000" dirty="0"/>
              <a:t>c. Microbes also play an important role in the production of Bio-gas from </a:t>
            </a:r>
            <a:r>
              <a:rPr lang="en-US" sz="2000" dirty="0" smtClean="0"/>
              <a:t>the biological </a:t>
            </a:r>
            <a:r>
              <a:rPr lang="en-US" sz="2000" dirty="0"/>
              <a:t>waste products.</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86800" cy="6400800"/>
          </a:xfrm>
        </p:spPr>
        <p:txBody>
          <a:bodyPr>
            <a:normAutofit fontScale="92500" lnSpcReduction="20000"/>
          </a:bodyPr>
          <a:lstStyle/>
          <a:p>
            <a:pPr algn="just">
              <a:lnSpc>
                <a:spcPct val="150000"/>
              </a:lnSpc>
              <a:buNone/>
            </a:pPr>
            <a:r>
              <a:rPr lang="en-US" b="1" dirty="0"/>
              <a:t>6. Bio-remediation: </a:t>
            </a:r>
            <a:r>
              <a:rPr lang="en-US" dirty="0" smtClean="0"/>
              <a:t>It is </a:t>
            </a:r>
            <a:r>
              <a:rPr lang="en-US" dirty="0"/>
              <a:t>a method of pollution alleviation using microbes. </a:t>
            </a:r>
            <a:r>
              <a:rPr lang="en-US" dirty="0" smtClean="0"/>
              <a:t>Several bacteria </a:t>
            </a:r>
            <a:r>
              <a:rPr lang="en-US" dirty="0"/>
              <a:t>and fungi are capable of decay the natural waste, toxic chemicals, </a:t>
            </a:r>
            <a:r>
              <a:rPr lang="en-US" dirty="0" smtClean="0"/>
              <a:t>heavy metals</a:t>
            </a:r>
            <a:r>
              <a:rPr lang="en-US" dirty="0"/>
              <a:t>, oil spills etc.</a:t>
            </a:r>
          </a:p>
          <a:p>
            <a:pPr algn="just">
              <a:lnSpc>
                <a:spcPct val="150000"/>
              </a:lnSpc>
              <a:buNone/>
            </a:pPr>
            <a:r>
              <a:rPr lang="en-US" b="1" dirty="0"/>
              <a:t>7. Bioleaching: </a:t>
            </a:r>
            <a:r>
              <a:rPr lang="en-US" dirty="0"/>
              <a:t>When the ore contains lower metal content, it is difficult to extract </a:t>
            </a:r>
            <a:r>
              <a:rPr lang="en-US" dirty="0" smtClean="0"/>
              <a:t>them by </a:t>
            </a:r>
            <a:r>
              <a:rPr lang="en-US" dirty="0"/>
              <a:t>direct smelting, in such cases some microbes (</a:t>
            </a:r>
            <a:r>
              <a:rPr lang="en-US" i="1" dirty="0" err="1"/>
              <a:t>Thiobacillus</a:t>
            </a:r>
            <a:r>
              <a:rPr lang="en-US" i="1" dirty="0"/>
              <a:t> species) are used </a:t>
            </a:r>
            <a:r>
              <a:rPr lang="en-US" i="1" dirty="0" smtClean="0"/>
              <a:t>to </a:t>
            </a:r>
            <a:r>
              <a:rPr lang="en-US" dirty="0" smtClean="0"/>
              <a:t>separate </a:t>
            </a:r>
            <a:r>
              <a:rPr lang="en-US" dirty="0"/>
              <a:t>the mineral from crude ores. This process is known as bioleaching </a:t>
            </a:r>
            <a:r>
              <a:rPr lang="en-US" dirty="0" smtClean="0"/>
              <a:t>or microbial </a:t>
            </a:r>
            <a:r>
              <a:rPr lang="en-US" dirty="0"/>
              <a:t>leaching.</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411162"/>
          </a:xfrm>
        </p:spPr>
        <p:txBody>
          <a:bodyPr>
            <a:normAutofit fontScale="90000"/>
          </a:bodyPr>
          <a:lstStyle/>
          <a:p>
            <a:r>
              <a:rPr lang="en-US" sz="3600" b="1" dirty="0" smtClean="0"/>
              <a:t/>
            </a:r>
            <a:br>
              <a:rPr lang="en-US" sz="3600" b="1" dirty="0" smtClean="0"/>
            </a:br>
            <a:r>
              <a:rPr lang="en-US" sz="3600" b="1" dirty="0" smtClean="0"/>
              <a:t>Introduction to prokaryotes and eukaryotes</a:t>
            </a:r>
            <a:r>
              <a:rPr lang="en-US" dirty="0" smtClean="0"/>
              <a:t/>
            </a:r>
            <a:br>
              <a:rPr lang="en-US" dirty="0" smtClean="0"/>
            </a:br>
            <a:endParaRPr lang="en-US" dirty="0"/>
          </a:p>
        </p:txBody>
      </p:sp>
      <p:sp>
        <p:nvSpPr>
          <p:cNvPr id="5" name="Content Placeholder 4"/>
          <p:cNvSpPr>
            <a:spLocks noGrp="1"/>
          </p:cNvSpPr>
          <p:nvPr>
            <p:ph idx="1"/>
          </p:nvPr>
        </p:nvSpPr>
        <p:spPr>
          <a:xfrm>
            <a:off x="304800" y="533400"/>
            <a:ext cx="8610600" cy="6019800"/>
          </a:xfrm>
        </p:spPr>
        <p:txBody>
          <a:bodyPr>
            <a:normAutofit fontScale="70000" lnSpcReduction="20000"/>
          </a:bodyPr>
          <a:lstStyle/>
          <a:p>
            <a:pPr algn="just">
              <a:lnSpc>
                <a:spcPct val="170000"/>
              </a:lnSpc>
            </a:pPr>
            <a:r>
              <a:rPr lang="en-US" dirty="0" smtClean="0"/>
              <a:t>The cell was first seen by </a:t>
            </a:r>
            <a:r>
              <a:rPr lang="en-US" b="1" dirty="0" smtClean="0"/>
              <a:t>Robert Hooke in 1665 </a:t>
            </a:r>
            <a:r>
              <a:rPr lang="en-US" dirty="0" smtClean="0"/>
              <a:t>using a </a:t>
            </a:r>
            <a:r>
              <a:rPr lang="en-US" b="1" dirty="0" smtClean="0"/>
              <a:t>primitive, compound microscope</a:t>
            </a:r>
            <a:r>
              <a:rPr lang="en-US" dirty="0" smtClean="0"/>
              <a:t>. He observed very thin slices of cork and saw a multitude of tiny structures that he resembled to walled compartments of a monk. Hence, named them cells. Hooke's description of these cells was published in </a:t>
            </a:r>
            <a:r>
              <a:rPr lang="en-US" dirty="0" err="1" smtClean="0"/>
              <a:t>Micrographia</a:t>
            </a:r>
            <a:r>
              <a:rPr lang="en-US" dirty="0" smtClean="0"/>
              <a:t>.</a:t>
            </a:r>
          </a:p>
          <a:p>
            <a:pPr algn="just">
              <a:lnSpc>
                <a:spcPct val="170000"/>
              </a:lnSpc>
            </a:pPr>
            <a:r>
              <a:rPr lang="en-US" b="1" dirty="0" smtClean="0"/>
              <a:t>The cell is smallest unit of a living system </a:t>
            </a:r>
            <a:r>
              <a:rPr lang="en-US" dirty="0" smtClean="0"/>
              <a:t>and fall in the microscopic </a:t>
            </a:r>
            <a:r>
              <a:rPr lang="en-US" b="1" dirty="0" smtClean="0"/>
              <a:t>range of 1 to 100 </a:t>
            </a:r>
            <a:r>
              <a:rPr lang="en-US" b="1" dirty="0" err="1" smtClean="0"/>
              <a:t>μm</a:t>
            </a:r>
            <a:r>
              <a:rPr lang="en-US" dirty="0" smtClean="0"/>
              <a:t>. They attain various shapes and sizes to attain variety of functions. One of most important characteristics of cell is ability to divide. A cell has </a:t>
            </a:r>
            <a:r>
              <a:rPr lang="en-US" b="1" dirty="0" smtClean="0"/>
              <a:t>evolved from an already existing cell </a:t>
            </a:r>
            <a:r>
              <a:rPr lang="en-US" dirty="0" smtClean="0"/>
              <a:t>and further it can give rise to a new cell. This was first stated by </a:t>
            </a:r>
            <a:r>
              <a:rPr lang="en-US" b="1" dirty="0" smtClean="0"/>
              <a:t>Theodor Schwann. </a:t>
            </a:r>
            <a:endParaRPr lang="en-US"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13493"/>
            <a:ext cx="8839200" cy="6415907"/>
          </a:xfrm>
        </p:spPr>
        <p:txBody>
          <a:bodyPr>
            <a:noAutofit/>
          </a:bodyPr>
          <a:lstStyle/>
          <a:p>
            <a:pPr algn="just">
              <a:buFont typeface="Arial" pitchFamily="34" charset="0"/>
              <a:buChar char="•"/>
            </a:pPr>
            <a:r>
              <a:rPr lang="en-US" sz="2400" dirty="0" smtClean="0"/>
              <a:t>Micro-organisms are basically classified under the following 2 groups:</a:t>
            </a:r>
          </a:p>
          <a:p>
            <a:pPr algn="just">
              <a:lnSpc>
                <a:spcPct val="150000"/>
              </a:lnSpc>
              <a:buNone/>
            </a:pPr>
            <a:r>
              <a:rPr lang="en-US" sz="2400" b="1" dirty="0" smtClean="0"/>
              <a:t>1. Prokaryotic microbes: </a:t>
            </a:r>
            <a:r>
              <a:rPr lang="en-US" sz="2400" dirty="0" smtClean="0"/>
              <a:t>These include </a:t>
            </a:r>
            <a:r>
              <a:rPr lang="en-US" sz="2400" dirty="0" err="1" smtClean="0"/>
              <a:t>subcellular</a:t>
            </a:r>
            <a:r>
              <a:rPr lang="en-US" sz="2400" dirty="0" smtClean="0"/>
              <a:t> living entities like </a:t>
            </a:r>
            <a:r>
              <a:rPr lang="en-US" sz="2400" dirty="0" err="1" smtClean="0"/>
              <a:t>prions</a:t>
            </a:r>
            <a:r>
              <a:rPr lang="en-US" sz="2400" dirty="0" smtClean="0"/>
              <a:t>, </a:t>
            </a:r>
            <a:r>
              <a:rPr lang="en-US" sz="2400" dirty="0" err="1" smtClean="0"/>
              <a:t>viroid</a:t>
            </a:r>
            <a:r>
              <a:rPr lang="en-US" sz="2400" b="1" dirty="0" smtClean="0"/>
              <a:t>, </a:t>
            </a:r>
            <a:r>
              <a:rPr lang="en-US" sz="2400" dirty="0" smtClean="0"/>
              <a:t>viruses and cellular organisms like bacteria, </a:t>
            </a:r>
            <a:r>
              <a:rPr lang="en-US" sz="2400" dirty="0" err="1" smtClean="0"/>
              <a:t>cyanobacteria</a:t>
            </a:r>
            <a:r>
              <a:rPr lang="en-US" sz="2400" dirty="0" smtClean="0"/>
              <a:t> etc.</a:t>
            </a:r>
          </a:p>
          <a:p>
            <a:pPr algn="just">
              <a:lnSpc>
                <a:spcPct val="150000"/>
              </a:lnSpc>
              <a:buNone/>
            </a:pPr>
            <a:r>
              <a:rPr lang="en-US" sz="2400" b="1" dirty="0" smtClean="0"/>
              <a:t>2. Eukaryotic microbes: </a:t>
            </a:r>
            <a:r>
              <a:rPr lang="en-US" sz="2400" dirty="0" smtClean="0"/>
              <a:t>These include cellular microbe belonging to following groups.</a:t>
            </a:r>
          </a:p>
          <a:p>
            <a:pPr algn="just">
              <a:lnSpc>
                <a:spcPct val="100000"/>
              </a:lnSpc>
              <a:buNone/>
            </a:pPr>
            <a:r>
              <a:rPr lang="en-US" sz="2400" b="1" dirty="0" smtClean="0"/>
              <a:t>a. </a:t>
            </a:r>
            <a:r>
              <a:rPr lang="en-US" sz="2400" dirty="0" smtClean="0"/>
              <a:t>Algae. Ex: </a:t>
            </a:r>
            <a:r>
              <a:rPr lang="en-US" sz="2400" dirty="0" err="1" smtClean="0"/>
              <a:t>Chlamydomonas</a:t>
            </a:r>
            <a:r>
              <a:rPr lang="en-US" sz="2400" dirty="0" smtClean="0"/>
              <a:t>, Diatoms.</a:t>
            </a:r>
          </a:p>
          <a:p>
            <a:pPr algn="just">
              <a:lnSpc>
                <a:spcPct val="100000"/>
              </a:lnSpc>
              <a:buNone/>
            </a:pPr>
            <a:r>
              <a:rPr lang="en-US" sz="2400" dirty="0" smtClean="0"/>
              <a:t>b. Fungi. Ex: Yeast, </a:t>
            </a:r>
            <a:r>
              <a:rPr lang="en-US" sz="2400" dirty="0" err="1" smtClean="0"/>
              <a:t>Rhizopus</a:t>
            </a:r>
            <a:r>
              <a:rPr lang="en-US" sz="2400" dirty="0" smtClean="0"/>
              <a:t>.</a:t>
            </a:r>
          </a:p>
          <a:p>
            <a:pPr algn="just">
              <a:lnSpc>
                <a:spcPct val="100000"/>
              </a:lnSpc>
              <a:buNone/>
            </a:pPr>
            <a:r>
              <a:rPr lang="pt-BR" sz="2400" dirty="0" smtClean="0"/>
              <a:t>c. Protozoans. Ex: Plasmodium, Amoeba.</a:t>
            </a:r>
          </a:p>
          <a:p>
            <a:pPr algn="just">
              <a:lnSpc>
                <a:spcPct val="150000"/>
              </a:lnSpc>
              <a:buFont typeface="Arial" pitchFamily="34" charset="0"/>
              <a:buChar char="•"/>
            </a:pPr>
            <a:r>
              <a:rPr lang="en-US" sz="2400" dirty="0" smtClean="0"/>
              <a:t>Micro-organisms are commonly called microbes and they were the first to occupy planet earth even before man and other creatures. Microbes are present in every part of biosphere.</a:t>
            </a:r>
            <a:endParaRPr lang="en-US" sz="2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563562"/>
          </a:xfrm>
        </p:spPr>
        <p:txBody>
          <a:bodyPr>
            <a:normAutofit fontScale="90000"/>
          </a:bodyPr>
          <a:lstStyle/>
          <a:p>
            <a:r>
              <a:rPr lang="en-US" b="1" dirty="0" smtClean="0"/>
              <a:t>History of microbiology</a:t>
            </a:r>
            <a:endParaRPr lang="en-US" b="1" dirty="0"/>
          </a:p>
        </p:txBody>
      </p:sp>
      <p:sp>
        <p:nvSpPr>
          <p:cNvPr id="3" name="Content Placeholder 2"/>
          <p:cNvSpPr>
            <a:spLocks noGrp="1"/>
          </p:cNvSpPr>
          <p:nvPr>
            <p:ph idx="1"/>
          </p:nvPr>
        </p:nvSpPr>
        <p:spPr>
          <a:xfrm>
            <a:off x="457200" y="838200"/>
            <a:ext cx="8229600" cy="5638800"/>
          </a:xfrm>
        </p:spPr>
        <p:txBody>
          <a:bodyPr/>
          <a:lstStyle/>
          <a:p>
            <a:pPr algn="just">
              <a:lnSpc>
                <a:spcPct val="150000"/>
              </a:lnSpc>
            </a:pPr>
            <a:r>
              <a:rPr lang="en-US" dirty="0"/>
              <a:t>Although microbes were the first life forms to occupy the planet earth, the knowledge </a:t>
            </a:r>
            <a:r>
              <a:rPr lang="en-US" dirty="0" smtClean="0"/>
              <a:t>about microbiology </a:t>
            </a:r>
            <a:r>
              <a:rPr lang="en-US" dirty="0"/>
              <a:t>is well developed with new dimension only after the invention of </a:t>
            </a:r>
            <a:r>
              <a:rPr lang="en-US" dirty="0" smtClean="0"/>
              <a:t>microscopes and </a:t>
            </a:r>
            <a:r>
              <a:rPr lang="en-US" dirty="0"/>
              <a:t>contribution of knowledge to the field of microbiology from various scientists.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srcRect/>
          <a:stretch>
            <a:fillRect/>
          </a:stretch>
        </p:blipFill>
        <p:spPr bwMode="auto">
          <a:xfrm>
            <a:off x="304800" y="304800"/>
            <a:ext cx="8458200" cy="4724400"/>
          </a:xfrm>
          <a:prstGeom prst="rect">
            <a:avLst/>
          </a:prstGeom>
          <a:noFill/>
          <a:ln w="9525">
            <a:noFill/>
            <a:miter lim="800000"/>
            <a:headEnd/>
            <a:tailEnd/>
          </a:ln>
          <a:effectLst/>
        </p:spPr>
      </p:pic>
      <p:pic>
        <p:nvPicPr>
          <p:cNvPr id="1027" name="Picture 3"/>
          <p:cNvPicPr>
            <a:picLocks noChangeAspect="1" noChangeArrowheads="1"/>
          </p:cNvPicPr>
          <p:nvPr/>
        </p:nvPicPr>
        <p:blipFill>
          <a:blip r:embed="rId3"/>
          <a:srcRect/>
          <a:stretch>
            <a:fillRect/>
          </a:stretch>
        </p:blipFill>
        <p:spPr bwMode="auto">
          <a:xfrm>
            <a:off x="542925" y="5162550"/>
            <a:ext cx="8143875" cy="123825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Grp="1" noChangeAspect="1" noChangeArrowheads="1"/>
          </p:cNvPicPr>
          <p:nvPr>
            <p:ph idx="1"/>
          </p:nvPr>
        </p:nvPicPr>
        <p:blipFill>
          <a:blip r:embed="rId2"/>
          <a:srcRect/>
          <a:stretch>
            <a:fillRect/>
          </a:stretch>
        </p:blipFill>
        <p:spPr bwMode="auto">
          <a:xfrm>
            <a:off x="304800" y="304800"/>
            <a:ext cx="8305800" cy="60198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Grp="1" noChangeAspect="1" noChangeArrowheads="1"/>
          </p:cNvPicPr>
          <p:nvPr>
            <p:ph idx="1"/>
          </p:nvPr>
        </p:nvPicPr>
        <p:blipFill>
          <a:blip r:embed="rId2"/>
          <a:srcRect/>
          <a:stretch>
            <a:fillRect/>
          </a:stretch>
        </p:blipFill>
        <p:spPr bwMode="auto">
          <a:xfrm>
            <a:off x="304800" y="304800"/>
            <a:ext cx="8458200" cy="4419600"/>
          </a:xfrm>
          <a:prstGeom prst="rect">
            <a:avLst/>
          </a:prstGeom>
          <a:noFill/>
          <a:ln w="9525">
            <a:noFill/>
            <a:miter lim="800000"/>
            <a:headEnd/>
            <a:tailEnd/>
          </a:ln>
          <a:effectLst/>
        </p:spPr>
      </p:pic>
      <p:pic>
        <p:nvPicPr>
          <p:cNvPr id="4100" name="Picture 4"/>
          <p:cNvPicPr>
            <a:picLocks noChangeAspect="1" noChangeArrowheads="1"/>
          </p:cNvPicPr>
          <p:nvPr/>
        </p:nvPicPr>
        <p:blipFill>
          <a:blip r:embed="rId3"/>
          <a:srcRect/>
          <a:stretch>
            <a:fillRect/>
          </a:stretch>
        </p:blipFill>
        <p:spPr bwMode="auto">
          <a:xfrm>
            <a:off x="457200" y="4724400"/>
            <a:ext cx="8229600" cy="1905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2"/>
          <a:srcRect/>
          <a:stretch>
            <a:fillRect/>
          </a:stretch>
        </p:blipFill>
        <p:spPr bwMode="auto">
          <a:xfrm>
            <a:off x="228600" y="381000"/>
            <a:ext cx="8534400" cy="58674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4091</TotalTime>
  <Words>2937</Words>
  <Application>Microsoft Office PowerPoint</Application>
  <PresentationFormat>On-screen Show (4:3)</PresentationFormat>
  <Paragraphs>129</Paragraphs>
  <Slides>35</Slides>
  <Notes>0</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Office Theme</vt:lpstr>
      <vt:lpstr> UNIT-I INTRODUCTION TO MICROBIOLOGY     RASMITA JENA ASSISTANT PROFESSOR SoPLS, CUTM, BBSR </vt:lpstr>
      <vt:lpstr>Slide 2</vt:lpstr>
      <vt:lpstr> Introduction </vt:lpstr>
      <vt:lpstr>Slide 4</vt:lpstr>
      <vt:lpstr>History of microbiology</vt:lpstr>
      <vt:lpstr>Slide 6</vt:lpstr>
      <vt:lpstr>Slide 7</vt:lpstr>
      <vt:lpstr>Slide 8</vt:lpstr>
      <vt:lpstr>Slide 9</vt:lpstr>
      <vt:lpstr>BRANCHES OF MICROBIOLOGY</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Scope of Microbiology</vt:lpstr>
      <vt:lpstr>Slide 28</vt:lpstr>
      <vt:lpstr>Importance and Scope of Microbiology</vt:lpstr>
      <vt:lpstr>Slide 30</vt:lpstr>
      <vt:lpstr>Slide 31</vt:lpstr>
      <vt:lpstr>Slide 32</vt:lpstr>
      <vt:lpstr>Slide 33</vt:lpstr>
      <vt:lpstr>Slide 34</vt:lpstr>
      <vt:lpstr> Introduction to prokaryotes and eukaryotes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Rasmita</dc:creator>
  <cp:lastModifiedBy>DELL</cp:lastModifiedBy>
  <cp:revision>157</cp:revision>
  <dcterms:created xsi:type="dcterms:W3CDTF">2006-08-16T00:00:00Z</dcterms:created>
  <dcterms:modified xsi:type="dcterms:W3CDTF">2023-07-09T07:32:51Z</dcterms:modified>
</cp:coreProperties>
</file>